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6" roundtripDataSignature="AMtx7mi2zZDTpnq1BVphLdToEgjn+B/M2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81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CIB proposes to plan and implement Sunset Beach LSL project, planning and implementation funded in part by CIB BIL funding; will need to obtain additional funding for expected implementation, CWQIG and 319</a:t>
            </a:r>
            <a:endParaRPr/>
          </a:p>
        </p:txBody>
      </p:sp>
      <p:sp>
        <p:nvSpPr>
          <p:cNvPr id="88" name="Google Shape;8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Top priority project ID’d in master plan just completed by the Town. Grant partnership (DB, CIB, DelDOT, RKK).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Prioritizations had input from Commissioners, infrastructure committee.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DB has been working hard to identify ways to mitigate flooding and improve WQ.  Friend of the Bays award.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Next step to implement, taking advantage of grants, loans, leveraged funds.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Read Ave, project</a:t>
            </a:r>
            <a:endParaRPr/>
          </a:p>
          <a:p>
            <a:pPr marL="171450" marR="0" lvl="0" indent="-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2cf0cb31ab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g22cf0cb31a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2bf72cd2e4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g22bf72cd2e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venir"/>
              <a:buNone/>
              <a:defRPr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>
                <a:latin typeface="Avenir"/>
                <a:ea typeface="Avenir"/>
                <a:cs typeface="Avenir"/>
                <a:sym typeface="Avenir"/>
              </a:defRPr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venir"/>
              <a:buNone/>
              <a:defRPr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4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>
                <a:latin typeface="Avenir"/>
                <a:ea typeface="Avenir"/>
                <a:cs typeface="Avenir"/>
                <a:sym typeface="Avenir"/>
              </a:defRPr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5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venir"/>
              <a:buNone/>
              <a:defRPr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>
                <a:latin typeface="Avenir"/>
                <a:ea typeface="Avenir"/>
                <a:cs typeface="Avenir"/>
                <a:sym typeface="Avenir"/>
              </a:defRPr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venir"/>
              <a:buNone/>
              <a:defRPr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venir"/>
              <a:buNone/>
              <a:defRPr sz="4000" b="1" cap="none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venir"/>
              <a:buNone/>
              <a:defRPr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latin typeface="Avenir"/>
                <a:ea typeface="Avenir"/>
                <a:cs typeface="Avenir"/>
                <a:sym typeface="Avenir"/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2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venir"/>
              <a:buNone/>
              <a:defRPr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venir"/>
              <a:buNone/>
              <a:defRPr sz="2000" b="1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>
                <a:latin typeface="Avenir"/>
                <a:ea typeface="Avenir"/>
                <a:cs typeface="Avenir"/>
                <a:sym typeface="Avenir"/>
              </a:defRPr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3" name="Google Shape;63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venir"/>
              <a:buNone/>
              <a:defRPr sz="2000" b="1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23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14" descr="CIB Powerpoint Back Pages.jp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" descr="CIB Powerpoint Titl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 txBox="1"/>
          <p:nvPr/>
        </p:nvSpPr>
        <p:spPr>
          <a:xfrm>
            <a:off x="929148" y="1611641"/>
            <a:ext cx="747974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rPr>
              <a:t>Update on Partner Projects</a:t>
            </a:r>
            <a:endParaRPr sz="3000" b="1" i="0" u="none" strike="noStrike" cap="none">
              <a:solidFill>
                <a:schemeClr val="accen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929147" y="3044279"/>
            <a:ext cx="72858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Meghan Noe Fellows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Director of Estuary </a:t>
            </a:r>
            <a:r>
              <a:rPr lang="en-US"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Science &amp; Restoration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venir"/>
              <a:buNone/>
            </a:pPr>
            <a:endParaRPr/>
          </a:p>
        </p:txBody>
      </p:sp>
      <p:sp>
        <p:nvSpPr>
          <p:cNvPr id="150" name="Google Shape;150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151" name="Google Shape;151;p13"/>
          <p:cNvPicPr preferRelativeResize="0"/>
          <p:nvPr/>
        </p:nvPicPr>
        <p:blipFill rotWithShape="1">
          <a:blip r:embed="rId3">
            <a:alphaModFix/>
          </a:blip>
          <a:srcRect t="5999" r="6709"/>
          <a:stretch/>
        </p:blipFill>
        <p:spPr>
          <a:xfrm>
            <a:off x="0" y="-30384"/>
            <a:ext cx="9144000" cy="6892724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3"/>
          <p:cNvSpPr txBox="1"/>
          <p:nvPr/>
        </p:nvSpPr>
        <p:spPr>
          <a:xfrm>
            <a:off x="391503" y="414848"/>
            <a:ext cx="2560637" cy="715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5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Thank You</a:t>
            </a:r>
            <a:endParaRPr sz="405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"/>
          <p:cNvPicPr preferRelativeResize="0"/>
          <p:nvPr/>
        </p:nvPicPr>
        <p:blipFill rotWithShape="1">
          <a:blip r:embed="rId3">
            <a:alphaModFix/>
          </a:blip>
          <a:srcRect l="10000" r="4994"/>
          <a:stretch/>
        </p:blipFill>
        <p:spPr>
          <a:xfrm>
            <a:off x="0" y="-304800"/>
            <a:ext cx="9152966" cy="7162801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"/>
          <p:cNvSpPr txBox="1">
            <a:spLocks noGrp="1"/>
          </p:cNvSpPr>
          <p:nvPr>
            <p:ph type="title"/>
          </p:nvPr>
        </p:nvSpPr>
        <p:spPr>
          <a:xfrm>
            <a:off x="1165412" y="10126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venir"/>
              <a:buNone/>
            </a:pPr>
            <a:r>
              <a:rPr lang="en-US" sz="3400" b="1"/>
              <a:t>Dewey Beach </a:t>
            </a:r>
            <a:br>
              <a:rPr lang="en-US" sz="3400" b="1"/>
            </a:br>
            <a:r>
              <a:rPr lang="en-US" sz="3400" b="1"/>
              <a:t>Stormwater Planning</a:t>
            </a:r>
            <a:endParaRPr sz="3400" b="1">
              <a:solidFill>
                <a:schemeClr val="accent1"/>
              </a:solidFill>
            </a:endParaRPr>
          </a:p>
        </p:txBody>
      </p:sp>
      <p:sp>
        <p:nvSpPr>
          <p:cNvPr id="100" name="Google Shape;100;p2"/>
          <p:cNvSpPr txBox="1">
            <a:spLocks noGrp="1"/>
          </p:cNvSpPr>
          <p:nvPr>
            <p:ph type="body" idx="1"/>
          </p:nvPr>
        </p:nvSpPr>
        <p:spPr>
          <a:xfrm>
            <a:off x="681318" y="3525250"/>
            <a:ext cx="7790330" cy="3177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34290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800" b="1"/>
              <a:t>Phase II Stormwater Planning Report completed </a:t>
            </a:r>
            <a:br>
              <a:rPr lang="en-US" sz="2800" b="1"/>
            </a:br>
            <a:r>
              <a:rPr lang="en-US" sz="2800" b="1"/>
              <a:t>August 2017.</a:t>
            </a:r>
            <a:endParaRPr/>
          </a:p>
          <a:p>
            <a:pPr marL="342900" lvl="0" indent="-3429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800" b="1"/>
              <a:t>Identifies priority stormwater BMP retrofit opportunities/concepts.</a:t>
            </a:r>
            <a:endParaRPr/>
          </a:p>
          <a:p>
            <a:pPr marL="342900" lvl="0" indent="-3429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800" b="1"/>
              <a:t>Bioretention, permeable pavement/ pavement removal, living shoreline projects.</a:t>
            </a:r>
            <a:endParaRPr/>
          </a:p>
          <a:p>
            <a:pPr marL="342900" lvl="0" indent="-3429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800" b="1"/>
              <a:t>NEXT STEPS: Seek funding and implement recommendations</a:t>
            </a:r>
            <a:endParaRPr sz="2800"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"/>
          <p:cNvSpPr/>
          <p:nvPr/>
        </p:nvSpPr>
        <p:spPr>
          <a:xfrm>
            <a:off x="0" y="3657600"/>
            <a:ext cx="9144000" cy="3200400"/>
          </a:xfrm>
          <a:prstGeom prst="rect">
            <a:avLst/>
          </a:prstGeom>
          <a:solidFill>
            <a:srgbClr val="BFBFBF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947737"/>
            <a:ext cx="9143999" cy="5153026"/>
          </a:xfrm>
          <a:prstGeom prst="rect">
            <a:avLst/>
          </a:prstGeom>
          <a:noFill/>
          <a:ln w="9525" cap="flat" cmpd="sng">
            <a:solidFill>
              <a:srgbClr val="002E63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07" name="Google Shape;107;p4"/>
          <p:cNvSpPr txBox="1">
            <a:spLocks noGrp="1"/>
          </p:cNvSpPr>
          <p:nvPr>
            <p:ph type="title"/>
          </p:nvPr>
        </p:nvSpPr>
        <p:spPr>
          <a:xfrm>
            <a:off x="457188" y="2371551"/>
            <a:ext cx="8229600" cy="10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venir"/>
              <a:buNone/>
            </a:pPr>
            <a:r>
              <a:rPr lang="en-US" sz="3600" b="1"/>
              <a:t>Stormwater Planning Document</a:t>
            </a:r>
            <a:endParaRPr sz="3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venir"/>
              <a:buNone/>
            </a:pPr>
            <a:r>
              <a:rPr lang="en-US" sz="3600" b="1"/>
              <a:t>Read Ave. Shoreline Project</a:t>
            </a:r>
            <a:endParaRPr sz="3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venir"/>
              <a:buNone/>
            </a:pPr>
            <a:r>
              <a:rPr lang="en-US" sz="3600" b="1"/>
              <a:t>Little Store Bioretention Project</a:t>
            </a:r>
            <a:endParaRPr sz="3600" b="1"/>
          </a:p>
        </p:txBody>
      </p:sp>
      <p:sp>
        <p:nvSpPr>
          <p:cNvPr id="108" name="Google Shape;108;p4"/>
          <p:cNvSpPr txBox="1">
            <a:spLocks noGrp="1"/>
          </p:cNvSpPr>
          <p:nvPr>
            <p:ph type="title"/>
          </p:nvPr>
        </p:nvSpPr>
        <p:spPr>
          <a:xfrm>
            <a:off x="457200" y="-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venir"/>
              <a:buNone/>
            </a:pPr>
            <a:r>
              <a:rPr lang="en-US" sz="3600" b="1"/>
              <a:t>Completed Projects</a:t>
            </a:r>
            <a:endParaRPr sz="3600"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17231"/>
            <a:ext cx="9144000" cy="6623538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9"/>
          <p:cNvSpPr txBox="1">
            <a:spLocks noGrp="1"/>
          </p:cNvSpPr>
          <p:nvPr>
            <p:ph type="title"/>
          </p:nvPr>
        </p:nvSpPr>
        <p:spPr>
          <a:xfrm>
            <a:off x="457199" y="274638"/>
            <a:ext cx="8390965" cy="2092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3600"/>
              <a:buFont typeface="Avenir"/>
              <a:buNone/>
            </a:pPr>
            <a:r>
              <a:rPr lang="en-US" sz="3600" b="1">
                <a:solidFill>
                  <a:srgbClr val="D8D8D8"/>
                </a:solidFill>
              </a:rPr>
              <a:t>Proposed Project – </a:t>
            </a:r>
            <a:br>
              <a:rPr lang="en-US" sz="3600" b="1">
                <a:solidFill>
                  <a:srgbClr val="D8D8D8"/>
                </a:solidFill>
              </a:rPr>
            </a:br>
            <a:r>
              <a:rPr lang="en-US" sz="3600" b="1">
                <a:solidFill>
                  <a:srgbClr val="D8D8D8"/>
                </a:solidFill>
              </a:rPr>
              <a:t>Sunset Park</a:t>
            </a:r>
            <a:endParaRPr sz="3600" b="1">
              <a:solidFill>
                <a:srgbClr val="D8D8D8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g22cf0cb31ab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1731"/>
            <a:ext cx="9144000" cy="6633868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g22cf0cb31ab_0_0"/>
          <p:cNvSpPr txBox="1">
            <a:spLocks noGrp="1"/>
          </p:cNvSpPr>
          <p:nvPr>
            <p:ph type="title"/>
          </p:nvPr>
        </p:nvSpPr>
        <p:spPr>
          <a:xfrm>
            <a:off x="457199" y="274650"/>
            <a:ext cx="3955500" cy="2091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3600"/>
              <a:buFont typeface="Avenir"/>
              <a:buNone/>
            </a:pPr>
            <a:r>
              <a:rPr lang="en-US" sz="3600" b="1">
                <a:solidFill>
                  <a:schemeClr val="dk1"/>
                </a:solidFill>
              </a:rPr>
              <a:t>Optional</a:t>
            </a:r>
            <a:endParaRPr sz="36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3600"/>
              <a:buFont typeface="Avenir"/>
              <a:buNone/>
            </a:pPr>
            <a:r>
              <a:rPr lang="en-US" sz="3600" b="1">
                <a:solidFill>
                  <a:schemeClr val="dk1"/>
                </a:solidFill>
              </a:rPr>
              <a:t>Marsh Extension</a:t>
            </a:r>
            <a:endParaRPr sz="36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A5A5A5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67553"/>
            <a:ext cx="9144000" cy="6120628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0"/>
          <p:cNvSpPr txBox="1"/>
          <p:nvPr/>
        </p:nvSpPr>
        <p:spPr>
          <a:xfrm>
            <a:off x="143435" y="498757"/>
            <a:ext cx="8390965" cy="2656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ct val="100000"/>
              <a:buFont typeface="Calibri"/>
              <a:buNone/>
            </a:pPr>
            <a:r>
              <a:rPr lang="en-US" sz="3600" b="1" i="0" u="none" strike="noStrike" cap="non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Concepts</a:t>
            </a:r>
            <a:br>
              <a:rPr lang="en-US" sz="3600" b="1" i="0" u="none" strike="noStrike" cap="non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 b="1" i="0" u="none" strike="noStrike" cap="none"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53721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al"/>
              <a:buChar char="•"/>
            </a:pPr>
            <a:r>
              <a:rPr lang="en-US" sz="2400" b="1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Shoreline stabilization</a:t>
            </a:r>
            <a:endParaRPr/>
          </a:p>
          <a:p>
            <a:pPr marL="571500" marR="0" lvl="0" indent="-537210" algn="l" rtl="0"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al"/>
              <a:buChar char="•"/>
            </a:pPr>
            <a:r>
              <a:rPr lang="en-US" sz="2400" b="1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Marsh creation</a:t>
            </a:r>
            <a:endParaRPr/>
          </a:p>
          <a:p>
            <a:pPr marL="571500" marR="0" lvl="0" indent="-537210" algn="l" rtl="0"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al"/>
              <a:buChar char="•"/>
            </a:pPr>
            <a:r>
              <a:rPr lang="en-US" sz="2400" b="1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Drainage improvements</a:t>
            </a:r>
            <a:endParaRPr/>
          </a:p>
          <a:p>
            <a:pPr marL="571500" marR="0" lvl="0" indent="-537210" algn="l" rtl="0"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al"/>
              <a:buChar char="•"/>
            </a:pPr>
            <a:r>
              <a:rPr lang="en-US" sz="2400" b="1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Kayak launch </a:t>
            </a:r>
            <a:endParaRPr/>
          </a:p>
          <a:p>
            <a:pPr marL="571500" marR="0" lvl="0" indent="-537210" algn="l" rtl="0"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al"/>
              <a:buChar char="•"/>
            </a:pPr>
            <a:r>
              <a:rPr lang="en-US" sz="2400" b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Removal of Impervious surface</a:t>
            </a:r>
            <a:endParaRPr sz="2400" b="1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537210" algn="l" rtl="0"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alibri"/>
              <a:buChar char="•"/>
            </a:pPr>
            <a:r>
              <a:rPr lang="en-US" sz="2400" b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Native plant enhancements</a:t>
            </a:r>
            <a:endParaRPr sz="2400" b="1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537210" algn="l" rtl="0"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alibri"/>
              <a:buChar char="•"/>
            </a:pPr>
            <a:r>
              <a:rPr lang="en-US" sz="2400" b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Additional areas</a:t>
            </a:r>
            <a:endParaRPr sz="2400" b="1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1"/>
          <p:cNvSpPr txBox="1">
            <a:spLocks noGrp="1"/>
          </p:cNvSpPr>
          <p:nvPr>
            <p:ph type="title"/>
          </p:nvPr>
        </p:nvSpPr>
        <p:spPr>
          <a:xfrm>
            <a:off x="457199" y="274638"/>
            <a:ext cx="839096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venir"/>
              <a:buNone/>
            </a:pPr>
            <a:r>
              <a:rPr lang="en-US" sz="3600" b="1"/>
              <a:t>Sunset Park Shoreline/Drainage</a:t>
            </a:r>
            <a:endParaRPr sz="3600" b="1"/>
          </a:p>
        </p:txBody>
      </p:sp>
      <p:sp>
        <p:nvSpPr>
          <p:cNvPr id="132" name="Google Shape;132;p11"/>
          <p:cNvSpPr txBox="1">
            <a:spLocks noGrp="1"/>
          </p:cNvSpPr>
          <p:nvPr>
            <p:ph type="body" idx="1"/>
          </p:nvPr>
        </p:nvSpPr>
        <p:spPr>
          <a:xfrm>
            <a:off x="681318" y="1308848"/>
            <a:ext cx="8229600" cy="4745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10000"/>
          </a:bodyPr>
          <a:lstStyle/>
          <a:p>
            <a:pPr marL="342900" lvl="0" indent="-29114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550"/>
              <a:t>Cost estimate, 2022 proposal:</a:t>
            </a:r>
            <a:endParaRPr sz="2550"/>
          </a:p>
          <a:p>
            <a:pPr marL="1143000" lvl="2" indent="-214947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550"/>
              <a:t>Engineering/permitting 			$175-210 K</a:t>
            </a:r>
            <a:endParaRPr sz="2550"/>
          </a:p>
          <a:p>
            <a:pPr marL="1143000" lvl="2" indent="-21494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550"/>
              <a:t>Construction 					$480-760 K</a:t>
            </a:r>
            <a:endParaRPr sz="2550"/>
          </a:p>
          <a:p>
            <a:pPr marL="1143000" lvl="2" indent="-21494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550"/>
              <a:t>Project mgt &amp; indirect			$100 K						</a:t>
            </a:r>
            <a:endParaRPr sz="2550"/>
          </a:p>
          <a:p>
            <a:pPr marL="342900" lvl="0" indent="-291147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550"/>
              <a:t>Already funded Sunset Park Improvements to be incorporated into design</a:t>
            </a:r>
            <a:endParaRPr sz="2550"/>
          </a:p>
          <a:p>
            <a:pPr marL="342900" lvl="0" indent="-291147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550"/>
              <a:t>Design can be modified for Town’s priorities, water quality, cost, etc. as needed</a:t>
            </a:r>
            <a:endParaRPr sz="2550"/>
          </a:p>
          <a:p>
            <a:pPr marL="342900" lvl="0" indent="-291147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550"/>
              <a:t>CIB prioritized funding for planning and implementation as part of our BIL funding</a:t>
            </a:r>
            <a:endParaRPr sz="2550"/>
          </a:p>
          <a:p>
            <a:pPr marL="342900" lvl="0" indent="-291147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550"/>
              <a:t>CIB would write additional grant applications to make up the anticipated funding gap; </a:t>
            </a:r>
            <a:r>
              <a:rPr lang="en-US" sz="255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CIB manage project</a:t>
            </a:r>
            <a:r>
              <a:rPr lang="en-US" sz="2550"/>
              <a:t>, coordinated with the Town</a:t>
            </a:r>
            <a:endParaRPr sz="2550"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800"/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2bf72cd2e4_0_1"/>
          <p:cNvSpPr txBox="1">
            <a:spLocks noGrp="1"/>
          </p:cNvSpPr>
          <p:nvPr>
            <p:ph type="title"/>
          </p:nvPr>
        </p:nvSpPr>
        <p:spPr>
          <a:xfrm>
            <a:off x="457199" y="274638"/>
            <a:ext cx="8391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venir"/>
              <a:buNone/>
            </a:pPr>
            <a:r>
              <a:rPr lang="en-US" sz="3600" b="1"/>
              <a:t>Sunset Park Shoreline/Drainage</a:t>
            </a:r>
            <a:endParaRPr sz="3600" b="1"/>
          </a:p>
        </p:txBody>
      </p:sp>
      <p:sp>
        <p:nvSpPr>
          <p:cNvPr id="138" name="Google Shape;138;g22bf72cd2e4_0_1"/>
          <p:cNvSpPr txBox="1">
            <a:spLocks noGrp="1"/>
          </p:cNvSpPr>
          <p:nvPr>
            <p:ph type="body" idx="1"/>
          </p:nvPr>
        </p:nvSpPr>
        <p:spPr>
          <a:xfrm>
            <a:off x="681318" y="1308848"/>
            <a:ext cx="8229600" cy="47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39725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550"/>
              <a:buChar char="•"/>
            </a:pPr>
            <a:r>
              <a:rPr lang="en-US" sz="2550"/>
              <a:t>Estimated Timeline:</a:t>
            </a:r>
            <a:endParaRPr sz="2550"/>
          </a:p>
          <a:p>
            <a:pPr marL="742950" lvl="1" indent="-269875" algn="l" rtl="0">
              <a:spcBef>
                <a:spcPts val="1200"/>
              </a:spcBef>
              <a:spcAft>
                <a:spcPts val="0"/>
              </a:spcAft>
              <a:buSzPts val="2550"/>
              <a:buChar char="–"/>
            </a:pPr>
            <a:r>
              <a:rPr lang="en-US" sz="2550"/>
              <a:t>Project Kick Off: Spring 2023</a:t>
            </a:r>
            <a:endParaRPr sz="2550"/>
          </a:p>
          <a:p>
            <a:pPr marL="742950" lvl="1" indent="-269875" algn="l" rtl="0">
              <a:spcBef>
                <a:spcPts val="1200"/>
              </a:spcBef>
              <a:spcAft>
                <a:spcPts val="0"/>
              </a:spcAft>
              <a:buSzPts val="2550"/>
              <a:buChar char="–"/>
            </a:pPr>
            <a:r>
              <a:rPr lang="en-US" sz="2550"/>
              <a:t>Design Phases: 90-120 Days</a:t>
            </a:r>
            <a:endParaRPr sz="2550"/>
          </a:p>
          <a:p>
            <a:pPr marL="742950" lvl="1" indent="-269875" algn="l" rtl="0">
              <a:spcBef>
                <a:spcPts val="1200"/>
              </a:spcBef>
              <a:spcAft>
                <a:spcPts val="0"/>
              </a:spcAft>
              <a:buSzPts val="2550"/>
              <a:buChar char="–"/>
            </a:pPr>
            <a:r>
              <a:rPr lang="en-US" sz="2550"/>
              <a:t>Permitting: 240-360 Days</a:t>
            </a:r>
            <a:endParaRPr sz="2550"/>
          </a:p>
          <a:p>
            <a:pPr marL="742950" lvl="1" indent="-269875" algn="l" rtl="0">
              <a:spcBef>
                <a:spcPts val="1200"/>
              </a:spcBef>
              <a:spcAft>
                <a:spcPts val="0"/>
              </a:spcAft>
              <a:buSzPts val="2550"/>
              <a:buChar char="–"/>
            </a:pPr>
            <a:r>
              <a:rPr lang="en-US" sz="2550"/>
              <a:t>Construction Start: October 2024</a:t>
            </a:r>
            <a:endParaRPr sz="2550"/>
          </a:p>
          <a:p>
            <a:pPr marL="742950" lvl="1" indent="-269875" algn="l" rtl="0">
              <a:spcBef>
                <a:spcPts val="1200"/>
              </a:spcBef>
              <a:spcAft>
                <a:spcPts val="0"/>
              </a:spcAft>
              <a:buSzPts val="2550"/>
              <a:buChar char="–"/>
            </a:pPr>
            <a:r>
              <a:rPr lang="en-US" sz="2550"/>
              <a:t>Monitoring Period: 3, 6 and 12 months post construction</a:t>
            </a:r>
            <a:endParaRPr sz="2550"/>
          </a:p>
          <a:p>
            <a:pPr marL="342900" lvl="0" indent="-1651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/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2"/>
          <p:cNvSpPr txBox="1">
            <a:spLocks noGrp="1"/>
          </p:cNvSpPr>
          <p:nvPr>
            <p:ph type="title"/>
          </p:nvPr>
        </p:nvSpPr>
        <p:spPr>
          <a:xfrm>
            <a:off x="681318" y="274638"/>
            <a:ext cx="816684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venir"/>
              <a:buNone/>
            </a:pPr>
            <a:r>
              <a:rPr lang="en-US" sz="3600" b="1"/>
              <a:t>What we need from you:</a:t>
            </a:r>
            <a:endParaRPr sz="3600" b="1"/>
          </a:p>
        </p:txBody>
      </p:sp>
      <p:sp>
        <p:nvSpPr>
          <p:cNvPr id="144" name="Google Shape;144;p12"/>
          <p:cNvSpPr txBox="1">
            <a:spLocks noGrp="1"/>
          </p:cNvSpPr>
          <p:nvPr>
            <p:ph type="body" idx="1"/>
          </p:nvPr>
        </p:nvSpPr>
        <p:spPr>
          <a:xfrm>
            <a:off x="1048870" y="1528482"/>
            <a:ext cx="7862047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Feedback</a:t>
            </a:r>
            <a:endParaRPr/>
          </a:p>
          <a:p>
            <a:pPr marL="3429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With your approval then CIB will work with Sovereign Consulting, Straughan Environmental, the Town on design, timeline and updated budgets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342900" lvl="0" indent="-1651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/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387</Words>
  <Application>Microsoft Office PowerPoint</Application>
  <PresentationFormat>On-screen Show (4:3)</PresentationFormat>
  <Paragraphs>52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Avenir</vt:lpstr>
      <vt:lpstr>Calibri</vt:lpstr>
      <vt:lpstr>Office Theme</vt:lpstr>
      <vt:lpstr>PowerPoint Presentation</vt:lpstr>
      <vt:lpstr>Dewey Beach  Stormwater Planning</vt:lpstr>
      <vt:lpstr>Stormwater Planning Document Read Ave. Shoreline Project Little Store Bioretention Project</vt:lpstr>
      <vt:lpstr>Proposed Project –  Sunset Park</vt:lpstr>
      <vt:lpstr>Optional Marsh Extension</vt:lpstr>
      <vt:lpstr>PowerPoint Presentation</vt:lpstr>
      <vt:lpstr>Sunset Park Shoreline/Drainage</vt:lpstr>
      <vt:lpstr>Sunset Park Shoreline/Drainage</vt:lpstr>
      <vt:lpstr>What we need from you: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Joanne Shipley</dc:creator>
  <cp:lastModifiedBy>Kate Banaszak</cp:lastModifiedBy>
  <cp:revision>1</cp:revision>
  <dcterms:created xsi:type="dcterms:W3CDTF">2017-06-21T16:36:40Z</dcterms:created>
  <dcterms:modified xsi:type="dcterms:W3CDTF">2023-04-12T16:53:25Z</dcterms:modified>
</cp:coreProperties>
</file>