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handoutMasterIdLst>
    <p:handoutMasterId r:id="rId25"/>
  </p:handoutMasterIdLst>
  <p:sldIdLst>
    <p:sldId id="600" r:id="rId3"/>
    <p:sldId id="269" r:id="rId4"/>
    <p:sldId id="594" r:id="rId5"/>
    <p:sldId id="275" r:id="rId6"/>
    <p:sldId id="586" r:id="rId7"/>
    <p:sldId id="602" r:id="rId8"/>
    <p:sldId id="606" r:id="rId9"/>
    <p:sldId id="596" r:id="rId10"/>
    <p:sldId id="603" r:id="rId11"/>
    <p:sldId id="597" r:id="rId12"/>
    <p:sldId id="593" r:id="rId13"/>
    <p:sldId id="590" r:id="rId14"/>
    <p:sldId id="276" r:id="rId15"/>
    <p:sldId id="595" r:id="rId16"/>
    <p:sldId id="592" r:id="rId17"/>
    <p:sldId id="598" r:id="rId18"/>
    <p:sldId id="271" r:id="rId19"/>
    <p:sldId id="604" r:id="rId20"/>
    <p:sldId id="605" r:id="rId21"/>
    <p:sldId id="601" r:id="rId22"/>
    <p:sldId id="589"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 Dennis" initials="ED" lastIdx="1" clrIdx="0">
    <p:extLst>
      <p:ext uri="{19B8F6BF-5375-455C-9EA6-DF929625EA0E}">
        <p15:presenceInfo xmlns:p15="http://schemas.microsoft.com/office/powerpoint/2012/main" userId="S-1-5-21-2005231827-2754121886-2385135751-1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6"/>
    <a:srgbClr val="013CA6"/>
    <a:srgbClr val="F6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4" autoAdjust="0"/>
    <p:restoredTop sz="96357" autoAdjust="0"/>
  </p:normalViewPr>
  <p:slideViewPr>
    <p:cSldViewPr snapToGrid="0">
      <p:cViewPr varScale="1">
        <p:scale>
          <a:sx n="64" d="100"/>
          <a:sy n="64" d="100"/>
        </p:scale>
        <p:origin x="564"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68D7D3-C41D-42C7-B275-A18E04446BD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38914E-D39C-4DC6-A039-C4625990C59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47E949-58C8-4A7D-96B4-9D7B7C846C69}" type="datetimeFigureOut">
              <a:rPr lang="en-US" smtClean="0"/>
              <a:t>11/8/2023</a:t>
            </a:fld>
            <a:endParaRPr lang="en-US"/>
          </a:p>
        </p:txBody>
      </p:sp>
      <p:sp>
        <p:nvSpPr>
          <p:cNvPr id="4" name="Footer Placeholder 3">
            <a:extLst>
              <a:ext uri="{FF2B5EF4-FFF2-40B4-BE49-F238E27FC236}">
                <a16:creationId xmlns:a16="http://schemas.microsoft.com/office/drawing/2014/main" id="{400A3C6A-2138-456E-975E-DFF28A9478C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3F898B-FE8E-4754-AF2C-43174AEBEAB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F0645A2-A08D-4490-A231-1489022D6883}" type="slidenum">
              <a:rPr lang="en-US" smtClean="0"/>
              <a:t>‹#›</a:t>
            </a:fld>
            <a:endParaRPr lang="en-US"/>
          </a:p>
        </p:txBody>
      </p:sp>
    </p:spTree>
    <p:extLst>
      <p:ext uri="{BB962C8B-B14F-4D97-AF65-F5344CB8AC3E}">
        <p14:creationId xmlns:p14="http://schemas.microsoft.com/office/powerpoint/2010/main" val="1867766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7D0F13-A2C1-4A43-8606-BEABBABD5594}" type="datetimeFigureOut">
              <a:rPr lang="en-US" smtClean="0"/>
              <a:t>11/8/2023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9B1366-4D28-4755-B04B-9A9F71721DAC}" type="slidenum">
              <a:rPr lang="en-US" smtClean="0"/>
              <a:t>‹#›</a:t>
            </a:fld>
            <a:endParaRPr lang="en-US" dirty="0"/>
          </a:p>
        </p:txBody>
      </p:sp>
    </p:spTree>
    <p:extLst>
      <p:ext uri="{BB962C8B-B14F-4D97-AF65-F5344CB8AC3E}">
        <p14:creationId xmlns:p14="http://schemas.microsoft.com/office/powerpoint/2010/main" val="324914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697DF9-242A-4826-BD51-53C11BFCD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2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11</a:t>
            </a:fld>
            <a:endParaRPr lang="en-US" dirty="0"/>
          </a:p>
        </p:txBody>
      </p:sp>
    </p:spTree>
    <p:extLst>
      <p:ext uri="{BB962C8B-B14F-4D97-AF65-F5344CB8AC3E}">
        <p14:creationId xmlns:p14="http://schemas.microsoft.com/office/powerpoint/2010/main" val="120264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12</a:t>
            </a:fld>
            <a:endParaRPr lang="en-US" dirty="0"/>
          </a:p>
        </p:txBody>
      </p:sp>
    </p:spTree>
    <p:extLst>
      <p:ext uri="{BB962C8B-B14F-4D97-AF65-F5344CB8AC3E}">
        <p14:creationId xmlns:p14="http://schemas.microsoft.com/office/powerpoint/2010/main" val="69313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13</a:t>
            </a:fld>
            <a:endParaRPr lang="en-US" dirty="0"/>
          </a:p>
        </p:txBody>
      </p:sp>
    </p:spTree>
    <p:extLst>
      <p:ext uri="{BB962C8B-B14F-4D97-AF65-F5344CB8AC3E}">
        <p14:creationId xmlns:p14="http://schemas.microsoft.com/office/powerpoint/2010/main" val="180698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14</a:t>
            </a:fld>
            <a:endParaRPr lang="en-US" dirty="0"/>
          </a:p>
        </p:txBody>
      </p:sp>
    </p:spTree>
    <p:extLst>
      <p:ext uri="{BB962C8B-B14F-4D97-AF65-F5344CB8AC3E}">
        <p14:creationId xmlns:p14="http://schemas.microsoft.com/office/powerpoint/2010/main" val="812851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15</a:t>
            </a:fld>
            <a:endParaRPr lang="en-US" dirty="0"/>
          </a:p>
        </p:txBody>
      </p:sp>
    </p:spTree>
    <p:extLst>
      <p:ext uri="{BB962C8B-B14F-4D97-AF65-F5344CB8AC3E}">
        <p14:creationId xmlns:p14="http://schemas.microsoft.com/office/powerpoint/2010/main" val="2741857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16</a:t>
            </a:fld>
            <a:endParaRPr lang="en-US" dirty="0"/>
          </a:p>
        </p:txBody>
      </p:sp>
    </p:spTree>
    <p:extLst>
      <p:ext uri="{BB962C8B-B14F-4D97-AF65-F5344CB8AC3E}">
        <p14:creationId xmlns:p14="http://schemas.microsoft.com/office/powerpoint/2010/main" val="38006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17</a:t>
            </a:fld>
            <a:endParaRPr lang="en-US" dirty="0"/>
          </a:p>
        </p:txBody>
      </p:sp>
    </p:spTree>
    <p:extLst>
      <p:ext uri="{BB962C8B-B14F-4D97-AF65-F5344CB8AC3E}">
        <p14:creationId xmlns:p14="http://schemas.microsoft.com/office/powerpoint/2010/main" val="2956179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18</a:t>
            </a:fld>
            <a:endParaRPr lang="en-US" dirty="0"/>
          </a:p>
        </p:txBody>
      </p:sp>
    </p:spTree>
    <p:extLst>
      <p:ext uri="{BB962C8B-B14F-4D97-AF65-F5344CB8AC3E}">
        <p14:creationId xmlns:p14="http://schemas.microsoft.com/office/powerpoint/2010/main" val="2410807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19</a:t>
            </a:fld>
            <a:endParaRPr lang="en-US" dirty="0"/>
          </a:p>
        </p:txBody>
      </p:sp>
    </p:spTree>
    <p:extLst>
      <p:ext uri="{BB962C8B-B14F-4D97-AF65-F5344CB8AC3E}">
        <p14:creationId xmlns:p14="http://schemas.microsoft.com/office/powerpoint/2010/main" val="3619123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20</a:t>
            </a:fld>
            <a:endParaRPr lang="en-US" dirty="0"/>
          </a:p>
        </p:txBody>
      </p:sp>
    </p:spTree>
    <p:extLst>
      <p:ext uri="{BB962C8B-B14F-4D97-AF65-F5344CB8AC3E}">
        <p14:creationId xmlns:p14="http://schemas.microsoft.com/office/powerpoint/2010/main" val="21931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2</a:t>
            </a:fld>
            <a:endParaRPr lang="en-US" dirty="0"/>
          </a:p>
        </p:txBody>
      </p:sp>
    </p:spTree>
    <p:extLst>
      <p:ext uri="{BB962C8B-B14F-4D97-AF65-F5344CB8AC3E}">
        <p14:creationId xmlns:p14="http://schemas.microsoft.com/office/powerpoint/2010/main" val="1729496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21</a:t>
            </a:fld>
            <a:endParaRPr lang="en-US" dirty="0"/>
          </a:p>
        </p:txBody>
      </p:sp>
    </p:spTree>
    <p:extLst>
      <p:ext uri="{BB962C8B-B14F-4D97-AF65-F5344CB8AC3E}">
        <p14:creationId xmlns:p14="http://schemas.microsoft.com/office/powerpoint/2010/main" val="361760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3</a:t>
            </a:fld>
            <a:endParaRPr lang="en-US" dirty="0"/>
          </a:p>
        </p:txBody>
      </p:sp>
    </p:spTree>
    <p:extLst>
      <p:ext uri="{BB962C8B-B14F-4D97-AF65-F5344CB8AC3E}">
        <p14:creationId xmlns:p14="http://schemas.microsoft.com/office/powerpoint/2010/main" val="359154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4</a:t>
            </a:fld>
            <a:endParaRPr lang="en-US" dirty="0"/>
          </a:p>
        </p:txBody>
      </p:sp>
    </p:spTree>
    <p:extLst>
      <p:ext uri="{BB962C8B-B14F-4D97-AF65-F5344CB8AC3E}">
        <p14:creationId xmlns:p14="http://schemas.microsoft.com/office/powerpoint/2010/main" val="220675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5</a:t>
            </a:fld>
            <a:endParaRPr lang="en-US" dirty="0"/>
          </a:p>
        </p:txBody>
      </p:sp>
    </p:spTree>
    <p:extLst>
      <p:ext uri="{BB962C8B-B14F-4D97-AF65-F5344CB8AC3E}">
        <p14:creationId xmlns:p14="http://schemas.microsoft.com/office/powerpoint/2010/main" val="390571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6</a:t>
            </a:fld>
            <a:endParaRPr lang="en-US" dirty="0"/>
          </a:p>
        </p:txBody>
      </p:sp>
    </p:spTree>
    <p:extLst>
      <p:ext uri="{BB962C8B-B14F-4D97-AF65-F5344CB8AC3E}">
        <p14:creationId xmlns:p14="http://schemas.microsoft.com/office/powerpoint/2010/main" val="180970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8</a:t>
            </a:fld>
            <a:endParaRPr lang="en-US" dirty="0"/>
          </a:p>
        </p:txBody>
      </p:sp>
    </p:spTree>
    <p:extLst>
      <p:ext uri="{BB962C8B-B14F-4D97-AF65-F5344CB8AC3E}">
        <p14:creationId xmlns:p14="http://schemas.microsoft.com/office/powerpoint/2010/main" val="419478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9</a:t>
            </a:fld>
            <a:endParaRPr lang="en-US" dirty="0"/>
          </a:p>
        </p:txBody>
      </p:sp>
    </p:spTree>
    <p:extLst>
      <p:ext uri="{BB962C8B-B14F-4D97-AF65-F5344CB8AC3E}">
        <p14:creationId xmlns:p14="http://schemas.microsoft.com/office/powerpoint/2010/main" val="420421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B1366-4D28-4755-B04B-9A9F71721DAC}" type="slidenum">
              <a:rPr lang="en-US" smtClean="0"/>
              <a:t>10</a:t>
            </a:fld>
            <a:endParaRPr lang="en-US" dirty="0"/>
          </a:p>
        </p:txBody>
      </p:sp>
    </p:spTree>
    <p:extLst>
      <p:ext uri="{BB962C8B-B14F-4D97-AF65-F5344CB8AC3E}">
        <p14:creationId xmlns:p14="http://schemas.microsoft.com/office/powerpoint/2010/main" val="363873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712A-2FB5-4A0E-A976-CA760AA6A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8162EC-7203-493D-99CB-2528A478A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F5CC8-9A5A-4B5B-98A4-F4B9DF772E2F}"/>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5" name="Footer Placeholder 4">
            <a:extLst>
              <a:ext uri="{FF2B5EF4-FFF2-40B4-BE49-F238E27FC236}">
                <a16:creationId xmlns:a16="http://schemas.microsoft.com/office/drawing/2014/main" id="{3323FA83-F553-4636-A4E8-56B76709AA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1F628C-3D06-4B86-9A23-CA013AE55CA2}"/>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3820593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FD14-250D-4DD4-ADAF-89D2A16689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43F41B-DE72-426C-B6BB-5D2585D43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775CF-58B2-4DD5-BF9D-750717A16561}"/>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5" name="Footer Placeholder 4">
            <a:extLst>
              <a:ext uri="{FF2B5EF4-FFF2-40B4-BE49-F238E27FC236}">
                <a16:creationId xmlns:a16="http://schemas.microsoft.com/office/drawing/2014/main" id="{84C67180-5F88-44DE-84C2-A31DACE069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637827-B60E-4832-A10D-2D2E411ACDFC}"/>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417311963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265BB-AF6C-4223-A63D-138A85C09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4DAEF-D2D8-476D-AF43-EC3B58248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05F32-F7C3-4A63-BA6F-7FB68BF5C6D2}"/>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5" name="Footer Placeholder 4">
            <a:extLst>
              <a:ext uri="{FF2B5EF4-FFF2-40B4-BE49-F238E27FC236}">
                <a16:creationId xmlns:a16="http://schemas.microsoft.com/office/drawing/2014/main" id="{4327586E-EACC-4299-9D48-240534850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439D79-1BED-46EA-A06F-69C4E433547A}"/>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242438821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4800" spc="-100" baseline="0">
                <a:solidFill>
                  <a:srgbClr val="FF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10" name="Straight Connector 9">
            <a:extLst>
              <a:ext uri="{FF2B5EF4-FFF2-40B4-BE49-F238E27FC236}">
                <a16:creationId xmlns:a16="http://schemas.microsoft.com/office/drawing/2014/main" id="{D3275D1E-0717-4D8B-80A6-D9C6D37062BC}"/>
              </a:ext>
            </a:extLst>
          </p:cNvPr>
          <p:cNvCxnSpPr/>
          <p:nvPr userDrawn="1"/>
        </p:nvCxnSpPr>
        <p:spPr>
          <a:xfrm>
            <a:off x="0" y="1273353"/>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352F78-3900-40C9-91D2-CB915A273816}"/>
              </a:ext>
            </a:extLst>
          </p:cNvPr>
          <p:cNvCxnSpPr/>
          <p:nvPr userDrawn="1"/>
        </p:nvCxnSpPr>
        <p:spPr>
          <a:xfrm>
            <a:off x="0" y="5584646"/>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290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800" b="1">
                <a:latin typeface="Calibri" panose="020F0502020204030204" pitchFamily="34" charset="0"/>
                <a:cs typeface="Calibri" panose="020F0502020204030204" pitchFamily="34" charset="0"/>
              </a:defRPr>
            </a:lvl1pPr>
            <a:lvl2pPr>
              <a:defRPr sz="16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7" name="Straight Connector 6">
            <a:extLst>
              <a:ext uri="{FF2B5EF4-FFF2-40B4-BE49-F238E27FC236}">
                <a16:creationId xmlns:a16="http://schemas.microsoft.com/office/drawing/2014/main" id="{16DC89F5-3730-4450-80E9-B17710EB506F}"/>
              </a:ext>
            </a:extLst>
          </p:cNvPr>
          <p:cNvCxnSpPr/>
          <p:nvPr userDrawn="1"/>
        </p:nvCxnSpPr>
        <p:spPr>
          <a:xfrm>
            <a:off x="0" y="1123837"/>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A1CC0E-E281-40BD-ADC8-E844DE2D5D35}"/>
              </a:ext>
            </a:extLst>
          </p:cNvPr>
          <p:cNvCxnSpPr/>
          <p:nvPr userDrawn="1"/>
        </p:nvCxnSpPr>
        <p:spPr>
          <a:xfrm>
            <a:off x="0" y="5734163"/>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sp>
        <p:nvSpPr>
          <p:cNvPr id="10" name="object 7">
            <a:extLst>
              <a:ext uri="{FF2B5EF4-FFF2-40B4-BE49-F238E27FC236}">
                <a16:creationId xmlns:a16="http://schemas.microsoft.com/office/drawing/2014/main" id="{A21B42AE-9B90-474C-BAE9-F5D8617AF016}"/>
              </a:ext>
            </a:extLst>
          </p:cNvPr>
          <p:cNvSpPr/>
          <p:nvPr userDrawn="1"/>
        </p:nvSpPr>
        <p:spPr>
          <a:xfrm>
            <a:off x="9780785" y="6244477"/>
            <a:ext cx="2168818" cy="553728"/>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56114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40819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b="1">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b="1">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11" name="Straight Connector 10">
            <a:extLst>
              <a:ext uri="{FF2B5EF4-FFF2-40B4-BE49-F238E27FC236}">
                <a16:creationId xmlns:a16="http://schemas.microsoft.com/office/drawing/2014/main" id="{622B95D5-150B-4FB7-B4F4-83B89EA4A62E}"/>
              </a:ext>
            </a:extLst>
          </p:cNvPr>
          <p:cNvCxnSpPr/>
          <p:nvPr userDrawn="1"/>
        </p:nvCxnSpPr>
        <p:spPr>
          <a:xfrm>
            <a:off x="-26938" y="1106775"/>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3D35C1-BE44-45F1-B949-BCB8887AFC52}"/>
              </a:ext>
            </a:extLst>
          </p:cNvPr>
          <p:cNvCxnSpPr/>
          <p:nvPr userDrawn="1"/>
        </p:nvCxnSpPr>
        <p:spPr>
          <a:xfrm>
            <a:off x="0" y="5725020"/>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979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13" name="Straight Connector 12">
            <a:extLst>
              <a:ext uri="{FF2B5EF4-FFF2-40B4-BE49-F238E27FC236}">
                <a16:creationId xmlns:a16="http://schemas.microsoft.com/office/drawing/2014/main" id="{4F13CE3B-00C6-495C-A0E8-063B354443AC}"/>
              </a:ext>
            </a:extLst>
          </p:cNvPr>
          <p:cNvCxnSpPr/>
          <p:nvPr userDrawn="1"/>
        </p:nvCxnSpPr>
        <p:spPr>
          <a:xfrm>
            <a:off x="-26938" y="1106775"/>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E03C1F-645E-485B-94FB-3D5B8E40190E}"/>
              </a:ext>
            </a:extLst>
          </p:cNvPr>
          <p:cNvCxnSpPr/>
          <p:nvPr userDrawn="1"/>
        </p:nvCxnSpPr>
        <p:spPr>
          <a:xfrm>
            <a:off x="0" y="5725020"/>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37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a:extLst>
              <a:ext uri="{FF2B5EF4-FFF2-40B4-BE49-F238E27FC236}">
                <a16:creationId xmlns:a16="http://schemas.microsoft.com/office/drawing/2014/main" id="{B8B54491-9A90-4C11-9389-58F580D876DC}"/>
              </a:ext>
            </a:extLst>
          </p:cNvPr>
          <p:cNvCxnSpPr/>
          <p:nvPr userDrawn="1"/>
        </p:nvCxnSpPr>
        <p:spPr>
          <a:xfrm>
            <a:off x="-26938" y="1106775"/>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93AAAA-16D9-46AE-92B3-C70BE0BD5E32}"/>
              </a:ext>
            </a:extLst>
          </p:cNvPr>
          <p:cNvCxnSpPr/>
          <p:nvPr userDrawn="1"/>
        </p:nvCxnSpPr>
        <p:spPr>
          <a:xfrm>
            <a:off x="0" y="5725020"/>
            <a:ext cx="12192000" cy="0"/>
          </a:xfrm>
          <a:prstGeom prst="line">
            <a:avLst/>
          </a:prstGeom>
          <a:ln w="28575">
            <a:solidFill>
              <a:srgbClr val="F6A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97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14506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35522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F0E9-EA62-4292-A85C-1471FEABB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2DD55-FFE2-4A19-9C8F-51AF2AEC6E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26208-0564-40F6-A00A-F2EDD9C01C18}"/>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5" name="Footer Placeholder 4">
            <a:extLst>
              <a:ext uri="{FF2B5EF4-FFF2-40B4-BE49-F238E27FC236}">
                <a16:creationId xmlns:a16="http://schemas.microsoft.com/office/drawing/2014/main" id="{39500A85-62AE-4EBB-AF42-6294630E8A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391BB3-B2D1-41DD-9A11-26E50D9646FE}"/>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238002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02232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9181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124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569A-E056-47FD-B0A8-94E633BEB9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8423D0-6B20-4ECA-8959-06679C86E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BACF1C-6029-49A6-926D-FD31B7325380}"/>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5" name="Footer Placeholder 4">
            <a:extLst>
              <a:ext uri="{FF2B5EF4-FFF2-40B4-BE49-F238E27FC236}">
                <a16:creationId xmlns:a16="http://schemas.microsoft.com/office/drawing/2014/main" id="{304A5A55-97F7-4F7D-898B-4F90906864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29C866-FF06-45C5-90A9-0E8D7791D8C5}"/>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27528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1A39-DAC1-4473-AB54-B01AD702F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C28B5-7226-49B8-8E70-E729148E91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9D232A-313D-4229-82A5-B139CE3BCC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A5947-BB98-4552-8E8A-0AD240DB0A2E}"/>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6" name="Footer Placeholder 5">
            <a:extLst>
              <a:ext uri="{FF2B5EF4-FFF2-40B4-BE49-F238E27FC236}">
                <a16:creationId xmlns:a16="http://schemas.microsoft.com/office/drawing/2014/main" id="{31DD30E5-ECC1-47A3-B067-051DD44B2E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3315-53F9-45CA-A797-913F2A651080}"/>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53560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80FF-67F9-46C8-B729-08E4693E9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2A51E0-353A-4644-9613-E49F96FA5A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B2EB89-2A17-4A52-AF19-11A24B7A29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82593-0581-455B-BCD5-3D2410AF6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CF29-05C5-466C-AD37-B4F2E4A91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B5D4B9-A963-442E-950A-058789982959}"/>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8" name="Footer Placeholder 7">
            <a:extLst>
              <a:ext uri="{FF2B5EF4-FFF2-40B4-BE49-F238E27FC236}">
                <a16:creationId xmlns:a16="http://schemas.microsoft.com/office/drawing/2014/main" id="{EE9BF829-2DF0-4696-8E17-03ABD324F50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8B7A14-31FC-419D-93C9-97B01512083D}"/>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1623283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6739-D994-475A-AD8B-E4FCEE935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862A9-29EB-4A2B-93FE-66448AC17D61}"/>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4" name="Footer Placeholder 3">
            <a:extLst>
              <a:ext uri="{FF2B5EF4-FFF2-40B4-BE49-F238E27FC236}">
                <a16:creationId xmlns:a16="http://schemas.microsoft.com/office/drawing/2014/main" id="{37D63F83-B080-403F-9111-45B756297C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B35B2F-526E-4346-974D-1B09A6C5E3D6}"/>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259056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CED152-79DD-47F1-85DB-47776B2E75CD}"/>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3" name="Footer Placeholder 2">
            <a:extLst>
              <a:ext uri="{FF2B5EF4-FFF2-40B4-BE49-F238E27FC236}">
                <a16:creationId xmlns:a16="http://schemas.microsoft.com/office/drawing/2014/main" id="{3E7EC07A-6E3A-4A4A-8B02-696D5D1F04F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CDF49A-B9CE-461D-9BAA-C738DE80AD00}"/>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427368132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C99A-A45F-47F1-8CE7-6039B8E4F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034ED3-8317-4D40-9A0F-E9F642F87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1C3A3C-BA86-424E-9B2C-550C84A6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C73CC-C207-4476-80E7-688E634C687D}"/>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6" name="Footer Placeholder 5">
            <a:extLst>
              <a:ext uri="{FF2B5EF4-FFF2-40B4-BE49-F238E27FC236}">
                <a16:creationId xmlns:a16="http://schemas.microsoft.com/office/drawing/2014/main" id="{EE8B803F-BC0F-4B72-93CB-42BC9C5E56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BE6769-5A32-4539-83CD-7993582E916E}"/>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292306246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0664-327C-4097-A1AD-1363BED47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166-42B0-4ADE-8476-67F9CB752F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989620-41A5-4494-BAFE-5C607F620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905596-D9D4-4D33-B6DC-944411DBB4E4}"/>
              </a:ext>
            </a:extLst>
          </p:cNvPr>
          <p:cNvSpPr>
            <a:spLocks noGrp="1"/>
          </p:cNvSpPr>
          <p:nvPr>
            <p:ph type="dt" sz="half" idx="10"/>
          </p:nvPr>
        </p:nvSpPr>
        <p:spPr/>
        <p:txBody>
          <a:bodyPr/>
          <a:lstStyle/>
          <a:p>
            <a:fld id="{AA9CF33F-4B5C-4CAC-8DE2-F1D36F120111}" type="datetimeFigureOut">
              <a:rPr lang="en-US" smtClean="0"/>
              <a:t>11/8/2023</a:t>
            </a:fld>
            <a:endParaRPr lang="en-US" dirty="0"/>
          </a:p>
        </p:txBody>
      </p:sp>
      <p:sp>
        <p:nvSpPr>
          <p:cNvPr id="6" name="Footer Placeholder 5">
            <a:extLst>
              <a:ext uri="{FF2B5EF4-FFF2-40B4-BE49-F238E27FC236}">
                <a16:creationId xmlns:a16="http://schemas.microsoft.com/office/drawing/2014/main" id="{5ED2D879-3B8E-4F86-9918-E57FCEFE52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2F8E3-17D5-42BA-A9B9-B1F59517232D}"/>
              </a:ext>
            </a:extLst>
          </p:cNvPr>
          <p:cNvSpPr>
            <a:spLocks noGrp="1"/>
          </p:cNvSpPr>
          <p:nvPr>
            <p:ph type="sldNum" sz="quarter" idx="12"/>
          </p:nvPr>
        </p:nvSpPr>
        <p:spPr/>
        <p:txBody>
          <a:bodyPr/>
          <a:lstStyle/>
          <a:p>
            <a:fld id="{6E6A1571-F377-4CD7-A5C0-97E2FA1202EB}" type="slidenum">
              <a:rPr lang="en-US" smtClean="0"/>
              <a:t>‹#›</a:t>
            </a:fld>
            <a:endParaRPr lang="en-US" dirty="0"/>
          </a:p>
        </p:txBody>
      </p:sp>
    </p:spTree>
    <p:extLst>
      <p:ext uri="{BB962C8B-B14F-4D97-AF65-F5344CB8AC3E}">
        <p14:creationId xmlns:p14="http://schemas.microsoft.com/office/powerpoint/2010/main" val="204683413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02D62F-9BBD-4498-9A07-B77332476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9D401-E329-4C4B-A60D-94EA70D698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05595-03E1-436C-8755-5275154BA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CF33F-4B5C-4CAC-8DE2-F1D36F120111}" type="datetimeFigureOut">
              <a:rPr lang="en-US" smtClean="0"/>
              <a:t>11/8/2023</a:t>
            </a:fld>
            <a:endParaRPr lang="en-US" dirty="0"/>
          </a:p>
        </p:txBody>
      </p:sp>
      <p:sp>
        <p:nvSpPr>
          <p:cNvPr id="5" name="Footer Placeholder 4">
            <a:extLst>
              <a:ext uri="{FF2B5EF4-FFF2-40B4-BE49-F238E27FC236}">
                <a16:creationId xmlns:a16="http://schemas.microsoft.com/office/drawing/2014/main" id="{FD9A8A3E-9074-4126-BC39-4EBFA5CAD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43D6B70-53FC-4BA1-956A-1788FF8D40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A1571-F377-4CD7-A5C0-97E2FA1202EB}" type="slidenum">
              <a:rPr lang="en-US" smtClean="0"/>
              <a:t>‹#›</a:t>
            </a:fld>
            <a:endParaRPr lang="en-US" dirty="0"/>
          </a:p>
        </p:txBody>
      </p:sp>
    </p:spTree>
    <p:extLst>
      <p:ext uri="{BB962C8B-B14F-4D97-AF65-F5344CB8AC3E}">
        <p14:creationId xmlns:p14="http://schemas.microsoft.com/office/powerpoint/2010/main" val="263920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11/8/2023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21931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73" name="Rectangle 72">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C07AC16-C8A2-42E9-BDE0-0D7FD039DA80}"/>
              </a:ext>
            </a:extLst>
          </p:cNvPr>
          <p:cNvSpPr>
            <a:spLocks noGrp="1"/>
          </p:cNvSpPr>
          <p:nvPr>
            <p:ph type="ctrTitle"/>
          </p:nvPr>
        </p:nvSpPr>
        <p:spPr>
          <a:xfrm>
            <a:off x="655781" y="4590661"/>
            <a:ext cx="10797309" cy="1246721"/>
          </a:xfrm>
        </p:spPr>
        <p:txBody>
          <a:bodyPr>
            <a:normAutofit/>
          </a:bodyPr>
          <a:lstStyle/>
          <a:p>
            <a:r>
              <a:rPr lang="en-US" sz="4400" dirty="0"/>
              <a:t>Read Avenue Outfalls Repair Project</a:t>
            </a:r>
            <a:br>
              <a:rPr lang="en-US" dirty="0"/>
            </a:br>
            <a:r>
              <a:rPr lang="en-US" sz="3600" dirty="0"/>
              <a:t>Project Review, Update and Recommendations</a:t>
            </a:r>
          </a:p>
        </p:txBody>
      </p:sp>
      <p:sp>
        <p:nvSpPr>
          <p:cNvPr id="3" name="Subtitle 2">
            <a:extLst>
              <a:ext uri="{FF2B5EF4-FFF2-40B4-BE49-F238E27FC236}">
                <a16:creationId xmlns:a16="http://schemas.microsoft.com/office/drawing/2014/main" id="{BB164FDF-3B02-49A3-9632-BE7323132A3E}"/>
              </a:ext>
            </a:extLst>
          </p:cNvPr>
          <p:cNvSpPr>
            <a:spLocks noGrp="1"/>
          </p:cNvSpPr>
          <p:nvPr>
            <p:ph type="subTitle" idx="1"/>
          </p:nvPr>
        </p:nvSpPr>
        <p:spPr>
          <a:xfrm>
            <a:off x="585216" y="6295290"/>
            <a:ext cx="10180696" cy="542592"/>
          </a:xfrm>
        </p:spPr>
        <p:txBody>
          <a:bodyPr>
            <a:normAutofit/>
          </a:bodyPr>
          <a:lstStyle/>
          <a:p>
            <a:r>
              <a:rPr lang="en-US" dirty="0">
                <a:solidFill>
                  <a:srgbClr val="003DA6"/>
                </a:solidFill>
                <a:latin typeface="Calibri" panose="020F0502020204030204" pitchFamily="34" charset="0"/>
                <a:cs typeface="Calibri" panose="020F0502020204030204" pitchFamily="34" charset="0"/>
              </a:rPr>
              <a:t>November 8, 2023</a:t>
            </a:r>
          </a:p>
        </p:txBody>
      </p:sp>
      <p:pic>
        <p:nvPicPr>
          <p:cNvPr id="5" name="Picture 4" descr="A close up of a logo&#10;&#10;Description automatically generated">
            <a:extLst>
              <a:ext uri="{FF2B5EF4-FFF2-40B4-BE49-F238E27FC236}">
                <a16:creationId xmlns:a16="http://schemas.microsoft.com/office/drawing/2014/main" id="{6E2F56A4-7661-483A-A46D-1D3712E425B1}"/>
              </a:ext>
            </a:extLst>
          </p:cNvPr>
          <p:cNvPicPr>
            <a:picLocks noChangeAspect="1"/>
          </p:cNvPicPr>
          <p:nvPr/>
        </p:nvPicPr>
        <p:blipFill>
          <a:blip r:embed="rId3"/>
          <a:stretch>
            <a:fillRect/>
          </a:stretch>
        </p:blipFill>
        <p:spPr>
          <a:xfrm>
            <a:off x="9797859" y="6308862"/>
            <a:ext cx="1808925" cy="474843"/>
          </a:xfrm>
          <a:prstGeom prst="rect">
            <a:avLst/>
          </a:prstGeom>
        </p:spPr>
      </p:pic>
      <p:pic>
        <p:nvPicPr>
          <p:cNvPr id="7" name="Picture 6" descr="Logo&#10;&#10;Description automatically generated">
            <a:extLst>
              <a:ext uri="{FF2B5EF4-FFF2-40B4-BE49-F238E27FC236}">
                <a16:creationId xmlns:a16="http://schemas.microsoft.com/office/drawing/2014/main" id="{93E43F96-3E8D-406A-85FC-7597FF06FA45}"/>
              </a:ext>
            </a:extLst>
          </p:cNvPr>
          <p:cNvPicPr>
            <a:picLocks noChangeAspect="1"/>
          </p:cNvPicPr>
          <p:nvPr/>
        </p:nvPicPr>
        <p:blipFill>
          <a:blip r:embed="rId4"/>
          <a:stretch>
            <a:fillRect/>
          </a:stretch>
        </p:blipFill>
        <p:spPr>
          <a:xfrm>
            <a:off x="5072061" y="1672064"/>
            <a:ext cx="2047875" cy="2057400"/>
          </a:xfrm>
          <a:prstGeom prst="rect">
            <a:avLst/>
          </a:prstGeom>
        </p:spPr>
      </p:pic>
    </p:spTree>
    <p:extLst>
      <p:ext uri="{BB962C8B-B14F-4D97-AF65-F5344CB8AC3E}">
        <p14:creationId xmlns:p14="http://schemas.microsoft.com/office/powerpoint/2010/main" val="276173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169492" y="1688701"/>
            <a:ext cx="11860472"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914354" lvl="2" indent="0" algn="l">
              <a:buClr>
                <a:schemeClr val="accent5">
                  <a:lumMod val="75000"/>
                </a:schemeClr>
              </a:buClr>
              <a:buNone/>
            </a:pPr>
            <a:endParaRPr lang="en-US" b="1" dirty="0">
              <a:solidFill>
                <a:schemeClr val="accent5">
                  <a:lumMod val="75000"/>
                </a:schemeClr>
              </a:solidFill>
              <a:latin typeface="Calibri" panose="020F0502020204030204" pitchFamily="34" charset="0"/>
              <a:cs typeface="Calibri" panose="020F0502020204030204" pitchFamily="34" charset="0"/>
            </a:endParaRPr>
          </a:p>
        </p:txBody>
      </p:sp>
      <p:pic>
        <p:nvPicPr>
          <p:cNvPr id="4" name="Picture 3" descr="Map&#10;&#10;Description automatically generated with low confidence">
            <a:extLst>
              <a:ext uri="{FF2B5EF4-FFF2-40B4-BE49-F238E27FC236}">
                <a16:creationId xmlns:a16="http://schemas.microsoft.com/office/drawing/2014/main" id="{87249A85-63C6-4D86-BA0B-9E5D3F11E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526" y="758872"/>
            <a:ext cx="7472569" cy="5660336"/>
          </a:xfrm>
          <a:prstGeom prst="rect">
            <a:avLst/>
          </a:prstGeom>
        </p:spPr>
      </p:pic>
    </p:spTree>
    <p:extLst>
      <p:ext uri="{BB962C8B-B14F-4D97-AF65-F5344CB8AC3E}">
        <p14:creationId xmlns:p14="http://schemas.microsoft.com/office/powerpoint/2010/main" val="590515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Stormwater System GIS Mapping</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graphicFrame>
        <p:nvGraphicFramePr>
          <p:cNvPr id="2" name="Object 1">
            <a:extLst>
              <a:ext uri="{FF2B5EF4-FFF2-40B4-BE49-F238E27FC236}">
                <a16:creationId xmlns:a16="http://schemas.microsoft.com/office/drawing/2014/main" id="{DC6476A8-C188-348F-4BC6-31EA15C0BE64}"/>
              </a:ext>
            </a:extLst>
          </p:cNvPr>
          <p:cNvGraphicFramePr>
            <a:graphicFrameLocks noChangeAspect="1"/>
          </p:cNvGraphicFramePr>
          <p:nvPr>
            <p:extLst>
              <p:ext uri="{D42A27DB-BD31-4B8C-83A1-F6EECF244321}">
                <p14:modId xmlns:p14="http://schemas.microsoft.com/office/powerpoint/2010/main" val="2655007736"/>
              </p:ext>
            </p:extLst>
          </p:nvPr>
        </p:nvGraphicFramePr>
        <p:xfrm>
          <a:off x="490899" y="747423"/>
          <a:ext cx="9166760" cy="6110577"/>
        </p:xfrm>
        <a:graphic>
          <a:graphicData uri="http://schemas.openxmlformats.org/presentationml/2006/ole">
            <mc:AlternateContent xmlns:mc="http://schemas.openxmlformats.org/markup-compatibility/2006">
              <mc:Choice xmlns:v="urn:schemas-microsoft-com:vml" Requires="v">
                <p:oleObj name="Acrobat Document" r:id="rId4" imgW="24688800" imgH="16459200" progId="Acrobat.Document.11">
                  <p:embed/>
                </p:oleObj>
              </mc:Choice>
              <mc:Fallback>
                <p:oleObj name="Acrobat Document" r:id="rId4" imgW="24688800" imgH="16459200" progId="Acrobat.Document.11">
                  <p:embed/>
                  <p:pic>
                    <p:nvPicPr>
                      <p:cNvPr id="2" name="Object 1">
                        <a:extLst>
                          <a:ext uri="{FF2B5EF4-FFF2-40B4-BE49-F238E27FC236}">
                            <a16:creationId xmlns:a16="http://schemas.microsoft.com/office/drawing/2014/main" id="{DC6476A8-C188-348F-4BC6-31EA15C0BE64}"/>
                          </a:ext>
                        </a:extLst>
                      </p:cNvPr>
                      <p:cNvPicPr/>
                      <p:nvPr/>
                    </p:nvPicPr>
                    <p:blipFill>
                      <a:blip r:embed="rId5"/>
                      <a:stretch>
                        <a:fillRect/>
                      </a:stretch>
                    </p:blipFill>
                    <p:spPr>
                      <a:xfrm>
                        <a:off x="490899" y="747423"/>
                        <a:ext cx="9166760" cy="6110577"/>
                      </a:xfrm>
                      <a:prstGeom prst="rect">
                        <a:avLst/>
                      </a:prstGeom>
                    </p:spPr>
                  </p:pic>
                </p:oleObj>
              </mc:Fallback>
            </mc:AlternateContent>
          </a:graphicData>
        </a:graphic>
      </p:graphicFrame>
    </p:spTree>
    <p:extLst>
      <p:ext uri="{BB962C8B-B14F-4D97-AF65-F5344CB8AC3E}">
        <p14:creationId xmlns:p14="http://schemas.microsoft.com/office/powerpoint/2010/main" val="126362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Westatlantic</a:t>
            </a:r>
            <a:r>
              <a:rPr lang="en-US" sz="4000" dirty="0"/>
              <a:t> Tech Corporation</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pic>
        <p:nvPicPr>
          <p:cNvPr id="4" name="Picture 3" descr="A drawing of a circular object&#10;&#10;Description automatically generated with medium confidence">
            <a:extLst>
              <a:ext uri="{FF2B5EF4-FFF2-40B4-BE49-F238E27FC236}">
                <a16:creationId xmlns:a16="http://schemas.microsoft.com/office/drawing/2014/main" id="{4BBA0DB1-CFE2-F3F9-C171-41C88187E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25" y="872910"/>
            <a:ext cx="7391400" cy="5908258"/>
          </a:xfrm>
          <a:prstGeom prst="rect">
            <a:avLst/>
          </a:prstGeom>
        </p:spPr>
      </p:pic>
      <p:sp>
        <p:nvSpPr>
          <p:cNvPr id="5" name="Content Placeholder 2">
            <a:extLst>
              <a:ext uri="{FF2B5EF4-FFF2-40B4-BE49-F238E27FC236}">
                <a16:creationId xmlns:a16="http://schemas.microsoft.com/office/drawing/2014/main" id="{A1F46288-EBA7-A4B6-C636-A29141E8F324}"/>
              </a:ext>
            </a:extLst>
          </p:cNvPr>
          <p:cNvSpPr txBox="1">
            <a:spLocks/>
          </p:cNvSpPr>
          <p:nvPr/>
        </p:nvSpPr>
        <p:spPr>
          <a:xfrm>
            <a:off x="7915275" y="1326751"/>
            <a:ext cx="4105979"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lvl="2" indent="0" algn="l">
              <a:lnSpc>
                <a:spcPct val="130000"/>
              </a:lnSpc>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100" b="1" dirty="0">
                <a:solidFill>
                  <a:schemeClr val="tx1">
                    <a:lumMod val="75000"/>
                    <a:lumOff val="25000"/>
                  </a:schemeClr>
                </a:solidFill>
                <a:latin typeface="Calibri" panose="020F0502020204030204" pitchFamily="34" charset="0"/>
                <a:ea typeface="+mn-ea"/>
                <a:cs typeface="Calibri" panose="020F0502020204030204" pitchFamily="34" charset="0"/>
              </a:rPr>
              <a:t>Product: </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HDPE Flap valve type WA-PTK-BS</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Non-return flap valve suitable for permanent under water use suitable to connect to inside diameter of concrete / steel pipes.</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As a non return flap valve to be installed for regulating a water flow in a single direction and preventing back flow.</a:t>
            </a:r>
          </a:p>
        </p:txBody>
      </p:sp>
    </p:spTree>
    <p:extLst>
      <p:ext uri="{BB962C8B-B14F-4D97-AF65-F5344CB8AC3E}">
        <p14:creationId xmlns:p14="http://schemas.microsoft.com/office/powerpoint/2010/main" val="1507255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Read Avenue, Dewey Beach</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333375" y="857251"/>
            <a:ext cx="10582275" cy="5561958"/>
          </a:xfrm>
          <a:prstGeom prst="rect">
            <a:avLst/>
          </a:prstGeom>
          <a:solidFill>
            <a:schemeClr val="bg1"/>
          </a:solidFill>
          <a:ln>
            <a:noFill/>
          </a:ln>
        </p:spPr>
        <p:txBody>
          <a:bodyPr spcFirstLastPara="1" wrap="square" lIns="163669" tIns="81835" rIns="0" bIns="0" anchor="t" anchorCtr="0">
            <a:normAutofit fontScale="92500" lnSpcReduction="20000"/>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lvl="2" indent="0" algn="l">
              <a:lnSpc>
                <a:spcPct val="130000"/>
              </a:lnSpc>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100" b="1" dirty="0">
                <a:solidFill>
                  <a:schemeClr val="tx1">
                    <a:lumMod val="75000"/>
                    <a:lumOff val="25000"/>
                  </a:schemeClr>
                </a:solidFill>
                <a:latin typeface="Calibri" panose="020F0502020204030204" pitchFamily="34" charset="0"/>
                <a:ea typeface="+mn-ea"/>
                <a:cs typeface="Calibri" panose="020F0502020204030204" pitchFamily="34" charset="0"/>
              </a:rPr>
              <a:t>Project Tasks: </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Clean the line segments connecting to the outfall and to install 3 HDPE tide gates. Will not demobilize until all restoration work is complete and approved. Work may include an excavator, vac truck, Pickup truck and dump truck.</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Mobilization</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Cleaning efforts</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- 1) to clean the storm sewer segments connecting to the outfall.</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- 2) to clean the outfall area and remove excess sediment built up over past year.</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- 3) Move riprap out of the way for flapper gate installation.</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Flapper Gate Installation</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- 1) Install dam using sandbags.</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- 2) Cut existing HDPE to create a flat edge.</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- 3) Install 3 HDPE </a:t>
            </a:r>
            <a:r>
              <a:rPr lang="en-US" sz="2100" dirty="0" err="1">
                <a:solidFill>
                  <a:schemeClr val="tx1">
                    <a:lumMod val="75000"/>
                    <a:lumOff val="25000"/>
                  </a:schemeClr>
                </a:solidFill>
                <a:latin typeface="Calibri" panose="020F0502020204030204" pitchFamily="34" charset="0"/>
                <a:ea typeface="+mn-ea"/>
                <a:cs typeface="Calibri" panose="020F0502020204030204" pitchFamily="34" charset="0"/>
              </a:rPr>
              <a:t>Westatlantic</a:t>
            </a: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Tide Gates built for tidal conditions.</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- 4) Fuse Tide gates into place &amp; attach stainless steel screws w/ Pin.</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- 5) Install rubber gasket between Gate &amp; wall for soft close.</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- 6) Repair berm as necessary w/ grass from Dewey Beach</a:t>
            </a:r>
          </a:p>
          <a:p>
            <a:pPr marL="342900" lvl="2" indent="-342900" algn="l">
              <a:spcBef>
                <a:spcPts val="0"/>
              </a:spcBef>
              <a:spcAft>
                <a:spcPts val="600"/>
              </a:spcAft>
              <a:buClr>
                <a:srgbClr val="003DA6"/>
              </a:buClr>
              <a:tabLst>
                <a:tab pos="457200" algn="l"/>
                <a:tab pos="742950" algn="l"/>
                <a:tab pos="2743200" algn="l"/>
                <a:tab pos="0" algn="l"/>
                <a:tab pos="457200" algn="l"/>
                <a:tab pos="742950" algn="l"/>
                <a:tab pos="2743200" algn="l"/>
              </a:tabLst>
            </a:pPr>
            <a:r>
              <a:rPr lang="en-US" sz="2100" dirty="0">
                <a:solidFill>
                  <a:schemeClr val="tx1">
                    <a:lumMod val="75000"/>
                    <a:lumOff val="25000"/>
                  </a:schemeClr>
                </a:solidFill>
                <a:latin typeface="Calibri" panose="020F0502020204030204" pitchFamily="34" charset="0"/>
                <a:ea typeface="+mn-ea"/>
                <a:cs typeface="Calibri" panose="020F0502020204030204" pitchFamily="34" charset="0"/>
              </a:rPr>
              <a:t>- 7) Remove sandbags and replace any riprap previously removed.</a:t>
            </a:r>
          </a:p>
        </p:txBody>
      </p:sp>
    </p:spTree>
    <p:extLst>
      <p:ext uri="{BB962C8B-B14F-4D97-AF65-F5344CB8AC3E}">
        <p14:creationId xmlns:p14="http://schemas.microsoft.com/office/powerpoint/2010/main" val="27777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Read Avenue, Dewey Beach</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169492" y="1688701"/>
            <a:ext cx="11860472"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914354" lvl="2" indent="0" algn="l">
              <a:buClr>
                <a:schemeClr val="accent5">
                  <a:lumMod val="75000"/>
                </a:schemeClr>
              </a:buClr>
              <a:buNone/>
            </a:pPr>
            <a:endParaRPr lang="en-US" b="1" dirty="0">
              <a:solidFill>
                <a:schemeClr val="accent5">
                  <a:lumMod val="75000"/>
                </a:schemeClr>
              </a:solidFill>
              <a:latin typeface="Calibri" panose="020F0502020204030204" pitchFamily="34" charset="0"/>
              <a:cs typeface="Calibri" panose="020F0502020204030204" pitchFamily="34" charset="0"/>
            </a:endParaRPr>
          </a:p>
        </p:txBody>
      </p:sp>
      <p:pic>
        <p:nvPicPr>
          <p:cNvPr id="5" name="Picture 4" descr="A building next to a body of water&#10;&#10;Description automatically generated">
            <a:extLst>
              <a:ext uri="{FF2B5EF4-FFF2-40B4-BE49-F238E27FC236}">
                <a16:creationId xmlns:a16="http://schemas.microsoft.com/office/drawing/2014/main" id="{7E2088E8-0580-6A8A-4F81-48D1F3AE1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61" y="2462145"/>
            <a:ext cx="5487339" cy="4115505"/>
          </a:xfrm>
          <a:prstGeom prst="rect">
            <a:avLst/>
          </a:prstGeom>
        </p:spPr>
      </p:pic>
      <p:pic>
        <p:nvPicPr>
          <p:cNvPr id="12" name="Picture 11" descr="A flooded street with houses and a fence&#10;&#10;Description automatically generated">
            <a:extLst>
              <a:ext uri="{FF2B5EF4-FFF2-40B4-BE49-F238E27FC236}">
                <a16:creationId xmlns:a16="http://schemas.microsoft.com/office/drawing/2014/main" id="{C8307437-50B6-8FCE-33DC-00DC78073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769" y="879914"/>
            <a:ext cx="5848270" cy="4386203"/>
          </a:xfrm>
          <a:prstGeom prst="rect">
            <a:avLst/>
          </a:prstGeom>
        </p:spPr>
      </p:pic>
    </p:spTree>
    <p:extLst>
      <p:ext uri="{BB962C8B-B14F-4D97-AF65-F5344CB8AC3E}">
        <p14:creationId xmlns:p14="http://schemas.microsoft.com/office/powerpoint/2010/main" val="3772462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Pre-project photo of flooding at the intersection of Pacific Ave and Rio Grande Ave after a light rain at high tide.</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169492" y="1688701"/>
            <a:ext cx="11860472"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914354" lvl="2" indent="0" algn="l">
              <a:buClr>
                <a:schemeClr val="accent5">
                  <a:lumMod val="75000"/>
                </a:schemeClr>
              </a:buClr>
              <a:buNone/>
            </a:pPr>
            <a:endParaRPr lang="en-US" b="1" dirty="0">
              <a:solidFill>
                <a:schemeClr val="accent5">
                  <a:lumMod val="7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41DE95A-F1E7-6F42-4312-D5AF843F1B83}"/>
              </a:ext>
            </a:extLst>
          </p:cNvPr>
          <p:cNvPicPr>
            <a:picLocks noChangeAspect="1"/>
          </p:cNvPicPr>
          <p:nvPr/>
        </p:nvPicPr>
        <p:blipFill>
          <a:blip r:embed="rId4"/>
          <a:stretch>
            <a:fillRect/>
          </a:stretch>
        </p:blipFill>
        <p:spPr>
          <a:xfrm>
            <a:off x="169492" y="1139508"/>
            <a:ext cx="9283078" cy="5234625"/>
          </a:xfrm>
          <a:prstGeom prst="rect">
            <a:avLst/>
          </a:prstGeom>
        </p:spPr>
      </p:pic>
    </p:spTree>
    <p:extLst>
      <p:ext uri="{BB962C8B-B14F-4D97-AF65-F5344CB8AC3E}">
        <p14:creationId xmlns:p14="http://schemas.microsoft.com/office/powerpoint/2010/main" val="559694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6E4721E-38D6-4F52-80BE-E2C25FCE0AB8}"/>
              </a:ext>
            </a:extLst>
          </p:cNvPr>
          <p:cNvSpPr/>
          <p:nvPr/>
        </p:nvSpPr>
        <p:spPr>
          <a:xfrm>
            <a:off x="0" y="970902"/>
            <a:ext cx="4913745" cy="401648"/>
          </a:xfrm>
          <a:prstGeom prst="rect">
            <a:avLst/>
          </a:prstGeom>
          <a:solidFill>
            <a:srgbClr val="F6A500"/>
          </a:solidFill>
        </p:spPr>
        <p:txBody>
          <a:bodyPr wrap="square">
            <a:spAutoFit/>
          </a:bodyPr>
          <a:lstStyle/>
          <a:p>
            <a:pPr algn="r">
              <a:lnSpc>
                <a:spcPct val="107000"/>
              </a:lnSpc>
            </a:pPr>
            <a:r>
              <a:rPr lang="en-US" sz="200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rPr>
              <a:t>Assessment</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35726" y="1688701"/>
            <a:ext cx="10903131"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400" dirty="0">
                <a:solidFill>
                  <a:schemeClr val="tx1">
                    <a:lumMod val="75000"/>
                    <a:lumOff val="25000"/>
                  </a:schemeClr>
                </a:solidFill>
                <a:latin typeface="Calibri" panose="020F0502020204030204" pitchFamily="34" charset="0"/>
                <a:ea typeface="+mn-ea"/>
                <a:cs typeface="Calibri" panose="020F0502020204030204" pitchFamily="34" charset="0"/>
              </a:rPr>
              <a:t>We understand that the Town continues to explore options to mitigate flooding on Read Avenue at its ending point at the bay.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Over the past two plus years, the Town has experimented with several modifications to the existing drainage piping and structures in an attempt to reduce flooding, which occurs during high tide events in the bay that subsequently affect Read Avenue and has gone as far as Coastal Highway in extreme conditions.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It is our opinion that there is no drainage pipe or structure modification that will adequately mitigate flooding to a great enough extent that both the Town and the local community will be satisfied with the flooding reduction effect.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We believe that mechanical means, namely a pump station, is the only long-term viable solution that will effectively mitigate flooding to a great enough extent that significant flood mitigation can be achieved long term.</a:t>
            </a:r>
          </a:p>
        </p:txBody>
      </p:sp>
    </p:spTree>
    <p:extLst>
      <p:ext uri="{BB962C8B-B14F-4D97-AF65-F5344CB8AC3E}">
        <p14:creationId xmlns:p14="http://schemas.microsoft.com/office/powerpoint/2010/main" val="1940191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6E4721E-38D6-4F52-80BE-E2C25FCE0AB8}"/>
              </a:ext>
            </a:extLst>
          </p:cNvPr>
          <p:cNvSpPr/>
          <p:nvPr/>
        </p:nvSpPr>
        <p:spPr>
          <a:xfrm>
            <a:off x="0" y="970902"/>
            <a:ext cx="4913745" cy="401648"/>
          </a:xfrm>
          <a:prstGeom prst="rect">
            <a:avLst/>
          </a:prstGeom>
          <a:solidFill>
            <a:srgbClr val="F6A500"/>
          </a:solidFill>
        </p:spPr>
        <p:txBody>
          <a:bodyPr wrap="square">
            <a:spAutoFit/>
          </a:bodyPr>
          <a:lstStyle/>
          <a:p>
            <a:pPr algn="r">
              <a:lnSpc>
                <a:spcPct val="107000"/>
              </a:lnSpc>
            </a:pPr>
            <a:r>
              <a:rPr lang="en-US" sz="200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rPr>
              <a:t>Recommendations</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18309" y="1688701"/>
            <a:ext cx="10964091" cy="3919619"/>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400" dirty="0">
                <a:solidFill>
                  <a:schemeClr val="tx1">
                    <a:lumMod val="75000"/>
                    <a:lumOff val="25000"/>
                  </a:schemeClr>
                </a:solidFill>
                <a:latin typeface="Calibri" panose="020F0502020204030204" pitchFamily="34" charset="0"/>
                <a:ea typeface="+mn-ea"/>
                <a:cs typeface="Calibri" panose="020F0502020204030204" pitchFamily="34" charset="0"/>
              </a:rPr>
              <a:t>While we strongly recommend exploration of the pumping option, we understand that the implementation of that option will require significant funding and time to assemble a bid package suitable for public bidding. </a:t>
            </a: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We would like to present one short term option that will not significantly solve the issue but can reduce some of the flooding.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The Town could consider placing flap valves at the end of each of the three (3) outfalls on Read Avenue and potentially installing additional gabions/rip-rap.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The flap valves would remain open during low tide events allowing storm water to exit Read Avenue.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During high tide events, the valves would close and prevent additional bay water from entering Read Avenue. </a:t>
            </a:r>
          </a:p>
        </p:txBody>
      </p:sp>
      <p:sp>
        <p:nvSpPr>
          <p:cNvPr id="8" name="Rectangle 7">
            <a:extLst>
              <a:ext uri="{FF2B5EF4-FFF2-40B4-BE49-F238E27FC236}">
                <a16:creationId xmlns:a16="http://schemas.microsoft.com/office/drawing/2014/main" id="{43A0D0F1-BA1C-4D3A-B5C3-A76CDD99FE9E}"/>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spTree>
    <p:extLst>
      <p:ext uri="{BB962C8B-B14F-4D97-AF65-F5344CB8AC3E}">
        <p14:creationId xmlns:p14="http://schemas.microsoft.com/office/powerpoint/2010/main" val="70658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6E4721E-38D6-4F52-80BE-E2C25FCE0AB8}"/>
              </a:ext>
            </a:extLst>
          </p:cNvPr>
          <p:cNvSpPr/>
          <p:nvPr/>
        </p:nvSpPr>
        <p:spPr>
          <a:xfrm>
            <a:off x="0" y="970902"/>
            <a:ext cx="4913745" cy="401648"/>
          </a:xfrm>
          <a:prstGeom prst="rect">
            <a:avLst/>
          </a:prstGeom>
          <a:solidFill>
            <a:srgbClr val="F6A500"/>
          </a:solidFill>
        </p:spPr>
        <p:txBody>
          <a:bodyPr wrap="square">
            <a:spAutoFit/>
          </a:bodyPr>
          <a:lstStyle/>
          <a:p>
            <a:pPr algn="r">
              <a:lnSpc>
                <a:spcPct val="107000"/>
              </a:lnSpc>
            </a:pPr>
            <a:r>
              <a:rPr lang="en-US" sz="200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rPr>
              <a:t>Recommendations</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18309" y="1688701"/>
            <a:ext cx="10964091" cy="3919619"/>
          </a:xfrm>
          <a:prstGeom prst="rect">
            <a:avLst/>
          </a:prstGeom>
          <a:solidFill>
            <a:schemeClr val="bg1"/>
          </a:solidFill>
          <a:ln>
            <a:noFill/>
          </a:ln>
        </p:spPr>
        <p:txBody>
          <a:bodyPr spcFirstLastPara="1" wrap="square" lIns="163669" tIns="81835" rIns="0" bIns="0" anchor="t" anchorCtr="0">
            <a:no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We can also investigate closing off two (2) of the existing outfalls and leaving one (1), of the outfalls open with a flap valve as we believe the three (3) original outfalls were installed for redundancy purposes, which was observed to be allowing water flow and this could potentially save the Town additional expense as this is a short-term fix.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The effectiveness of the valves will significantly diminish during moderate to major storm events, flood events, high tides, and periods where lunar effects are prevalent with the “worst case scenario” occurring when two or more of these conditions occur simultaneously.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We are suggesting the addition of additional gabions/rip-rap in an attempt to restrain some of the sand and bay material that tends to wash onto Read Avenue.  </a:t>
            </a:r>
          </a:p>
        </p:txBody>
      </p:sp>
      <p:sp>
        <p:nvSpPr>
          <p:cNvPr id="8" name="Rectangle 7">
            <a:extLst>
              <a:ext uri="{FF2B5EF4-FFF2-40B4-BE49-F238E27FC236}">
                <a16:creationId xmlns:a16="http://schemas.microsoft.com/office/drawing/2014/main" id="{43A0D0F1-BA1C-4D3A-B5C3-A76CDD99FE9E}"/>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spTree>
    <p:extLst>
      <p:ext uri="{BB962C8B-B14F-4D97-AF65-F5344CB8AC3E}">
        <p14:creationId xmlns:p14="http://schemas.microsoft.com/office/powerpoint/2010/main" val="1724322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6E4721E-38D6-4F52-80BE-E2C25FCE0AB8}"/>
              </a:ext>
            </a:extLst>
          </p:cNvPr>
          <p:cNvSpPr/>
          <p:nvPr/>
        </p:nvSpPr>
        <p:spPr>
          <a:xfrm>
            <a:off x="0" y="970902"/>
            <a:ext cx="4913745" cy="401648"/>
          </a:xfrm>
          <a:prstGeom prst="rect">
            <a:avLst/>
          </a:prstGeom>
          <a:solidFill>
            <a:srgbClr val="F6A500"/>
          </a:solidFill>
        </p:spPr>
        <p:txBody>
          <a:bodyPr wrap="square">
            <a:spAutoFit/>
          </a:bodyPr>
          <a:lstStyle/>
          <a:p>
            <a:pPr algn="r">
              <a:lnSpc>
                <a:spcPct val="107000"/>
              </a:lnSpc>
            </a:pPr>
            <a:r>
              <a:rPr lang="en-US" sz="200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rPr>
              <a:t>Recommendations</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18309" y="1688701"/>
            <a:ext cx="10964091" cy="3919619"/>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Again, this measure will not prevent this from occurring but will provide the Town Public Works Department with time to clean and maintain the area immediately after a significant tidal or storm event occurs. </a:t>
            </a:r>
          </a:p>
          <a:p>
            <a:pPr marL="342900" lvl="2" indent="-342900" algn="l">
              <a:spcBef>
                <a:spcPts val="0"/>
              </a:spcBef>
              <a:spcAft>
                <a:spcPts val="600"/>
              </a:spcAft>
              <a:buClr>
                <a:schemeClr val="accent1"/>
              </a:buClr>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We would like to stress again that these measures will not mitigate flooding to a great enough extent that both the Town and the local community will be satisfied with the flooding reduction effect but will improve that situation to better enable the Town Public Works Department to maintain this area of Read Avenue.</a:t>
            </a:r>
          </a:p>
        </p:txBody>
      </p:sp>
      <p:sp>
        <p:nvSpPr>
          <p:cNvPr id="8" name="Rectangle 7">
            <a:extLst>
              <a:ext uri="{FF2B5EF4-FFF2-40B4-BE49-F238E27FC236}">
                <a16:creationId xmlns:a16="http://schemas.microsoft.com/office/drawing/2014/main" id="{43A0D0F1-BA1C-4D3A-B5C3-A76CDD99FE9E}"/>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spTree>
    <p:extLst>
      <p:ext uri="{BB962C8B-B14F-4D97-AF65-F5344CB8AC3E}">
        <p14:creationId xmlns:p14="http://schemas.microsoft.com/office/powerpoint/2010/main" val="265278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ea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35726" y="1596029"/>
            <a:ext cx="11224746" cy="4778105"/>
          </a:xfrm>
          <a:prstGeom prst="rect">
            <a:avLst/>
          </a:prstGeom>
          <a:solidFill>
            <a:schemeClr val="bg1"/>
          </a:solidFill>
          <a:ln>
            <a:noFill/>
          </a:ln>
        </p:spPr>
        <p:txBody>
          <a:bodyPr spcFirstLastPara="1" wrap="square" lIns="163669" tIns="81835" rIns="0" bIns="0" anchor="ctr" anchorCtr="0">
            <a:normAutofit fontScale="92500"/>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10000"/>
              </a:lnSpc>
              <a:spcBef>
                <a:spcPts val="0"/>
              </a:spcBef>
              <a:spcAft>
                <a:spcPts val="600"/>
              </a:spcAft>
              <a:tabLst>
                <a:tab pos="457200" algn="l"/>
                <a:tab pos="742950" algn="l"/>
                <a:tab pos="2743200" algn="l"/>
                <a:tab pos="0" algn="l"/>
                <a:tab pos="457200" algn="l"/>
                <a:tab pos="742950" algn="l"/>
                <a:tab pos="2743200" algn="l"/>
              </a:tabLst>
            </a:pPr>
            <a:r>
              <a:rPr lang="en-US" sz="2300" dirty="0">
                <a:solidFill>
                  <a:schemeClr val="tx1">
                    <a:lumMod val="75000"/>
                    <a:lumOff val="25000"/>
                  </a:schemeClr>
                </a:solidFill>
                <a:latin typeface="Calibri" panose="020F0502020204030204" pitchFamily="34" charset="0"/>
                <a:ea typeface="+mn-ea"/>
                <a:cs typeface="Calibri" panose="020F0502020204030204" pitchFamily="34" charset="0"/>
              </a:rPr>
              <a:t>After some investigation, we firmly believe that the valves entering the bay are no longer working properly. This causes sand and water to wash into the pipes during high tide. It’s verified that the pipes are partially under sand causing backups and flooding. </a:t>
            </a:r>
          </a:p>
          <a:p>
            <a:pPr marL="0" indent="0" algn="l">
              <a:lnSpc>
                <a:spcPct val="110000"/>
              </a:lnSpc>
              <a:spcBef>
                <a:spcPts val="0"/>
              </a:spcBef>
              <a:spcAft>
                <a:spcPts val="600"/>
              </a:spcAft>
              <a:tabLst>
                <a:tab pos="457200" algn="l"/>
                <a:tab pos="742950" algn="l"/>
                <a:tab pos="2743200" algn="l"/>
                <a:tab pos="0" algn="l"/>
                <a:tab pos="457200" algn="l"/>
                <a:tab pos="742950" algn="l"/>
                <a:tab pos="2743200" algn="l"/>
              </a:tabLst>
            </a:pPr>
            <a:r>
              <a:rPr lang="en-US" sz="2300" dirty="0">
                <a:solidFill>
                  <a:schemeClr val="tx1">
                    <a:lumMod val="75000"/>
                    <a:lumOff val="25000"/>
                  </a:schemeClr>
                </a:solidFill>
                <a:latin typeface="Calibri" panose="020F0502020204030204" pitchFamily="34" charset="0"/>
                <a:ea typeface="+mn-ea"/>
                <a:cs typeface="Calibri" panose="020F0502020204030204" pitchFamily="34" charset="0"/>
              </a:rPr>
              <a:t>This work included excavating the sand below the invert of the pipes, removal of the three outfall valves, and the installation of a cofferdam around the three pipe locations. After the silt was removed, the area was stabilized before the installation of an underwater barrier using riprap R-5 or R-6 stone around the three pipes in order to protect the area from erosion. (See attached project area maps for reference).</a:t>
            </a:r>
          </a:p>
          <a:p>
            <a:pPr marL="0" indent="0" algn="l">
              <a:lnSpc>
                <a:spcPct val="110000"/>
              </a:lnSpc>
              <a:spcBef>
                <a:spcPts val="0"/>
              </a:spcBef>
              <a:spcAft>
                <a:spcPts val="600"/>
              </a:spcAft>
              <a:tabLst>
                <a:tab pos="457200" algn="l"/>
                <a:tab pos="742950" algn="l"/>
                <a:tab pos="2743200" algn="l"/>
                <a:tab pos="0" algn="l"/>
                <a:tab pos="457200" algn="l"/>
                <a:tab pos="742950" algn="l"/>
                <a:tab pos="2743200" algn="l"/>
              </a:tabLst>
            </a:pPr>
            <a:r>
              <a:rPr lang="en-US" sz="2300" dirty="0">
                <a:solidFill>
                  <a:schemeClr val="tx1">
                    <a:lumMod val="75000"/>
                    <a:lumOff val="25000"/>
                  </a:schemeClr>
                </a:solidFill>
                <a:latin typeface="Calibri" panose="020F0502020204030204" pitchFamily="34" charset="0"/>
                <a:ea typeface="+mn-ea"/>
                <a:cs typeface="Calibri" panose="020F0502020204030204" pitchFamily="34" charset="0"/>
              </a:rPr>
              <a:t>This adjunct to Phase 1 of the stormwater pipe relining project breaks down as follows:</a:t>
            </a:r>
          </a:p>
          <a:p>
            <a:pPr marL="0" indent="0" algn="l">
              <a:lnSpc>
                <a:spcPct val="110000"/>
              </a:lnSpc>
              <a:spcBef>
                <a:spcPts val="0"/>
              </a:spcBef>
              <a:spcAft>
                <a:spcPts val="600"/>
              </a:spcAft>
              <a:tabLst>
                <a:tab pos="457200" algn="l"/>
                <a:tab pos="742950" algn="l"/>
                <a:tab pos="2743200" algn="l"/>
                <a:tab pos="0" algn="l"/>
                <a:tab pos="457200" algn="l"/>
                <a:tab pos="742950" algn="l"/>
                <a:tab pos="2743200" algn="l"/>
              </a:tabLst>
            </a:pPr>
            <a:r>
              <a:rPr lang="en-US" sz="2300" dirty="0">
                <a:solidFill>
                  <a:schemeClr val="tx1">
                    <a:lumMod val="75000"/>
                    <a:lumOff val="25000"/>
                  </a:schemeClr>
                </a:solidFill>
                <a:latin typeface="Calibri" panose="020F0502020204030204" pitchFamily="34" charset="0"/>
                <a:ea typeface="+mn-ea"/>
                <a:cs typeface="Calibri" panose="020F0502020204030204" pitchFamily="34" charset="0"/>
              </a:rPr>
              <a:t>Read Avenue:</a:t>
            </a:r>
          </a:p>
          <a:p>
            <a:pPr marL="0" indent="0" algn="l">
              <a:lnSpc>
                <a:spcPct val="110000"/>
              </a:lnSpc>
              <a:spcBef>
                <a:spcPts val="0"/>
              </a:spcBef>
              <a:spcAft>
                <a:spcPts val="600"/>
              </a:spcAft>
              <a:tabLst>
                <a:tab pos="457200" algn="l"/>
                <a:tab pos="742950" algn="l"/>
                <a:tab pos="2743200" algn="l"/>
                <a:tab pos="0" algn="l"/>
                <a:tab pos="457200" algn="l"/>
                <a:tab pos="742950" algn="l"/>
                <a:tab pos="2743200" algn="l"/>
              </a:tabLst>
            </a:pPr>
            <a:r>
              <a:rPr lang="en-US" sz="2300" dirty="0">
                <a:solidFill>
                  <a:schemeClr val="tx1">
                    <a:lumMod val="75000"/>
                    <a:lumOff val="25000"/>
                  </a:schemeClr>
                </a:solidFill>
                <a:latin typeface="Calibri" panose="020F0502020204030204" pitchFamily="34" charset="0"/>
                <a:ea typeface="+mn-ea"/>
                <a:cs typeface="Calibri" panose="020F0502020204030204" pitchFamily="34" charset="0"/>
              </a:rPr>
              <a:t>36” RCP (x3) – (Structures 67 to 60, 69, 70)</a:t>
            </a:r>
          </a:p>
          <a:p>
            <a:pPr marL="0" indent="0" algn="l">
              <a:lnSpc>
                <a:spcPct val="110000"/>
              </a:lnSpc>
              <a:spcBef>
                <a:spcPts val="0"/>
              </a:spcBef>
              <a:spcAft>
                <a:spcPts val="600"/>
              </a:spcAft>
              <a:tabLst>
                <a:tab pos="457200" algn="l"/>
                <a:tab pos="742950" algn="l"/>
                <a:tab pos="2743200" algn="l"/>
                <a:tab pos="0" algn="l"/>
                <a:tab pos="457200" algn="l"/>
                <a:tab pos="742950" algn="l"/>
                <a:tab pos="2743200" algn="l"/>
              </a:tabLst>
            </a:pPr>
            <a:r>
              <a:rPr lang="en-US" sz="2300" dirty="0">
                <a:solidFill>
                  <a:schemeClr val="tx1">
                    <a:lumMod val="75000"/>
                    <a:lumOff val="25000"/>
                  </a:schemeClr>
                </a:solidFill>
                <a:latin typeface="Calibri" panose="020F0502020204030204" pitchFamily="34" charset="0"/>
                <a:ea typeface="+mn-ea"/>
                <a:cs typeface="Calibri" panose="020F0502020204030204" pitchFamily="34" charset="0"/>
              </a:rPr>
              <a:t>Note: Included heavy cleaning the line segments above due to the flooding from the pipes in the bay.</a:t>
            </a:r>
            <a:endParaRPr lang="en-US" b="1" dirty="0">
              <a:solidFill>
                <a:schemeClr val="accent5">
                  <a:lumMod val="75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5554209-76B9-44BC-8397-F362929DB1F7}"/>
              </a:ext>
            </a:extLst>
          </p:cNvPr>
          <p:cNvSpPr/>
          <p:nvPr/>
        </p:nvSpPr>
        <p:spPr>
          <a:xfrm>
            <a:off x="0" y="970902"/>
            <a:ext cx="4913745" cy="401648"/>
          </a:xfrm>
          <a:prstGeom prst="rect">
            <a:avLst/>
          </a:prstGeom>
          <a:solidFill>
            <a:srgbClr val="F6A500"/>
          </a:solidFill>
        </p:spPr>
        <p:txBody>
          <a:bodyPr wrap="square">
            <a:spAutoFit/>
          </a:bodyPr>
          <a:lstStyle/>
          <a:p>
            <a:pPr algn="r">
              <a:lnSpc>
                <a:spcPct val="107000"/>
              </a:lnSpc>
            </a:pPr>
            <a:r>
              <a:rPr lang="en-US" sz="200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rPr>
              <a:t>Overview</a:t>
            </a:r>
          </a:p>
        </p:txBody>
      </p:sp>
    </p:spTree>
    <p:extLst>
      <p:ext uri="{BB962C8B-B14F-4D97-AF65-F5344CB8AC3E}">
        <p14:creationId xmlns:p14="http://schemas.microsoft.com/office/powerpoint/2010/main" val="3899498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Project Specification and Estimate </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09600" y="1726801"/>
            <a:ext cx="10972800" cy="1713551"/>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400" dirty="0">
                <a:solidFill>
                  <a:schemeClr val="tx1">
                    <a:lumMod val="75000"/>
                    <a:lumOff val="25000"/>
                  </a:schemeClr>
                </a:solidFill>
                <a:latin typeface="Calibri" panose="020F0502020204030204" pitchFamily="34" charset="0"/>
                <a:ea typeface="+mn-ea"/>
                <a:cs typeface="Calibri" panose="020F0502020204030204" pitchFamily="34" charset="0"/>
              </a:rPr>
              <a:t>We estimate the costs to implement these two measures is approximately $60,000.00. </a:t>
            </a:r>
          </a:p>
        </p:txBody>
      </p:sp>
      <p:sp>
        <p:nvSpPr>
          <p:cNvPr id="8" name="Rectangle 7">
            <a:extLst>
              <a:ext uri="{FF2B5EF4-FFF2-40B4-BE49-F238E27FC236}">
                <a16:creationId xmlns:a16="http://schemas.microsoft.com/office/drawing/2014/main" id="{8792D8DD-771B-4C36-81EF-BC9683CCE201}"/>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sp>
        <p:nvSpPr>
          <p:cNvPr id="14" name="Content Placeholder 2">
            <a:extLst>
              <a:ext uri="{FF2B5EF4-FFF2-40B4-BE49-F238E27FC236}">
                <a16:creationId xmlns:a16="http://schemas.microsoft.com/office/drawing/2014/main" id="{F7528DB1-30B8-48BA-9592-E939E6ED818B}"/>
              </a:ext>
            </a:extLst>
          </p:cNvPr>
          <p:cNvSpPr txBox="1">
            <a:spLocks/>
          </p:cNvSpPr>
          <p:nvPr/>
        </p:nvSpPr>
        <p:spPr>
          <a:xfrm>
            <a:off x="581715" y="2835866"/>
            <a:ext cx="11028569" cy="2869609"/>
          </a:xfrm>
          <a:prstGeom prst="rect">
            <a:avLst/>
          </a:prstGeom>
          <a:solidFill>
            <a:schemeClr val="bg1"/>
          </a:solidFill>
          <a:ln>
            <a:noFill/>
          </a:ln>
        </p:spPr>
        <p:txBody>
          <a:bodyPr spcFirstLastPara="1" wrap="square" lIns="163669" tIns="81835" rIns="0" bIns="0" anchor="t" anchorCtr="0">
            <a:normAutofit lnSpcReduction="10000"/>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We would like to discuss the measures and costs associated with our recommended long-term flooding solution which is the implementation of a pumping station at the end of Read Avenue. </a:t>
            </a: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endParaRPr lang="en-US" sz="2000" dirty="0">
              <a:solidFill>
                <a:schemeClr val="tx1">
                  <a:lumMod val="75000"/>
                  <a:lumOff val="25000"/>
                </a:schemeClr>
              </a:solidFill>
              <a:latin typeface="Calibri" panose="020F0502020204030204" pitchFamily="34" charset="0"/>
              <a:ea typeface="+mn-ea"/>
              <a:cs typeface="Calibri" panose="020F0502020204030204" pitchFamily="34" charset="0"/>
            </a:endParaRP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Outlined tasks would include: </a:t>
            </a: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Task 1 – Site Survey &amp; Base Plan Generation			    </a:t>
            </a: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Task 2 – Geotechnical Investigation				  </a:t>
            </a: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Task 3 – Basis of Design &amp; Pump Station Design			</a:t>
            </a: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r>
              <a:rPr lang="en-US" sz="2000" dirty="0">
                <a:solidFill>
                  <a:schemeClr val="tx1">
                    <a:lumMod val="75000"/>
                    <a:lumOff val="25000"/>
                  </a:schemeClr>
                </a:solidFill>
                <a:latin typeface="Calibri" panose="020F0502020204030204" pitchFamily="34" charset="0"/>
                <a:ea typeface="+mn-ea"/>
                <a:cs typeface="Calibri" panose="020F0502020204030204" pitchFamily="34" charset="0"/>
              </a:rPr>
              <a:t>Task 4 – Permitting Services</a:t>
            </a:r>
          </a:p>
          <a:p>
            <a:pPr marL="0" lvl="2" indent="0" algn="l">
              <a:spcBef>
                <a:spcPts val="0"/>
              </a:spcBef>
              <a:spcAft>
                <a:spcPts val="600"/>
              </a:spcAft>
              <a:buClr>
                <a:schemeClr val="accent1"/>
              </a:buClr>
              <a:buNone/>
              <a:tabLst>
                <a:tab pos="457200" algn="l"/>
                <a:tab pos="742950" algn="l"/>
                <a:tab pos="2743200" algn="l"/>
                <a:tab pos="0" algn="l"/>
                <a:tab pos="457200" algn="l"/>
                <a:tab pos="742950" algn="l"/>
                <a:tab pos="2743200" algn="l"/>
              </a:tabLst>
            </a:pPr>
            <a:endParaRPr lang="en-US" sz="1700" dirty="0">
              <a:solidFill>
                <a:schemeClr val="tx1">
                  <a:lumMod val="75000"/>
                  <a:lumOff val="2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3745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18310" y="1717288"/>
            <a:ext cx="10911840" cy="4656845"/>
          </a:xfrm>
          <a:prstGeom prst="rect">
            <a:avLst/>
          </a:prstGeom>
          <a:solidFill>
            <a:schemeClr val="bg1"/>
          </a:solidFill>
          <a:ln>
            <a:noFill/>
          </a:ln>
        </p:spPr>
        <p:txBody>
          <a:bodyPr spcFirstLastPara="1" wrap="square" lIns="163669" tIns="81835" rIns="0" bIns="0" anchor="ctr"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en-US" sz="4000" b="1" dirty="0">
                <a:solidFill>
                  <a:srgbClr val="003DA6"/>
                </a:solidFill>
                <a:latin typeface="Calibri" panose="020F0502020204030204" pitchFamily="34" charset="0"/>
                <a:cs typeface="Calibri" panose="020F0502020204030204" pitchFamily="34" charset="0"/>
              </a:rPr>
              <a:t>Thank you</a:t>
            </a:r>
            <a:endParaRPr lang="en-US" b="1" dirty="0">
              <a:solidFill>
                <a:srgbClr val="003DA6"/>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17B9601-6D72-4990-8FBD-F6C34523BC61}"/>
              </a:ext>
            </a:extLst>
          </p:cNvPr>
          <p:cNvSpPr/>
          <p:nvPr/>
        </p:nvSpPr>
        <p:spPr>
          <a:xfrm>
            <a:off x="0" y="970902"/>
            <a:ext cx="4913745" cy="401648"/>
          </a:xfrm>
          <a:prstGeom prst="rect">
            <a:avLst/>
          </a:prstGeom>
          <a:solidFill>
            <a:srgbClr val="F6A500"/>
          </a:solidFill>
        </p:spPr>
        <p:txBody>
          <a:bodyPr wrap="square">
            <a:spAutoFit/>
          </a:bodyPr>
          <a:lstStyle/>
          <a:p>
            <a:pPr algn="r">
              <a:lnSpc>
                <a:spcPct val="107000"/>
              </a:lnSpc>
            </a:pPr>
            <a:r>
              <a:rPr lang="en-US" sz="200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rPr>
              <a:t>Questions &amp; Answers</a:t>
            </a:r>
          </a:p>
        </p:txBody>
      </p:sp>
      <p:sp>
        <p:nvSpPr>
          <p:cNvPr id="8" name="Rectangle 7">
            <a:extLst>
              <a:ext uri="{FF2B5EF4-FFF2-40B4-BE49-F238E27FC236}">
                <a16:creationId xmlns:a16="http://schemas.microsoft.com/office/drawing/2014/main" id="{8737793B-CED8-4204-9B48-1AA2351A460E}"/>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spTree>
    <p:extLst>
      <p:ext uri="{BB962C8B-B14F-4D97-AF65-F5344CB8AC3E}">
        <p14:creationId xmlns:p14="http://schemas.microsoft.com/office/powerpoint/2010/main" val="369429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169492" y="1688701"/>
            <a:ext cx="11860472"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914354" lvl="2" indent="0" algn="l">
              <a:buClr>
                <a:schemeClr val="accent5">
                  <a:lumMod val="75000"/>
                </a:schemeClr>
              </a:buClr>
              <a:buNone/>
            </a:pPr>
            <a:endParaRPr lang="en-US" b="1" dirty="0">
              <a:solidFill>
                <a:schemeClr val="accent5">
                  <a:lumMod val="75000"/>
                </a:schemeClr>
              </a:solidFill>
              <a:latin typeface="Calibri" panose="020F0502020204030204" pitchFamily="34" charset="0"/>
              <a:cs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DF7EF516-F999-47AC-BA98-4A5E7EE3C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569" y="750072"/>
            <a:ext cx="9631390" cy="5669136"/>
          </a:xfrm>
          <a:prstGeom prst="rect">
            <a:avLst/>
          </a:prstGeom>
        </p:spPr>
      </p:pic>
    </p:spTree>
    <p:extLst>
      <p:ext uri="{BB962C8B-B14F-4D97-AF65-F5344CB8AC3E}">
        <p14:creationId xmlns:p14="http://schemas.microsoft.com/office/powerpoint/2010/main" val="160292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6E4721E-38D6-4F52-80BE-E2C25FCE0AB8}"/>
              </a:ext>
            </a:extLst>
          </p:cNvPr>
          <p:cNvSpPr/>
          <p:nvPr/>
        </p:nvSpPr>
        <p:spPr>
          <a:xfrm>
            <a:off x="0" y="970902"/>
            <a:ext cx="4913745" cy="401648"/>
          </a:xfrm>
          <a:prstGeom prst="rect">
            <a:avLst/>
          </a:prstGeom>
          <a:solidFill>
            <a:srgbClr val="F6A500"/>
          </a:solidFill>
        </p:spPr>
        <p:txBody>
          <a:bodyPr wrap="square">
            <a:spAutoFit/>
          </a:bodyPr>
          <a:lstStyle/>
          <a:p>
            <a:pPr algn="r">
              <a:lnSpc>
                <a:spcPct val="107000"/>
              </a:lnSpc>
            </a:pPr>
            <a:r>
              <a:rPr lang="en-US" sz="200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rPr>
              <a:t>Project Objective</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635726" y="1705479"/>
            <a:ext cx="8290560" cy="4730507"/>
          </a:xfrm>
          <a:prstGeom prst="rect">
            <a:avLst/>
          </a:prstGeom>
          <a:solidFill>
            <a:schemeClr val="bg1"/>
          </a:solidFill>
          <a:ln>
            <a:noFill/>
          </a:ln>
        </p:spPr>
        <p:txBody>
          <a:bodyPr spcFirstLastPara="1" wrap="square" lIns="163669" tIns="81835" rIns="0" bIns="0" anchor="t" anchorCtr="0">
            <a:no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30000"/>
              </a:lnSpc>
              <a:spcBef>
                <a:spcPts val="0"/>
              </a:spcBef>
              <a:spcAft>
                <a:spcPts val="600"/>
              </a:spcAft>
              <a:tabLst>
                <a:tab pos="457200" algn="l"/>
                <a:tab pos="742950" algn="l"/>
                <a:tab pos="2743200" algn="l"/>
                <a:tab pos="0" algn="l"/>
                <a:tab pos="457200" algn="l"/>
                <a:tab pos="742950" algn="l"/>
                <a:tab pos="2743200" algn="l"/>
              </a:tabLst>
            </a:pPr>
            <a:endParaRPr lang="en-US" sz="2100" dirty="0">
              <a:solidFill>
                <a:schemeClr val="tx1">
                  <a:lumMod val="75000"/>
                  <a:lumOff val="25000"/>
                </a:schemeClr>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78B0189-FC6E-6160-43BA-647608479002}"/>
              </a:ext>
            </a:extLst>
          </p:cNvPr>
          <p:cNvPicPr>
            <a:picLocks noChangeAspect="1"/>
          </p:cNvPicPr>
          <p:nvPr/>
        </p:nvPicPr>
        <p:blipFill>
          <a:blip r:embed="rId4"/>
          <a:stretch>
            <a:fillRect/>
          </a:stretch>
        </p:blipFill>
        <p:spPr>
          <a:xfrm>
            <a:off x="1633572" y="1860684"/>
            <a:ext cx="7493620" cy="4716966"/>
          </a:xfrm>
          <a:prstGeom prst="rect">
            <a:avLst/>
          </a:prstGeom>
        </p:spPr>
      </p:pic>
    </p:spTree>
    <p:extLst>
      <p:ext uri="{BB962C8B-B14F-4D97-AF65-F5344CB8AC3E}">
        <p14:creationId xmlns:p14="http://schemas.microsoft.com/office/powerpoint/2010/main" val="6012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Original design from RK&amp;K for the outfalls at the end of Read Street.</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graphicFrame>
        <p:nvGraphicFramePr>
          <p:cNvPr id="2" name="Object 1">
            <a:extLst>
              <a:ext uri="{FF2B5EF4-FFF2-40B4-BE49-F238E27FC236}">
                <a16:creationId xmlns:a16="http://schemas.microsoft.com/office/drawing/2014/main" id="{6CA09F57-D26D-7A38-3C65-F905DE3DBD30}"/>
              </a:ext>
            </a:extLst>
          </p:cNvPr>
          <p:cNvGraphicFramePr>
            <a:graphicFrameLocks noChangeAspect="1"/>
          </p:cNvGraphicFramePr>
          <p:nvPr>
            <p:extLst>
              <p:ext uri="{D42A27DB-BD31-4B8C-83A1-F6EECF244321}">
                <p14:modId xmlns:p14="http://schemas.microsoft.com/office/powerpoint/2010/main" val="4232318010"/>
              </p:ext>
            </p:extLst>
          </p:nvPr>
        </p:nvGraphicFramePr>
        <p:xfrm>
          <a:off x="170746" y="747423"/>
          <a:ext cx="9188450" cy="5945574"/>
        </p:xfrm>
        <a:graphic>
          <a:graphicData uri="http://schemas.openxmlformats.org/presentationml/2006/ole">
            <mc:AlternateContent xmlns:mc="http://schemas.openxmlformats.org/markup-compatibility/2006">
              <mc:Choice xmlns:v="urn:schemas-microsoft-com:vml" Requires="v">
                <p:oleObj name="Acrobat Document" r:id="rId4" imgW="11658447" imgH="7543800" progId="Acrobat.Document.11">
                  <p:embed/>
                </p:oleObj>
              </mc:Choice>
              <mc:Fallback>
                <p:oleObj name="Acrobat Document" r:id="rId4" imgW="11658447" imgH="7543800" progId="Acrobat.Document.11">
                  <p:embed/>
                  <p:pic>
                    <p:nvPicPr>
                      <p:cNvPr id="2" name="Object 1">
                        <a:extLst>
                          <a:ext uri="{FF2B5EF4-FFF2-40B4-BE49-F238E27FC236}">
                            <a16:creationId xmlns:a16="http://schemas.microsoft.com/office/drawing/2014/main" id="{6CA09F57-D26D-7A38-3C65-F905DE3DBD30}"/>
                          </a:ext>
                        </a:extLst>
                      </p:cNvPr>
                      <p:cNvPicPr/>
                      <p:nvPr/>
                    </p:nvPicPr>
                    <p:blipFill>
                      <a:blip r:embed="rId5"/>
                      <a:stretch>
                        <a:fillRect/>
                      </a:stretch>
                    </p:blipFill>
                    <p:spPr>
                      <a:xfrm>
                        <a:off x="170746" y="747423"/>
                        <a:ext cx="9188450" cy="5945574"/>
                      </a:xfrm>
                      <a:prstGeom prst="rect">
                        <a:avLst/>
                      </a:prstGeom>
                    </p:spPr>
                  </p:pic>
                </p:oleObj>
              </mc:Fallback>
            </mc:AlternateContent>
          </a:graphicData>
        </a:graphic>
      </p:graphicFrame>
    </p:spTree>
    <p:extLst>
      <p:ext uri="{BB962C8B-B14F-4D97-AF65-F5344CB8AC3E}">
        <p14:creationId xmlns:p14="http://schemas.microsoft.com/office/powerpoint/2010/main" val="241606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Original design from RK&amp;K for the outfalls at the end of Read Avenue.</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pic>
        <p:nvPicPr>
          <p:cNvPr id="5" name="Picture 4" descr="A group of rocks next to a water hole&#10;&#10;Description automatically generated with medium confidence">
            <a:extLst>
              <a:ext uri="{FF2B5EF4-FFF2-40B4-BE49-F238E27FC236}">
                <a16:creationId xmlns:a16="http://schemas.microsoft.com/office/drawing/2014/main" id="{8B971FFE-6CEE-0EFD-1773-7833FFE96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4779" y="1771177"/>
            <a:ext cx="6086475" cy="4564856"/>
          </a:xfrm>
          <a:prstGeom prst="rect">
            <a:avLst/>
          </a:prstGeom>
        </p:spPr>
      </p:pic>
      <p:pic>
        <p:nvPicPr>
          <p:cNvPr id="9" name="Picture 8" descr="A small pond with rocks and a bridge&#10;&#10;Description automatically generated">
            <a:extLst>
              <a:ext uri="{FF2B5EF4-FFF2-40B4-BE49-F238E27FC236}">
                <a16:creationId xmlns:a16="http://schemas.microsoft.com/office/drawing/2014/main" id="{17D7A559-7020-6A3F-D0E9-8670AF415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0" y="847725"/>
            <a:ext cx="5573065" cy="4179799"/>
          </a:xfrm>
          <a:prstGeom prst="rect">
            <a:avLst/>
          </a:prstGeom>
        </p:spPr>
      </p:pic>
    </p:spTree>
    <p:extLst>
      <p:ext uri="{BB962C8B-B14F-4D97-AF65-F5344CB8AC3E}">
        <p14:creationId xmlns:p14="http://schemas.microsoft.com/office/powerpoint/2010/main" val="73016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round pipes&#10;&#10;Description automatically generated with medium confidence">
            <a:extLst>
              <a:ext uri="{FF2B5EF4-FFF2-40B4-BE49-F238E27FC236}">
                <a16:creationId xmlns:a16="http://schemas.microsoft.com/office/drawing/2014/main" id="{182A9200-76A2-75E9-D84C-682FD4EC1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641" y="3429000"/>
            <a:ext cx="4073253" cy="3063086"/>
          </a:xfrm>
          <a:prstGeom prst="rect">
            <a:avLst/>
          </a:prstGeom>
        </p:spPr>
      </p:pic>
      <p:pic>
        <p:nvPicPr>
          <p:cNvPr id="5" name="Picture 4" descr="A close-up of a large metal pipe&#10;&#10;Description automatically generated">
            <a:extLst>
              <a:ext uri="{FF2B5EF4-FFF2-40B4-BE49-F238E27FC236}">
                <a16:creationId xmlns:a16="http://schemas.microsoft.com/office/drawing/2014/main" id="{4BA3F0E8-6A3F-A678-B531-1BDF74F11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877" y="305524"/>
            <a:ext cx="3503567" cy="4671423"/>
          </a:xfrm>
          <a:prstGeom prst="rect">
            <a:avLst/>
          </a:prstGeom>
        </p:spPr>
      </p:pic>
      <p:pic>
        <p:nvPicPr>
          <p:cNvPr id="7" name="Picture 6" descr="A close-up of a drain pipe&#10;&#10;Description automatically generated">
            <a:extLst>
              <a:ext uri="{FF2B5EF4-FFF2-40B4-BE49-F238E27FC236}">
                <a16:creationId xmlns:a16="http://schemas.microsoft.com/office/drawing/2014/main" id="{583DEF09-26CB-1D48-690C-383CC3692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90" y="305524"/>
            <a:ext cx="3503568" cy="4671423"/>
          </a:xfrm>
          <a:prstGeom prst="rect">
            <a:avLst/>
          </a:prstGeom>
        </p:spPr>
      </p:pic>
    </p:spTree>
    <p:extLst>
      <p:ext uri="{BB962C8B-B14F-4D97-AF65-F5344CB8AC3E}">
        <p14:creationId xmlns:p14="http://schemas.microsoft.com/office/powerpoint/2010/main" val="346941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The red shows removal to help rebuild the canoe path. The green shows the riprap repair.</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160782" y="1705479"/>
            <a:ext cx="11860472"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lang="en-US" sz="3100" b="1" dirty="0">
              <a:solidFill>
                <a:schemeClr val="accent5">
                  <a:lumMod val="75000"/>
                </a:schemeClr>
              </a:solidFill>
              <a:latin typeface="Calibri" panose="020F0502020204030204" pitchFamily="34" charset="0"/>
              <a:cs typeface="Calibri" panose="020F0502020204030204" pitchFamily="34" charset="0"/>
            </a:endParaRPr>
          </a:p>
          <a:p>
            <a:pPr marL="914354" lvl="2" indent="0" algn="l">
              <a:buClr>
                <a:schemeClr val="accent5">
                  <a:lumMod val="75000"/>
                </a:schemeClr>
              </a:buClr>
              <a:buNone/>
            </a:pPr>
            <a:endParaRPr lang="en-US" b="1" dirty="0">
              <a:solidFill>
                <a:schemeClr val="accent5">
                  <a:lumMod val="75000"/>
                </a:schemeClr>
              </a:solidFill>
              <a:latin typeface="Calibri" panose="020F0502020204030204" pitchFamily="34" charset="0"/>
              <a:cs typeface="Calibri" panose="020F0502020204030204" pitchFamily="34" charset="0"/>
            </a:endParaRPr>
          </a:p>
          <a:p>
            <a:pPr lvl="2" algn="l">
              <a:buClr>
                <a:schemeClr val="accent5">
                  <a:lumMod val="75000"/>
                </a:schemeClr>
              </a:buClr>
            </a:pPr>
            <a:endParaRPr lang="en-US" b="1" dirty="0">
              <a:solidFill>
                <a:schemeClr val="accent5">
                  <a:lumMod val="75000"/>
                </a:schemeClr>
              </a:solidFill>
              <a:latin typeface="Calibri" panose="020F0502020204030204" pitchFamily="34" charset="0"/>
              <a:cs typeface="Calibri" panose="020F0502020204030204" pitchFamily="34" charset="0"/>
            </a:endParaRPr>
          </a:p>
          <a:p>
            <a:pPr marL="428604" lvl="1" indent="0" algn="l">
              <a:buClr>
                <a:schemeClr val="accent5">
                  <a:lumMod val="75000"/>
                </a:schemeClr>
              </a:buClr>
              <a:buNone/>
            </a:pPr>
            <a:r>
              <a:rPr lang="en-US" b="1" dirty="0">
                <a:solidFill>
                  <a:schemeClr val="accent5">
                    <a:lumMod val="75000"/>
                  </a:schemeClr>
                </a:solidFill>
                <a:latin typeface="Calibri" panose="020F0502020204030204" pitchFamily="34" charset="0"/>
                <a:cs typeface="Calibri" panose="020F0502020204030204" pitchFamily="34" charset="0"/>
              </a:rPr>
              <a:t> </a:t>
            </a:r>
          </a:p>
          <a:p>
            <a:pPr marL="1676316" lvl="4" indent="0" algn="l">
              <a:buNone/>
            </a:pPr>
            <a:endParaRPr lang="en-US" b="1" dirty="0">
              <a:solidFill>
                <a:schemeClr val="accent5">
                  <a:lumMod val="7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6419B7E-5B81-63D2-D5F2-3E734582E4B3}"/>
              </a:ext>
            </a:extLst>
          </p:cNvPr>
          <p:cNvPicPr>
            <a:picLocks noChangeAspect="1"/>
          </p:cNvPicPr>
          <p:nvPr/>
        </p:nvPicPr>
        <p:blipFill>
          <a:blip r:embed="rId4"/>
          <a:stretch>
            <a:fillRect/>
          </a:stretch>
        </p:blipFill>
        <p:spPr>
          <a:xfrm>
            <a:off x="1944095" y="747423"/>
            <a:ext cx="7254267" cy="6110577"/>
          </a:xfrm>
          <a:prstGeom prst="rect">
            <a:avLst/>
          </a:prstGeom>
        </p:spPr>
      </p:pic>
    </p:spTree>
    <p:extLst>
      <p:ext uri="{BB962C8B-B14F-4D97-AF65-F5344CB8AC3E}">
        <p14:creationId xmlns:p14="http://schemas.microsoft.com/office/powerpoint/2010/main" val="2953554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3D892-5B02-4DE9-9DA6-EF62995B2511}"/>
              </a:ext>
            </a:extLst>
          </p:cNvPr>
          <p:cNvSpPr/>
          <p:nvPr/>
        </p:nvSpPr>
        <p:spPr>
          <a:xfrm>
            <a:off x="0" y="-55659"/>
            <a:ext cx="12192000" cy="803082"/>
          </a:xfrm>
          <a:prstGeom prst="rect">
            <a:avLst/>
          </a:prstGeom>
          <a:solidFill>
            <a:srgbClr val="013CA6"/>
          </a:solidFill>
          <a:ln>
            <a:solidFill>
              <a:srgbClr val="01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The red shows removal to help rebuild the canoe path. The green shows the riprap repair.</a:t>
            </a:r>
          </a:p>
        </p:txBody>
      </p:sp>
      <p:sp>
        <p:nvSpPr>
          <p:cNvPr id="6" name="Rectangle 5">
            <a:extLst>
              <a:ext uri="{FF2B5EF4-FFF2-40B4-BE49-F238E27FC236}">
                <a16:creationId xmlns:a16="http://schemas.microsoft.com/office/drawing/2014/main" id="{92AD5DCC-06E5-4A2F-BE08-78B63ABBC79B}"/>
              </a:ext>
            </a:extLst>
          </p:cNvPr>
          <p:cNvSpPr/>
          <p:nvPr/>
        </p:nvSpPr>
        <p:spPr>
          <a:xfrm>
            <a:off x="8644312" y="6374133"/>
            <a:ext cx="3376942" cy="407035"/>
          </a:xfrm>
          <a:prstGeom prst="rect">
            <a:avLst/>
          </a:prstGeom>
        </p:spPr>
        <p:txBody>
          <a:bodyPr wrap="square">
            <a:spAutoFit/>
          </a:bodyPr>
          <a:lstStyle/>
          <a:p>
            <a:pPr lvl="1" algn="r">
              <a:lnSpc>
                <a:spcPct val="107000"/>
              </a:lnSpc>
            </a:pPr>
            <a:r>
              <a:rPr lang="en-US" sz="2000" b="1" dirty="0">
                <a:solidFill>
                  <a:srgbClr val="003DA6"/>
                </a:solidFill>
                <a:latin typeface="Calibri" panose="020F0502020204030204" pitchFamily="34" charset="0"/>
                <a:cs typeface="Times New Roman" panose="02020603050405020304" pitchFamily="18" charset="0"/>
              </a:rPr>
              <a:t>Town of Dewey Beach</a:t>
            </a:r>
          </a:p>
        </p:txBody>
      </p:sp>
      <p:pic>
        <p:nvPicPr>
          <p:cNvPr id="7" name="Picture 6">
            <a:extLst>
              <a:ext uri="{FF2B5EF4-FFF2-40B4-BE49-F238E27FC236}">
                <a16:creationId xmlns:a16="http://schemas.microsoft.com/office/drawing/2014/main" id="{0776B797-D723-488C-B167-E9818B911B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2685" y="76832"/>
            <a:ext cx="918569" cy="554001"/>
          </a:xfrm>
          <a:prstGeom prst="rect">
            <a:avLst/>
          </a:prstGeom>
        </p:spPr>
      </p:pic>
      <p:sp>
        <p:nvSpPr>
          <p:cNvPr id="10" name="Content Placeholder 2">
            <a:extLst>
              <a:ext uri="{FF2B5EF4-FFF2-40B4-BE49-F238E27FC236}">
                <a16:creationId xmlns:a16="http://schemas.microsoft.com/office/drawing/2014/main" id="{E5ABC92A-82C1-4482-AF7F-24B8EA4F7B4D}"/>
              </a:ext>
            </a:extLst>
          </p:cNvPr>
          <p:cNvSpPr txBox="1">
            <a:spLocks/>
          </p:cNvSpPr>
          <p:nvPr/>
        </p:nvSpPr>
        <p:spPr>
          <a:xfrm>
            <a:off x="160782" y="1705479"/>
            <a:ext cx="11860472" cy="4730507"/>
          </a:xfrm>
          <a:prstGeom prst="rect">
            <a:avLst/>
          </a:prstGeom>
          <a:solidFill>
            <a:schemeClr val="bg1"/>
          </a:solidFill>
          <a:ln>
            <a:noFill/>
          </a:ln>
        </p:spPr>
        <p:txBody>
          <a:bodyPr spcFirstLastPara="1" wrap="square" lIns="163669" tIns="81835" rIns="0" bIns="0" anchor="t" anchorCtr="0">
            <a:normAutofit/>
          </a:bodyPr>
          <a:lstStyle>
            <a:defPPr marR="0" lvl="0" algn="l" rtl="0">
              <a:lnSpc>
                <a:spcPct val="100000"/>
              </a:lnSpc>
              <a:spcBef>
                <a:spcPts val="0"/>
              </a:spcBef>
              <a:spcAft>
                <a:spcPts val="0"/>
              </a:spcAft>
            </a:defPPr>
            <a:lvl1pPr marL="216683" marR="0" lvl="0" indent="-216683" algn="ctr" rtl="0">
              <a:lnSpc>
                <a:spcPct val="100000"/>
              </a:lnSpc>
              <a:spcBef>
                <a:spcPts val="225"/>
              </a:spcBef>
              <a:spcAft>
                <a:spcPts val="225"/>
              </a:spcAft>
              <a:buClr>
                <a:schemeClr val="accent1"/>
              </a:buClr>
              <a:buSzPts val="2800"/>
              <a:buFont typeface="Arial"/>
              <a:buNone/>
              <a:defRPr sz="2400" b="0" i="0" u="none" strike="noStrike" cap="none">
                <a:solidFill>
                  <a:schemeClr val="tx1"/>
                </a:solidFill>
                <a:latin typeface="Arial"/>
                <a:ea typeface="Arial"/>
                <a:cs typeface="Arial"/>
                <a:sym typeface="Arial"/>
              </a:defRPr>
            </a:lvl1pPr>
            <a:lvl2pPr marL="685766" marR="0" lvl="1" indent="-257162" algn="ctr" rtl="0">
              <a:lnSpc>
                <a:spcPct val="100000"/>
              </a:lnSpc>
              <a:spcBef>
                <a:spcPts val="225"/>
              </a:spcBef>
              <a:spcAft>
                <a:spcPts val="225"/>
              </a:spcAft>
              <a:buClr>
                <a:schemeClr val="tx1"/>
              </a:buClr>
              <a:buSzPts val="2800"/>
              <a:buFont typeface="Arial" panose="020B0604020202020204" pitchFamily="34" charset="0"/>
              <a:buChar char="•"/>
              <a:defRPr sz="2000" b="0" i="0" u="none" strike="noStrike" cap="none">
                <a:solidFill>
                  <a:schemeClr val="tx1"/>
                </a:solidFill>
                <a:latin typeface="Arial"/>
                <a:ea typeface="Arial"/>
                <a:cs typeface="Arial"/>
                <a:sym typeface="Arial"/>
              </a:defRPr>
            </a:lvl2pPr>
            <a:lvl3pPr marL="1070318" marR="0" lvl="2" indent="-155964" algn="ctr" rtl="0">
              <a:lnSpc>
                <a:spcPct val="100000"/>
              </a:lnSpc>
              <a:spcBef>
                <a:spcPts val="225"/>
              </a:spcBef>
              <a:spcAft>
                <a:spcPts val="225"/>
              </a:spcAft>
              <a:buClr>
                <a:schemeClr val="tx1"/>
              </a:buClr>
              <a:buSzPts val="2800"/>
              <a:buFont typeface="Arial" panose="020B0604020202020204" pitchFamily="34" charset="0"/>
              <a:buChar char="•"/>
              <a:defRPr sz="1600" b="0" i="0" u="none" strike="noStrike" cap="none">
                <a:solidFill>
                  <a:schemeClr val="tx1"/>
                </a:solidFill>
                <a:latin typeface="Arial"/>
                <a:ea typeface="Arial"/>
                <a:cs typeface="Arial"/>
                <a:sym typeface="Arial"/>
              </a:defRPr>
            </a:lvl3pPr>
            <a:lvl4pPr marL="1497731" marR="0" lvl="3" indent="-202396"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4pPr>
            <a:lvl5pPr marL="1798945" marR="0" lvl="4" indent="-122629" algn="ctr" rtl="0">
              <a:lnSpc>
                <a:spcPct val="100000"/>
              </a:lnSpc>
              <a:spcBef>
                <a:spcPts val="225"/>
              </a:spcBef>
              <a:spcAft>
                <a:spcPts val="225"/>
              </a:spcAft>
              <a:buClr>
                <a:schemeClr val="tx1"/>
              </a:buClr>
              <a:buSzPts val="2800"/>
              <a:buFont typeface="Arial" panose="020B0604020202020204" pitchFamily="34" charset="0"/>
              <a:buChar char="•"/>
              <a:defRPr sz="1400" b="0" i="0" u="none" strike="noStrike" cap="none">
                <a:solidFill>
                  <a:schemeClr val="tx1"/>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lang="en-US" sz="3100" b="1" dirty="0">
              <a:solidFill>
                <a:schemeClr val="accent5">
                  <a:lumMod val="75000"/>
                </a:schemeClr>
              </a:solidFill>
              <a:latin typeface="Calibri" panose="020F0502020204030204" pitchFamily="34" charset="0"/>
              <a:cs typeface="Calibri" panose="020F0502020204030204" pitchFamily="34" charset="0"/>
            </a:endParaRPr>
          </a:p>
          <a:p>
            <a:pPr marL="914354" lvl="2" indent="0" algn="l">
              <a:buClr>
                <a:schemeClr val="accent5">
                  <a:lumMod val="75000"/>
                </a:schemeClr>
              </a:buClr>
              <a:buNone/>
            </a:pPr>
            <a:endParaRPr lang="en-US" b="1" dirty="0">
              <a:solidFill>
                <a:schemeClr val="accent5">
                  <a:lumMod val="75000"/>
                </a:schemeClr>
              </a:solidFill>
              <a:latin typeface="Calibri" panose="020F0502020204030204" pitchFamily="34" charset="0"/>
              <a:cs typeface="Calibri" panose="020F0502020204030204" pitchFamily="34" charset="0"/>
            </a:endParaRPr>
          </a:p>
          <a:p>
            <a:pPr lvl="2" algn="l">
              <a:buClr>
                <a:schemeClr val="accent5">
                  <a:lumMod val="75000"/>
                </a:schemeClr>
              </a:buClr>
            </a:pPr>
            <a:endParaRPr lang="en-US" b="1" dirty="0">
              <a:solidFill>
                <a:schemeClr val="accent5">
                  <a:lumMod val="75000"/>
                </a:schemeClr>
              </a:solidFill>
              <a:latin typeface="Calibri" panose="020F0502020204030204" pitchFamily="34" charset="0"/>
              <a:cs typeface="Calibri" panose="020F0502020204030204" pitchFamily="34" charset="0"/>
            </a:endParaRPr>
          </a:p>
          <a:p>
            <a:pPr marL="428604" lvl="1" indent="0" algn="l">
              <a:buClr>
                <a:schemeClr val="accent5">
                  <a:lumMod val="75000"/>
                </a:schemeClr>
              </a:buClr>
              <a:buNone/>
            </a:pPr>
            <a:r>
              <a:rPr lang="en-US" b="1" dirty="0">
                <a:solidFill>
                  <a:schemeClr val="accent5">
                    <a:lumMod val="75000"/>
                  </a:schemeClr>
                </a:solidFill>
                <a:latin typeface="Calibri" panose="020F0502020204030204" pitchFamily="34" charset="0"/>
                <a:cs typeface="Calibri" panose="020F0502020204030204" pitchFamily="34" charset="0"/>
              </a:rPr>
              <a:t> </a:t>
            </a:r>
          </a:p>
          <a:p>
            <a:pPr marL="1676316" lvl="4" indent="0" algn="l">
              <a:buNone/>
            </a:pPr>
            <a:endParaRPr lang="en-US" b="1" dirty="0">
              <a:solidFill>
                <a:schemeClr val="accent5">
                  <a:lumMod val="75000"/>
                </a:schemeClr>
              </a:solidFill>
              <a:latin typeface="Calibri" panose="020F0502020204030204" pitchFamily="34" charset="0"/>
              <a:cs typeface="Calibri" panose="020F0502020204030204" pitchFamily="34" charset="0"/>
            </a:endParaRPr>
          </a:p>
        </p:txBody>
      </p:sp>
      <p:pic>
        <p:nvPicPr>
          <p:cNvPr id="4" name="Picture 3" descr="A dock on the water&#10;&#10;Description automatically generated">
            <a:extLst>
              <a:ext uri="{FF2B5EF4-FFF2-40B4-BE49-F238E27FC236}">
                <a16:creationId xmlns:a16="http://schemas.microsoft.com/office/drawing/2014/main" id="{D1C63CCD-A02D-0315-A03B-C9752D387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25" y="747423"/>
            <a:ext cx="7926736" cy="5945052"/>
          </a:xfrm>
          <a:prstGeom prst="rect">
            <a:avLst/>
          </a:prstGeom>
        </p:spPr>
      </p:pic>
    </p:spTree>
    <p:extLst>
      <p:ext uri="{BB962C8B-B14F-4D97-AF65-F5344CB8AC3E}">
        <p14:creationId xmlns:p14="http://schemas.microsoft.com/office/powerpoint/2010/main" val="3683983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RVE">
      <a:dk1>
        <a:srgbClr val="000000"/>
      </a:dk1>
      <a:lt1>
        <a:srgbClr val="FFFFFF"/>
      </a:lt1>
      <a:dk2>
        <a:srgbClr val="545454"/>
      </a:dk2>
      <a:lt2>
        <a:srgbClr val="BFBFBF"/>
      </a:lt2>
      <a:accent1>
        <a:srgbClr val="003DA6"/>
      </a:accent1>
      <a:accent2>
        <a:srgbClr val="F6A600"/>
      </a:accent2>
      <a:accent3>
        <a:srgbClr val="FFFFFF"/>
      </a:accent3>
      <a:accent4>
        <a:srgbClr val="FFFFFF"/>
      </a:accent4>
      <a:accent5>
        <a:srgbClr val="FFFFFF"/>
      </a:accent5>
      <a:accent6>
        <a:srgbClr val="FFFFFF"/>
      </a:accent6>
      <a:hlink>
        <a:srgbClr val="FFFFFF"/>
      </a:hlink>
      <a:folHlink>
        <a:srgbClr val="FFFFF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1261</Words>
  <Application>Microsoft Office PowerPoint</Application>
  <PresentationFormat>Widescreen</PresentationFormat>
  <Paragraphs>114</Paragraphs>
  <Slides>21</Slides>
  <Notes>20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0" baseType="lpstr">
      <vt:lpstr>Arial</vt:lpstr>
      <vt:lpstr>Calibri</vt:lpstr>
      <vt:lpstr>Calibri Light</vt:lpstr>
      <vt:lpstr>Corbel</vt:lpstr>
      <vt:lpstr>DejaVu Sans Condensed</vt:lpstr>
      <vt:lpstr>Wingdings 2</vt:lpstr>
      <vt:lpstr>Office Theme</vt:lpstr>
      <vt:lpstr>Frame</vt:lpstr>
      <vt:lpstr>Acrobat Document</vt:lpstr>
      <vt:lpstr>Read Avenue Outfalls Repair Project Project Review, Update and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Zelinsky</dc:creator>
  <cp:lastModifiedBy>Kate Banaszak</cp:lastModifiedBy>
  <cp:revision>111</cp:revision>
  <dcterms:created xsi:type="dcterms:W3CDTF">2019-12-13T14:33:07Z</dcterms:created>
  <dcterms:modified xsi:type="dcterms:W3CDTF">2023-11-08T18:06:14Z</dcterms:modified>
</cp:coreProperties>
</file>