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75" r:id="rId5"/>
  </p:sldMasterIdLst>
  <p:notesMasterIdLst>
    <p:notesMasterId r:id="rId30"/>
  </p:notesMasterIdLst>
  <p:sldIdLst>
    <p:sldId id="401" r:id="rId6"/>
    <p:sldId id="403" r:id="rId7"/>
    <p:sldId id="424" r:id="rId8"/>
    <p:sldId id="470" r:id="rId9"/>
    <p:sldId id="469" r:id="rId10"/>
    <p:sldId id="458" r:id="rId11"/>
    <p:sldId id="417" r:id="rId12"/>
    <p:sldId id="459" r:id="rId13"/>
    <p:sldId id="437" r:id="rId14"/>
    <p:sldId id="472" r:id="rId15"/>
    <p:sldId id="453" r:id="rId16"/>
    <p:sldId id="461" r:id="rId17"/>
    <p:sldId id="420" r:id="rId18"/>
    <p:sldId id="462" r:id="rId19"/>
    <p:sldId id="427" r:id="rId20"/>
    <p:sldId id="431" r:id="rId21"/>
    <p:sldId id="432" r:id="rId22"/>
    <p:sldId id="463" r:id="rId23"/>
    <p:sldId id="464" r:id="rId24"/>
    <p:sldId id="433" r:id="rId25"/>
    <p:sldId id="465" r:id="rId26"/>
    <p:sldId id="452" r:id="rId27"/>
    <p:sldId id="434" r:id="rId28"/>
    <p:sldId id="4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8" autoAdjust="0"/>
  </p:normalViewPr>
  <p:slideViewPr>
    <p:cSldViewPr snapToGrid="0">
      <p:cViewPr varScale="1">
        <p:scale>
          <a:sx n="104" d="100"/>
          <a:sy n="104" d="100"/>
        </p:scale>
        <p:origin x="138" y="276"/>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223AA0-C18E-4BD6-AA2A-57B152ADF2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DB98AD5-3830-4B2C-AB54-6668D8ADBB03}">
      <dgm:prSet/>
      <dgm:spPr/>
      <dgm:t>
        <a:bodyPr/>
        <a:lstStyle/>
        <a:p>
          <a:r>
            <a:rPr lang="en-US" b="1" dirty="0"/>
            <a:t>Conclusion</a:t>
          </a:r>
          <a:endParaRPr lang="en-US" dirty="0"/>
        </a:p>
      </dgm:t>
    </dgm:pt>
    <dgm:pt modelId="{7B5E62A2-921B-4E2F-BFA8-E5179C1A1F4B}" type="parTrans" cxnId="{7A28971A-2AC6-4937-8BCB-0672565770D9}">
      <dgm:prSet/>
      <dgm:spPr/>
      <dgm:t>
        <a:bodyPr/>
        <a:lstStyle/>
        <a:p>
          <a:endParaRPr lang="en-US"/>
        </a:p>
      </dgm:t>
    </dgm:pt>
    <dgm:pt modelId="{80AB3C39-C499-4ACF-91D9-407D52C2E84A}" type="sibTrans" cxnId="{7A28971A-2AC6-4937-8BCB-0672565770D9}">
      <dgm:prSet/>
      <dgm:spPr/>
      <dgm:t>
        <a:bodyPr/>
        <a:lstStyle/>
        <a:p>
          <a:endParaRPr lang="en-US"/>
        </a:p>
      </dgm:t>
    </dgm:pt>
    <dgm:pt modelId="{D6B17484-49BF-4B89-97A9-BD3C2A482165}">
      <dgm:prSet/>
      <dgm:spPr/>
      <dgm:t>
        <a:bodyPr/>
        <a:lstStyle/>
        <a:p>
          <a:r>
            <a:rPr lang="en-US" b="1" dirty="0"/>
            <a:t>Harm to the applicant outweighs the probable effect on neighboring properties</a:t>
          </a:r>
          <a:endParaRPr lang="en-US" dirty="0"/>
        </a:p>
      </dgm:t>
    </dgm:pt>
    <dgm:pt modelId="{FA7709F8-7BB1-49B8-86D0-0C06178ECD6E}" type="parTrans" cxnId="{7B7493F6-B729-4AED-81D0-0B347D66456C}">
      <dgm:prSet/>
      <dgm:spPr/>
      <dgm:t>
        <a:bodyPr/>
        <a:lstStyle/>
        <a:p>
          <a:endParaRPr lang="en-US"/>
        </a:p>
      </dgm:t>
    </dgm:pt>
    <dgm:pt modelId="{7134DC91-EDBC-4D96-8EBE-36DBD6776312}" type="sibTrans" cxnId="{7B7493F6-B729-4AED-81D0-0B347D66456C}">
      <dgm:prSet/>
      <dgm:spPr/>
      <dgm:t>
        <a:bodyPr/>
        <a:lstStyle/>
        <a:p>
          <a:endParaRPr lang="en-US"/>
        </a:p>
      </dgm:t>
    </dgm:pt>
    <dgm:pt modelId="{2F71126C-98AB-4A5D-B2B5-FBECA1E7D90C}">
      <dgm:prSet/>
      <dgm:spPr/>
      <dgm:t>
        <a:bodyPr/>
        <a:lstStyle/>
        <a:p>
          <a:r>
            <a:rPr lang="en-US" b="1" dirty="0"/>
            <a:t>“Exceptional practical difficulty” standard has been satisfied</a:t>
          </a:r>
          <a:endParaRPr lang="en-US" dirty="0"/>
        </a:p>
      </dgm:t>
    </dgm:pt>
    <dgm:pt modelId="{6B16192A-82D8-431A-8DF7-49DF6CA5580B}" type="parTrans" cxnId="{E18E3614-FF8E-4CA5-AD64-70415337C713}">
      <dgm:prSet/>
      <dgm:spPr/>
      <dgm:t>
        <a:bodyPr/>
        <a:lstStyle/>
        <a:p>
          <a:endParaRPr lang="en-US"/>
        </a:p>
      </dgm:t>
    </dgm:pt>
    <dgm:pt modelId="{C0D8A735-4E58-454D-A859-7F636A570898}" type="sibTrans" cxnId="{E18E3614-FF8E-4CA5-AD64-70415337C713}">
      <dgm:prSet/>
      <dgm:spPr/>
      <dgm:t>
        <a:bodyPr/>
        <a:lstStyle/>
        <a:p>
          <a:endParaRPr lang="en-US"/>
        </a:p>
      </dgm:t>
    </dgm:pt>
    <dgm:pt modelId="{E98748E3-1756-4502-BFF5-065DD63BDE52}">
      <dgm:prSet/>
      <dgm:spPr/>
      <dgm:t>
        <a:bodyPr/>
        <a:lstStyle/>
        <a:p>
          <a:r>
            <a:rPr lang="en-US" b="1" dirty="0"/>
            <a:t> Respectfully request that the variances be granted</a:t>
          </a:r>
          <a:endParaRPr lang="en-US" dirty="0"/>
        </a:p>
      </dgm:t>
    </dgm:pt>
    <dgm:pt modelId="{4947F859-94F7-4D32-9902-6F81FFD020BB}" type="parTrans" cxnId="{F5D10543-2241-492F-93E6-3954D6C42AF2}">
      <dgm:prSet/>
      <dgm:spPr/>
      <dgm:t>
        <a:bodyPr/>
        <a:lstStyle/>
        <a:p>
          <a:endParaRPr lang="en-US"/>
        </a:p>
      </dgm:t>
    </dgm:pt>
    <dgm:pt modelId="{64FD201D-C452-4505-94D8-CD64BADF4D91}" type="sibTrans" cxnId="{F5D10543-2241-492F-93E6-3954D6C42AF2}">
      <dgm:prSet/>
      <dgm:spPr/>
      <dgm:t>
        <a:bodyPr/>
        <a:lstStyle/>
        <a:p>
          <a:endParaRPr lang="en-US"/>
        </a:p>
      </dgm:t>
    </dgm:pt>
    <dgm:pt modelId="{7DFB7143-2548-411E-BAA6-807506594DEB}" type="pres">
      <dgm:prSet presAssocID="{01223AA0-C18E-4BD6-AA2A-57B152ADF285}" presName="outerComposite" presStyleCnt="0">
        <dgm:presLayoutVars>
          <dgm:chMax val="5"/>
          <dgm:dir/>
          <dgm:resizeHandles val="exact"/>
        </dgm:presLayoutVars>
      </dgm:prSet>
      <dgm:spPr/>
    </dgm:pt>
    <dgm:pt modelId="{9F72343B-2938-4BE2-A89D-4C421E9CAB1B}" type="pres">
      <dgm:prSet presAssocID="{01223AA0-C18E-4BD6-AA2A-57B152ADF285}" presName="dummyMaxCanvas" presStyleCnt="0">
        <dgm:presLayoutVars/>
      </dgm:prSet>
      <dgm:spPr/>
    </dgm:pt>
    <dgm:pt modelId="{67FE4E5E-671D-49A8-93B8-8535D3A04528}" type="pres">
      <dgm:prSet presAssocID="{01223AA0-C18E-4BD6-AA2A-57B152ADF285}" presName="OneNode_1" presStyleLbl="node1" presStyleIdx="0" presStyleCnt="1" custScaleY="142272" custLinFactY="-100000" custLinFactNeighborX="1143" custLinFactNeighborY="-127146">
        <dgm:presLayoutVars>
          <dgm:bulletEnabled val="1"/>
        </dgm:presLayoutVars>
      </dgm:prSet>
      <dgm:spPr/>
    </dgm:pt>
  </dgm:ptLst>
  <dgm:cxnLst>
    <dgm:cxn modelId="{E8556506-BA52-4C27-A6F1-091797487854}" type="presOf" srcId="{E98748E3-1756-4502-BFF5-065DD63BDE52}" destId="{67FE4E5E-671D-49A8-93B8-8535D3A04528}" srcOrd="0" destOrd="3" presId="urn:microsoft.com/office/officeart/2005/8/layout/vProcess5"/>
    <dgm:cxn modelId="{E18E3614-FF8E-4CA5-AD64-70415337C713}" srcId="{8DB98AD5-3830-4B2C-AB54-6668D8ADBB03}" destId="{2F71126C-98AB-4A5D-B2B5-FBECA1E7D90C}" srcOrd="1" destOrd="0" parTransId="{6B16192A-82D8-431A-8DF7-49DF6CA5580B}" sibTransId="{C0D8A735-4E58-454D-A859-7F636A570898}"/>
    <dgm:cxn modelId="{7B2AB319-A669-4B74-9CFC-C4B60F1C8E1B}" type="presOf" srcId="{D6B17484-49BF-4B89-97A9-BD3C2A482165}" destId="{67FE4E5E-671D-49A8-93B8-8535D3A04528}" srcOrd="0" destOrd="1" presId="urn:microsoft.com/office/officeart/2005/8/layout/vProcess5"/>
    <dgm:cxn modelId="{7A28971A-2AC6-4937-8BCB-0672565770D9}" srcId="{01223AA0-C18E-4BD6-AA2A-57B152ADF285}" destId="{8DB98AD5-3830-4B2C-AB54-6668D8ADBB03}" srcOrd="0" destOrd="0" parTransId="{7B5E62A2-921B-4E2F-BFA8-E5179C1A1F4B}" sibTransId="{80AB3C39-C499-4ACF-91D9-407D52C2E84A}"/>
    <dgm:cxn modelId="{F5D10543-2241-492F-93E6-3954D6C42AF2}" srcId="{8DB98AD5-3830-4B2C-AB54-6668D8ADBB03}" destId="{E98748E3-1756-4502-BFF5-065DD63BDE52}" srcOrd="2" destOrd="0" parTransId="{4947F859-94F7-4D32-9902-6F81FFD020BB}" sibTransId="{64FD201D-C452-4505-94D8-CD64BADF4D91}"/>
    <dgm:cxn modelId="{EFFD1B43-8BC1-4A6C-8227-56EB7184A808}" type="presOf" srcId="{8DB98AD5-3830-4B2C-AB54-6668D8ADBB03}" destId="{67FE4E5E-671D-49A8-93B8-8535D3A04528}" srcOrd="0" destOrd="0" presId="urn:microsoft.com/office/officeart/2005/8/layout/vProcess5"/>
    <dgm:cxn modelId="{777BD748-F9AB-4C1E-B820-080AEDBB2DD3}" type="presOf" srcId="{01223AA0-C18E-4BD6-AA2A-57B152ADF285}" destId="{7DFB7143-2548-411E-BAA6-807506594DEB}" srcOrd="0" destOrd="0" presId="urn:microsoft.com/office/officeart/2005/8/layout/vProcess5"/>
    <dgm:cxn modelId="{452B937D-797F-4E37-A076-2367F8D3232E}" type="presOf" srcId="{2F71126C-98AB-4A5D-B2B5-FBECA1E7D90C}" destId="{67FE4E5E-671D-49A8-93B8-8535D3A04528}" srcOrd="0" destOrd="2" presId="urn:microsoft.com/office/officeart/2005/8/layout/vProcess5"/>
    <dgm:cxn modelId="{7B7493F6-B729-4AED-81D0-0B347D66456C}" srcId="{8DB98AD5-3830-4B2C-AB54-6668D8ADBB03}" destId="{D6B17484-49BF-4B89-97A9-BD3C2A482165}" srcOrd="0" destOrd="0" parTransId="{FA7709F8-7BB1-49B8-86D0-0C06178ECD6E}" sibTransId="{7134DC91-EDBC-4D96-8EBE-36DBD6776312}"/>
    <dgm:cxn modelId="{39C025BA-4F93-4BB4-9859-E8A9B4E323F0}" type="presParOf" srcId="{7DFB7143-2548-411E-BAA6-807506594DEB}" destId="{9F72343B-2938-4BE2-A89D-4C421E9CAB1B}" srcOrd="0" destOrd="0" presId="urn:microsoft.com/office/officeart/2005/8/layout/vProcess5"/>
    <dgm:cxn modelId="{02D20177-7761-4626-AD58-891FAB5F57BB}" type="presParOf" srcId="{7DFB7143-2548-411E-BAA6-807506594DEB}" destId="{67FE4E5E-671D-49A8-93B8-8535D3A0452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223AA0-C18E-4BD6-AA2A-57B152ADF28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DB98AD5-3830-4B2C-AB54-6668D8ADBB03}">
      <dgm:prSet/>
      <dgm:spPr/>
      <dgm:t>
        <a:bodyPr/>
        <a:lstStyle/>
        <a:p>
          <a:r>
            <a:rPr lang="en-US" b="1" dirty="0"/>
            <a:t>Thank You</a:t>
          </a:r>
          <a:endParaRPr lang="en-US" dirty="0"/>
        </a:p>
      </dgm:t>
    </dgm:pt>
    <dgm:pt modelId="{7B5E62A2-921B-4E2F-BFA8-E5179C1A1F4B}" type="parTrans" cxnId="{7A28971A-2AC6-4937-8BCB-0672565770D9}">
      <dgm:prSet/>
      <dgm:spPr/>
      <dgm:t>
        <a:bodyPr/>
        <a:lstStyle/>
        <a:p>
          <a:endParaRPr lang="en-US"/>
        </a:p>
      </dgm:t>
    </dgm:pt>
    <dgm:pt modelId="{80AB3C39-C499-4ACF-91D9-407D52C2E84A}" type="sibTrans" cxnId="{7A28971A-2AC6-4937-8BCB-0672565770D9}">
      <dgm:prSet/>
      <dgm:spPr/>
      <dgm:t>
        <a:bodyPr/>
        <a:lstStyle/>
        <a:p>
          <a:endParaRPr lang="en-US"/>
        </a:p>
      </dgm:t>
    </dgm:pt>
    <dgm:pt modelId="{7DFB7143-2548-411E-BAA6-807506594DEB}" type="pres">
      <dgm:prSet presAssocID="{01223AA0-C18E-4BD6-AA2A-57B152ADF285}" presName="outerComposite" presStyleCnt="0">
        <dgm:presLayoutVars>
          <dgm:chMax val="5"/>
          <dgm:dir/>
          <dgm:resizeHandles val="exact"/>
        </dgm:presLayoutVars>
      </dgm:prSet>
      <dgm:spPr/>
    </dgm:pt>
    <dgm:pt modelId="{9F72343B-2938-4BE2-A89D-4C421E9CAB1B}" type="pres">
      <dgm:prSet presAssocID="{01223AA0-C18E-4BD6-AA2A-57B152ADF285}" presName="dummyMaxCanvas" presStyleCnt="0">
        <dgm:presLayoutVars/>
      </dgm:prSet>
      <dgm:spPr/>
    </dgm:pt>
    <dgm:pt modelId="{67FE4E5E-671D-49A8-93B8-8535D3A04528}" type="pres">
      <dgm:prSet presAssocID="{01223AA0-C18E-4BD6-AA2A-57B152ADF285}" presName="OneNode_1" presStyleLbl="node1" presStyleIdx="0" presStyleCnt="1" custScaleX="44643" custScaleY="87700" custLinFactNeighborX="-113" custLinFactNeighborY="-4530">
        <dgm:presLayoutVars>
          <dgm:bulletEnabled val="1"/>
        </dgm:presLayoutVars>
      </dgm:prSet>
      <dgm:spPr/>
    </dgm:pt>
  </dgm:ptLst>
  <dgm:cxnLst>
    <dgm:cxn modelId="{7A28971A-2AC6-4937-8BCB-0672565770D9}" srcId="{01223AA0-C18E-4BD6-AA2A-57B152ADF285}" destId="{8DB98AD5-3830-4B2C-AB54-6668D8ADBB03}" srcOrd="0" destOrd="0" parTransId="{7B5E62A2-921B-4E2F-BFA8-E5179C1A1F4B}" sibTransId="{80AB3C39-C499-4ACF-91D9-407D52C2E84A}"/>
    <dgm:cxn modelId="{EFFD1B43-8BC1-4A6C-8227-56EB7184A808}" type="presOf" srcId="{8DB98AD5-3830-4B2C-AB54-6668D8ADBB03}" destId="{67FE4E5E-671D-49A8-93B8-8535D3A04528}" srcOrd="0" destOrd="0" presId="urn:microsoft.com/office/officeart/2005/8/layout/vProcess5"/>
    <dgm:cxn modelId="{777BD748-F9AB-4C1E-B820-080AEDBB2DD3}" type="presOf" srcId="{01223AA0-C18E-4BD6-AA2A-57B152ADF285}" destId="{7DFB7143-2548-411E-BAA6-807506594DEB}" srcOrd="0" destOrd="0" presId="urn:microsoft.com/office/officeart/2005/8/layout/vProcess5"/>
    <dgm:cxn modelId="{39C025BA-4F93-4BB4-9859-E8A9B4E323F0}" type="presParOf" srcId="{7DFB7143-2548-411E-BAA6-807506594DEB}" destId="{9F72343B-2938-4BE2-A89D-4C421E9CAB1B}" srcOrd="0" destOrd="0" presId="urn:microsoft.com/office/officeart/2005/8/layout/vProcess5"/>
    <dgm:cxn modelId="{02D20177-7761-4626-AD58-891FAB5F57BB}" type="presParOf" srcId="{7DFB7143-2548-411E-BAA6-807506594DEB}" destId="{67FE4E5E-671D-49A8-93B8-8535D3A0452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4E5E-671D-49A8-93B8-8535D3A04528}">
      <dsp:nvSpPr>
        <dsp:cNvPr id="0" name=""/>
        <dsp:cNvSpPr/>
      </dsp:nvSpPr>
      <dsp:spPr>
        <a:xfrm>
          <a:off x="0" y="0"/>
          <a:ext cx="10745711" cy="21368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Conclusion</a:t>
          </a:r>
          <a:endParaRPr lang="en-US" sz="3100" kern="1200" dirty="0"/>
        </a:p>
        <a:p>
          <a:pPr marL="228600" lvl="1" indent="-228600" algn="l" defTabSz="1066800">
            <a:lnSpc>
              <a:spcPct val="90000"/>
            </a:lnSpc>
            <a:spcBef>
              <a:spcPct val="0"/>
            </a:spcBef>
            <a:spcAft>
              <a:spcPct val="15000"/>
            </a:spcAft>
            <a:buChar char="•"/>
          </a:pPr>
          <a:r>
            <a:rPr lang="en-US" sz="2400" b="1" kern="1200" dirty="0"/>
            <a:t>Harm to the applicant outweighs the probable effect on neighboring properties</a:t>
          </a:r>
          <a:endParaRPr lang="en-US" sz="2400" kern="1200" dirty="0"/>
        </a:p>
        <a:p>
          <a:pPr marL="228600" lvl="1" indent="-228600" algn="l" defTabSz="1066800">
            <a:lnSpc>
              <a:spcPct val="90000"/>
            </a:lnSpc>
            <a:spcBef>
              <a:spcPct val="0"/>
            </a:spcBef>
            <a:spcAft>
              <a:spcPct val="15000"/>
            </a:spcAft>
            <a:buChar char="•"/>
          </a:pPr>
          <a:r>
            <a:rPr lang="en-US" sz="2400" b="1" kern="1200" dirty="0"/>
            <a:t>“Exceptional practical difficulty” standard has been satisfied</a:t>
          </a:r>
          <a:endParaRPr lang="en-US" sz="2400" kern="1200" dirty="0"/>
        </a:p>
        <a:p>
          <a:pPr marL="228600" lvl="1" indent="-228600" algn="l" defTabSz="1066800">
            <a:lnSpc>
              <a:spcPct val="90000"/>
            </a:lnSpc>
            <a:spcBef>
              <a:spcPct val="0"/>
            </a:spcBef>
            <a:spcAft>
              <a:spcPct val="15000"/>
            </a:spcAft>
            <a:buChar char="•"/>
          </a:pPr>
          <a:r>
            <a:rPr lang="en-US" sz="2400" b="1" kern="1200" dirty="0"/>
            <a:t> Respectfully request that the variances be granted</a:t>
          </a:r>
          <a:endParaRPr lang="en-US" sz="2400" kern="1200" dirty="0"/>
        </a:p>
      </dsp:txBody>
      <dsp:txXfrm>
        <a:off x="62586" y="62586"/>
        <a:ext cx="10620539" cy="2011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E4E5E-671D-49A8-93B8-8535D3A04528}">
      <dsp:nvSpPr>
        <dsp:cNvPr id="0" name=""/>
        <dsp:cNvSpPr/>
      </dsp:nvSpPr>
      <dsp:spPr>
        <a:xfrm>
          <a:off x="2962108" y="775300"/>
          <a:ext cx="4797207" cy="1317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1" kern="1200" dirty="0"/>
            <a:t>Thank You</a:t>
          </a:r>
          <a:endParaRPr lang="en-US" sz="5700" kern="1200" dirty="0"/>
        </a:p>
      </dsp:txBody>
      <dsp:txXfrm>
        <a:off x="3000687" y="813879"/>
        <a:ext cx="4720049" cy="124004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216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5789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19782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9308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682606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1454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92248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753-E3B1-BC7F-0C34-3D9891C380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6F48E-94FF-E9A6-4756-9638099AC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43DD6-39F9-452F-0D06-51E540D17179}"/>
              </a:ext>
            </a:extLst>
          </p:cNvPr>
          <p:cNvSpPr>
            <a:spLocks noGrp="1"/>
          </p:cNvSpPr>
          <p:nvPr>
            <p:ph type="dt" sz="half" idx="10"/>
          </p:nvPr>
        </p:nvSpPr>
        <p:spPr/>
        <p:txBody>
          <a:bodyPr/>
          <a:lstStyle/>
          <a:p>
            <a:fld id="{6AFD8957-A2BE-4C10-A47D-7B8122FEE2F5}" type="datetimeFigureOut">
              <a:rPr lang="en-US" smtClean="0"/>
              <a:t>1/25/2024</a:t>
            </a:fld>
            <a:endParaRPr lang="en-US"/>
          </a:p>
        </p:txBody>
      </p:sp>
      <p:sp>
        <p:nvSpPr>
          <p:cNvPr id="5" name="Footer Placeholder 4">
            <a:extLst>
              <a:ext uri="{FF2B5EF4-FFF2-40B4-BE49-F238E27FC236}">
                <a16:creationId xmlns:a16="http://schemas.microsoft.com/office/drawing/2014/main" id="{CE2F998A-02ED-F755-3E0D-8CFB809B1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493DE-C3FC-6DA3-0C89-61E51C249277}"/>
              </a:ext>
            </a:extLst>
          </p:cNvPr>
          <p:cNvSpPr>
            <a:spLocks noGrp="1"/>
          </p:cNvSpPr>
          <p:nvPr>
            <p:ph type="sldNum" sz="quarter" idx="12"/>
          </p:nvPr>
        </p:nvSpPr>
        <p:spPr/>
        <p:txBody>
          <a:bodyPr/>
          <a:lstStyle/>
          <a:p>
            <a:fld id="{5AD26B54-8186-4BCB-A45E-6B97C086199E}"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752F6864-2B8B-89FB-4D05-E4167E043790}"/>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5100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37-0A6D-FE78-6A9E-2DD6891D4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22CB9-0A6E-A52A-36EF-E2E7EB7A37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7F1C-9521-0DFB-F121-4E72FDE16DAC}"/>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9477701A-D315-FA3E-817D-AFC5BF722CA5}"/>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A5ABC21-EBE0-05D4-8F60-B156BD58BD1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751937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A14E-AF48-687A-EB84-7FCCCBC98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6E8E2-9C31-F358-3A24-37A2F3CC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8A5B0-6F9D-C48D-4954-388DCEF550D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8BAE068E-1B1F-5EA0-B8C5-F5ACF2F5EA1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B168352-F33F-99BF-A29F-A2EF181E6B9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80941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7E6D-0369-E5D7-7250-9BE739D51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B6B3E-9285-0E49-DDFE-F0C116816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6F106E-FDF6-859A-2470-E595C6E51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22EBE-D0A4-575E-4124-6ED518D9C270}"/>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98AF84CD-1ABD-87D1-BB2B-85F0F8D893D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5CFB5C4-5438-6397-BE29-0ADF6D4DA74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86899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76C-EB3B-2D31-CF26-900729BC8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83E7D-F101-B894-B5E5-CFD356E43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7AD4C-43B3-A9FC-9B64-874EC9BDD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CFCC8-2CF6-DE84-4D0E-16A33F410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F7FA31-2108-CC23-721A-296AEFD64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D0BC-105D-DEC2-91DC-5C857907AFC9}"/>
              </a:ext>
            </a:extLst>
          </p:cNvPr>
          <p:cNvSpPr>
            <a:spLocks noGrp="1"/>
          </p:cNvSpPr>
          <p:nvPr>
            <p:ph type="dt" sz="half" idx="10"/>
          </p:nvPr>
        </p:nvSpPr>
        <p:spPr/>
        <p:txBody>
          <a:bodyPr/>
          <a:lstStyle/>
          <a:p>
            <a:r>
              <a:rPr lang="en-US"/>
              <a:t>9/3/20XX</a:t>
            </a:r>
            <a:endParaRPr lang="en-US" dirty="0"/>
          </a:p>
        </p:txBody>
      </p:sp>
      <p:sp>
        <p:nvSpPr>
          <p:cNvPr id="8" name="Footer Placeholder 7">
            <a:extLst>
              <a:ext uri="{FF2B5EF4-FFF2-40B4-BE49-F238E27FC236}">
                <a16:creationId xmlns:a16="http://schemas.microsoft.com/office/drawing/2014/main" id="{682D1E67-B5E2-AEE3-04E0-2CB0C6B7A4F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C37D479-F95F-832B-0A94-44DC9BF5DDEE}"/>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0307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07-76C3-E957-582B-0A6611B5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C4F0A-3D1A-7253-540B-B612ED87A3B7}"/>
              </a:ext>
            </a:extLst>
          </p:cNvPr>
          <p:cNvSpPr>
            <a:spLocks noGrp="1"/>
          </p:cNvSpPr>
          <p:nvPr>
            <p:ph type="dt" sz="half" idx="10"/>
          </p:nvPr>
        </p:nvSpPr>
        <p:spPr/>
        <p:txBody>
          <a:bodyPr/>
          <a:lstStyle/>
          <a:p>
            <a:r>
              <a:rPr lang="en-US"/>
              <a:t>9/3/20XX</a:t>
            </a:r>
            <a:endParaRPr lang="en-US" dirty="0"/>
          </a:p>
        </p:txBody>
      </p:sp>
      <p:sp>
        <p:nvSpPr>
          <p:cNvPr id="4" name="Footer Placeholder 3">
            <a:extLst>
              <a:ext uri="{FF2B5EF4-FFF2-40B4-BE49-F238E27FC236}">
                <a16:creationId xmlns:a16="http://schemas.microsoft.com/office/drawing/2014/main" id="{C18B6C54-8745-17DC-4D9C-0A51837ECBBA}"/>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03DF894-1484-9598-8141-5C81BADA633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0848987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E3E7C-3ABF-EF00-A131-76028FC8C6DC}"/>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21C76369-ABEA-6E80-0E04-F6DA5B2B5E71}"/>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A32301C-4D66-47CC-416C-8148B59127C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6409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1A63-A276-717E-60C3-FA3F24A70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5A243-91C5-FB92-DA07-F23990DA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27D79-AB84-EBCC-039C-9B3240C5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E945E-6517-BEC1-3D69-8AE590D5A438}"/>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255CA6E-2305-9F34-02D4-B40D0A45539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F4845AA-B89C-C910-110E-9389A8AC5071}"/>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28652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D947-03DB-688F-5E1A-2478192AE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48F258-19D1-D90A-77EE-823D85EBE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2308E-34D9-F40F-3D8E-73ACED64D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07614-429F-63F8-0326-30BB3B2759A5}"/>
              </a:ext>
            </a:extLst>
          </p:cNvPr>
          <p:cNvSpPr>
            <a:spLocks noGrp="1"/>
          </p:cNvSpPr>
          <p:nvPr>
            <p:ph type="dt" sz="half" idx="10"/>
          </p:nvPr>
        </p:nvSpPr>
        <p:spPr/>
        <p:txBody>
          <a:bodyPr/>
          <a:lstStyle/>
          <a:p>
            <a:r>
              <a:rPr lang="en-US"/>
              <a:t>9/3/20XX</a:t>
            </a:r>
            <a:endParaRPr lang="en-US" dirty="0"/>
          </a:p>
        </p:txBody>
      </p:sp>
      <p:sp>
        <p:nvSpPr>
          <p:cNvPr id="6" name="Footer Placeholder 5">
            <a:extLst>
              <a:ext uri="{FF2B5EF4-FFF2-40B4-BE49-F238E27FC236}">
                <a16:creationId xmlns:a16="http://schemas.microsoft.com/office/drawing/2014/main" id="{6A096FE1-DB12-2E45-35C3-56477EFF283B}"/>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52B39933-1EE3-F8C0-104A-ABAF2027871D}"/>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4061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CBB6-6C75-7A59-8C1B-D9B7277BF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0B08D-0745-B5AA-E8B2-5F7598848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2F05A-2364-F41D-9042-FF8375F99F37}"/>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08BFCFE4-1176-230B-4650-125C22F3394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8A0881A0-1E9B-42F9-903D-0D8D0E9735A5}"/>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331572314"/>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30F44-2BB0-AC94-547A-7288F7B46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F4F73-049F-42C1-EF04-0ABA7F8A6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7BEA4-1F22-C77B-D668-F446F68BE071}"/>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2AFC4E2-F4E9-4934-56A3-0DC1FAA52833}"/>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B62E558-0262-2521-2477-8701E1A0FF14}"/>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126048588"/>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683544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55529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67" r:id="rId17"/>
    <p:sldLayoutId id="2147483768" r:id="rId18"/>
    <p:sldLayoutId id="2147483769" r:id="rId19"/>
    <p:sldLayoutId id="2147483770" r:id="rId20"/>
    <p:sldLayoutId id="2147483771" r:id="rId21"/>
    <p:sldLayoutId id="2147483773" r:id="rId22"/>
    <p:sldLayoutId id="2147483774" r:id="rId23"/>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64D26-9760-EF7C-4C7D-06A87EE32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8687DB-9799-9D8A-3330-50D4BAA439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2A86-3AC6-346B-E37C-43ACECC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a:extLst>
              <a:ext uri="{FF2B5EF4-FFF2-40B4-BE49-F238E27FC236}">
                <a16:creationId xmlns:a16="http://schemas.microsoft.com/office/drawing/2014/main" id="{1CC81FF0-D318-7037-74DE-0DD66E87F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B1C418CE-8E8D-DE6E-46FA-5F4980AD1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18835825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94"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eg"/><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57FE461E-521A-457C-BD1F-4CC4EB6D7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41"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3"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1570455" y="1118009"/>
            <a:ext cx="5329877" cy="3180360"/>
          </a:xfrm>
        </p:spPr>
        <p:txBody>
          <a:bodyPr>
            <a:normAutofit fontScale="90000"/>
          </a:bodyPr>
          <a:lstStyle/>
          <a:p>
            <a:pPr algn="l"/>
            <a: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t>Dewey Beach </a:t>
            </a: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t>Board of Adjustment</a:t>
            </a: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br>
              <a:rPr lang="en-US" sz="5400" dirty="0">
                <a:ln w="25400">
                  <a:solidFill>
                    <a:schemeClr val="bg1"/>
                  </a:solidFill>
                </a:ln>
                <a:solidFill>
                  <a:srgbClr val="FFFFFF"/>
                </a:solidFill>
                <a:effectLst>
                  <a:glow rad="50800">
                    <a:schemeClr val="accent1">
                      <a:satMod val="175000"/>
                      <a:alpha val="40000"/>
                    </a:schemeClr>
                  </a:glow>
                </a:effectLst>
                <a:latin typeface="Arial" panose="020B0604020202020204" pitchFamily="34" charset="0"/>
                <a:cs typeface="Arial" panose="020B0604020202020204" pitchFamily="34" charset="0"/>
              </a:rPr>
            </a:br>
            <a:r>
              <a:rPr lang="en-US" sz="2200" dirty="0">
                <a:ln w="25400">
                  <a:solidFill>
                    <a:schemeClr val="bg1"/>
                  </a:solidFill>
                </a:ln>
                <a:solidFill>
                  <a:srgbClr val="FFFFFF"/>
                </a:solidFill>
                <a:effectLst>
                  <a:glow rad="50800">
                    <a:schemeClr val="accent1">
                      <a:satMod val="175000"/>
                      <a:alpha val="40000"/>
                    </a:schemeClr>
                  </a:glow>
                </a:effectLst>
                <a:cs typeface="Times New Roman" panose="02020603050405020304" pitchFamily="18" charset="0"/>
              </a:rPr>
              <a:t>Jan 29, 2024</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5333022" y="3638359"/>
            <a:ext cx="1964597" cy="577484"/>
          </a:xfrm>
        </p:spPr>
        <p:txBody>
          <a:bodyPr>
            <a:normAutofit/>
          </a:bodyPr>
          <a:lstStyle/>
          <a:p>
            <a:pPr algn="l"/>
            <a:r>
              <a:rPr lang="en-US" sz="2000" dirty="0">
                <a:solidFill>
                  <a:srgbClr val="FFFFFF"/>
                </a:solidFill>
              </a:rPr>
              <a:t>Glenn Mandalas</a:t>
            </a:r>
          </a:p>
        </p:txBody>
      </p:sp>
      <p:pic>
        <p:nvPicPr>
          <p:cNvPr id="5" name="Picture 4" descr="A black background with blue and grey letters&#10;&#10;Description automatically generated">
            <a:extLst>
              <a:ext uri="{FF2B5EF4-FFF2-40B4-BE49-F238E27FC236}">
                <a16:creationId xmlns:a16="http://schemas.microsoft.com/office/drawing/2014/main" id="{5084B843-F8D2-E08B-315C-B39C6A3C7A84}"/>
              </a:ext>
            </a:extLst>
          </p:cNvPr>
          <p:cNvPicPr>
            <a:picLocks noChangeAspect="1"/>
          </p:cNvPicPr>
          <p:nvPr/>
        </p:nvPicPr>
        <p:blipFill>
          <a:blip r:embed="rId2"/>
          <a:stretch>
            <a:fillRect/>
          </a:stretch>
        </p:blipFill>
        <p:spPr>
          <a:xfrm>
            <a:off x="5436680" y="3989940"/>
            <a:ext cx="2656467" cy="1413779"/>
          </a:xfrm>
          <a:prstGeom prst="rect">
            <a:avLst/>
          </a:prstGeom>
        </p:spPr>
      </p:pic>
      <p:pic>
        <p:nvPicPr>
          <p:cNvPr id="30722" name="Picture 2">
            <a:extLst>
              <a:ext uri="{FF2B5EF4-FFF2-40B4-BE49-F238E27FC236}">
                <a16:creationId xmlns:a16="http://schemas.microsoft.com/office/drawing/2014/main" id="{C11728EF-F625-27E7-3D6D-589C2ACD7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519" y="4229068"/>
            <a:ext cx="930693" cy="930693"/>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Garrison Logo White">
            <a:extLst>
              <a:ext uri="{FF2B5EF4-FFF2-40B4-BE49-F238E27FC236}">
                <a16:creationId xmlns:a16="http://schemas.microsoft.com/office/drawing/2014/main" id="{E420041E-5A0D-6B55-820F-41602C8C1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527" y="4480704"/>
            <a:ext cx="1776781" cy="350969"/>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2C8E29B1-C732-B0CD-DE48-DA8E8B053D13}"/>
              </a:ext>
            </a:extLst>
          </p:cNvPr>
          <p:cNvSpPr txBox="1">
            <a:spLocks/>
          </p:cNvSpPr>
          <p:nvPr/>
        </p:nvSpPr>
        <p:spPr>
          <a:xfrm>
            <a:off x="8490435" y="3635945"/>
            <a:ext cx="1964597" cy="5774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FFFFFF"/>
                </a:solidFill>
              </a:rPr>
              <a:t>Jennifer Biggs</a:t>
            </a:r>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1" y="138182"/>
                <a:ext cx="5440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BLUE</a:t>
                </a:r>
              </a:p>
            </p:txBody>
          </p:sp>
          <p:sp>
            <p:nvSpPr>
              <p:cNvPr id="20" name="Rectangle 19">
                <a:extLst>
                  <a:ext uri="{FF2B5EF4-FFF2-40B4-BE49-F238E27FC236}">
                    <a16:creationId xmlns:a16="http://schemas.microsoft.com/office/drawing/2014/main" id="{D8F060A4-A29E-36D6-CF0A-27623C8FBBA4}"/>
                  </a:ext>
                </a:extLst>
              </p:cNvPr>
              <p:cNvSpPr/>
              <p:nvPr/>
            </p:nvSpPr>
            <p:spPr>
              <a:xfrm>
                <a:off x="5745018" y="261794"/>
                <a:ext cx="178324" cy="178564"/>
              </a:xfrm>
              <a:prstGeom prst="rect">
                <a:avLst/>
              </a:prstGeom>
              <a:solidFill>
                <a:srgbClr val="00B0F0">
                  <a:alpha val="7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1940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F615E6-2129-77E5-0B14-0623CA9916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Presentation Title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Google Shape;232;p11">
            <a:extLst>
              <a:ext uri="{FF2B5EF4-FFF2-40B4-BE49-F238E27FC236}">
                <a16:creationId xmlns:a16="http://schemas.microsoft.com/office/drawing/2014/main" id="{1C127007-FA40-E50C-C8DA-9BF9D534061D}"/>
              </a:ext>
            </a:extLst>
          </p:cNvPr>
          <p:cNvPicPr preferRelativeResize="0"/>
          <p:nvPr/>
        </p:nvPicPr>
        <p:blipFill rotWithShape="1">
          <a:blip r:embed="rId2">
            <a:alphaModFix/>
          </a:blip>
          <a:srcRect l="21073"/>
          <a:stretch/>
        </p:blipFill>
        <p:spPr>
          <a:xfrm>
            <a:off x="3628550" y="0"/>
            <a:ext cx="4059476" cy="6858001"/>
          </a:xfrm>
          <a:prstGeom prst="rect">
            <a:avLst/>
          </a:prstGeom>
          <a:noFill/>
          <a:ln>
            <a:noFill/>
          </a:ln>
        </p:spPr>
      </p:pic>
    </p:spTree>
    <p:extLst>
      <p:ext uri="{BB962C8B-B14F-4D97-AF65-F5344CB8AC3E}">
        <p14:creationId xmlns:p14="http://schemas.microsoft.com/office/powerpoint/2010/main" val="334338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30C586-7B8D-CB88-F944-32A6B343C1B7}"/>
              </a:ext>
            </a:extLst>
          </p:cNvPr>
          <p:cNvSpPr>
            <a:spLocks noGrp="1"/>
          </p:cNvSpPr>
          <p:nvPr>
            <p:ph type="ftr" sz="quarter" idx="11"/>
          </p:nvPr>
        </p:nvSpPr>
        <p:spPr/>
        <p:txBody>
          <a:bodyPr/>
          <a:lstStyle/>
          <a:p>
            <a:r>
              <a:rPr lang="en-US"/>
              <a:t>Presentation Title</a:t>
            </a:r>
            <a:endParaRPr lang="en-US" dirty="0"/>
          </a:p>
        </p:txBody>
      </p:sp>
      <p:pic>
        <p:nvPicPr>
          <p:cNvPr id="2" name="Google Shape;238;p12">
            <a:extLst>
              <a:ext uri="{FF2B5EF4-FFF2-40B4-BE49-F238E27FC236}">
                <a16:creationId xmlns:a16="http://schemas.microsoft.com/office/drawing/2014/main" id="{BFC4D707-C362-43DB-ACE8-40F213134000}"/>
              </a:ext>
            </a:extLst>
          </p:cNvPr>
          <p:cNvPicPr preferRelativeResize="0"/>
          <p:nvPr/>
        </p:nvPicPr>
        <p:blipFill>
          <a:blip r:embed="rId2">
            <a:alphaModFix/>
          </a:blip>
          <a:stretch>
            <a:fillRect/>
          </a:stretch>
        </p:blipFill>
        <p:spPr>
          <a:xfrm>
            <a:off x="3361848" y="0"/>
            <a:ext cx="5468313" cy="6857999"/>
          </a:xfrm>
          <a:prstGeom prst="rect">
            <a:avLst/>
          </a:prstGeom>
          <a:noFill/>
          <a:ln>
            <a:noFill/>
          </a:ln>
        </p:spPr>
      </p:pic>
    </p:spTree>
    <p:extLst>
      <p:ext uri="{BB962C8B-B14F-4D97-AF65-F5344CB8AC3E}">
        <p14:creationId xmlns:p14="http://schemas.microsoft.com/office/powerpoint/2010/main" val="74446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053545" cy="3563159"/>
          </a:xfrm>
        </p:spPr>
        <p:txBody>
          <a:bodyPr vert="horz" lIns="91440" tIns="45720" rIns="91440" bIns="45720" rtlCol="0">
            <a:normAutofit/>
          </a:bodyPr>
          <a:lstStyle/>
          <a:p>
            <a:pPr marL="0"/>
            <a:r>
              <a:rPr lang="en-US" sz="2000" b="1" i="1" cap="none"/>
              <a:t>Bd. of Adjustment of New Castle Cty v. Kwik-Check Realty, Inc</a:t>
            </a:r>
          </a:p>
          <a:p>
            <a:pPr marL="0"/>
            <a:r>
              <a:rPr lang="en-US" sz="2000" cap="none"/>
              <a:t>Delaware Supreme Court: “[s]uch [exceptional] practical difficulty is present where the requested dimensional change is minimal and the harm to the applicant if the variance is denied will be greater than the probable effect on the neighboring properties if the variance is granted.” </a:t>
            </a:r>
          </a:p>
          <a:p>
            <a:endParaRPr lang="en-US" sz="2000" cap="none"/>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defRPr/>
            </a:pPr>
            <a:fld id="{B9713C8C-8E70-45D5-AE59-23E60168254E}" type="slidenum">
              <a:rPr lang="en-US" sz="1000">
                <a:solidFill>
                  <a:prstClr val="black">
                    <a:tint val="75000"/>
                  </a:prstClr>
                </a:solidFill>
                <a:latin typeface="Calibri" panose="020F0502020204030204"/>
              </a:rPr>
              <a:pPr>
                <a:spcAft>
                  <a:spcPts val="600"/>
                </a:spcAft>
                <a:defRPr/>
              </a:pPr>
              <a:t>13</a:t>
            </a:fld>
            <a:endParaRPr lang="en-US" sz="1000">
              <a:solidFill>
                <a:prstClr val="black">
                  <a:tint val="75000"/>
                </a:prstClr>
              </a:solidFill>
              <a:latin typeface="Calibri" panose="020F0502020204030204"/>
            </a:endParaRPr>
          </a:p>
        </p:txBody>
      </p:sp>
      <p:pic>
        <p:nvPicPr>
          <p:cNvPr id="17410" name="Picture 2" descr="Scales of Justice SVG, Lawyer Svg, Attorney Svg, Law Svg, Justice Clipart, Files for Cricut, Cut Files For Silhouette, Png, Dxf image 1">
            <a:extLst>
              <a:ext uri="{FF2B5EF4-FFF2-40B4-BE49-F238E27FC236}">
                <a16:creationId xmlns:a16="http://schemas.microsoft.com/office/drawing/2014/main" id="{BE959765-410E-04EB-7FEF-58855295935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09710" y="2494450"/>
            <a:ext cx="5461498" cy="4099563"/>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417;g1efad027588_0_51">
            <a:extLst>
              <a:ext uri="{FF2B5EF4-FFF2-40B4-BE49-F238E27FC236}">
                <a16:creationId xmlns:a16="http://schemas.microsoft.com/office/drawing/2014/main" id="{FF39B152-8428-F824-2E63-E14FA8AA5785}"/>
              </a:ext>
            </a:extLst>
          </p:cNvPr>
          <p:cNvPicPr preferRelativeResize="0"/>
          <p:nvPr/>
        </p:nvPicPr>
        <p:blipFill rotWithShape="1">
          <a:blip r:embed="rId3">
            <a:alphaModFix/>
          </a:blip>
          <a:srcRect l="-89" t="-3524" r="90" b="32897"/>
          <a:stretch/>
        </p:blipFill>
        <p:spPr>
          <a:xfrm>
            <a:off x="5478500" y="2283175"/>
            <a:ext cx="6661476" cy="4419425"/>
          </a:xfrm>
          <a:prstGeom prst="rect">
            <a:avLst/>
          </a:prstGeom>
          <a:noFill/>
          <a:ln>
            <a:noFill/>
          </a:ln>
        </p:spPr>
      </p:pic>
      <p:sp>
        <p:nvSpPr>
          <p:cNvPr id="7" name="Google Shape;418;g1efad027588_0_51">
            <a:extLst>
              <a:ext uri="{FF2B5EF4-FFF2-40B4-BE49-F238E27FC236}">
                <a16:creationId xmlns:a16="http://schemas.microsoft.com/office/drawing/2014/main" id="{CD0C1475-C40C-1F00-15B3-6A406C33F9AC}"/>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393959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222645" y="2502165"/>
            <a:ext cx="10372026" cy="4366105"/>
          </a:xfrm>
        </p:spPr>
        <p:txBody>
          <a:bodyPr vert="horz" lIns="91440" tIns="45720" rIns="91440" bIns="45720" rtlCol="0">
            <a:normAutofit/>
          </a:bodyPr>
          <a:lstStyle/>
          <a:p>
            <a:pPr marL="0"/>
            <a:r>
              <a:rPr lang="en-US" sz="2000" b="1" i="1" cap="none" dirty="0"/>
              <a:t>Surfside Plaza was constructed as early as 1965—years before zoning laws were adopted</a:t>
            </a:r>
          </a:p>
          <a:p>
            <a:pPr marL="0"/>
            <a:r>
              <a:rPr lang="en-US" sz="2000" b="1" i="1" cap="none" dirty="0"/>
              <a:t>The Property does not conform to present-day zoning regulations. </a:t>
            </a:r>
          </a:p>
          <a:p>
            <a:pPr marL="0"/>
            <a:r>
              <a:rPr lang="en-US" sz="2000" b="1" i="1" cap="none" dirty="0"/>
              <a:t>As a result, it is exceptionally difficult to make normal improvements to the Property in compliance with current zoning requirements. </a:t>
            </a:r>
          </a:p>
          <a:p>
            <a:pPr marL="0"/>
            <a:endParaRPr lang="en-US" sz="2000" b="1" i="1" cap="none" dirty="0"/>
          </a:p>
          <a:p>
            <a:pPr marL="0"/>
            <a:r>
              <a:rPr lang="en-US" sz="2000" b="1" i="1" cap="none" dirty="0"/>
              <a:t>Many of the buildings surrounding Surfside Plaza are three-story units (Sea Watch Condominium to the north of the Property; the home to the west of the Property; McKinley Condominium to the southwest of the Property; and the Sunspot Condominium to the South of Surfside Plaza). </a:t>
            </a:r>
          </a:p>
          <a:p>
            <a:pPr marL="0"/>
            <a:r>
              <a:rPr lang="en-US" sz="2000" b="1" i="1" cap="none" dirty="0"/>
              <a:t>Because three story properties are prevalent in the immediate neighborhood, the harm to the applicant if the variance is denied will be greater than the probable effect on the neighboring properties if the variance is granted. </a:t>
            </a:r>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7410" name="Picture 2" descr="Scales of Justice SVG, Lawyer Svg, Attorney Svg, Law Svg, Justice Clipart, Files for Cricut, Cut Files For Silhouette, Png, Dxf image 1">
            <a:extLst>
              <a:ext uri="{FF2B5EF4-FFF2-40B4-BE49-F238E27FC236}">
                <a16:creationId xmlns:a16="http://schemas.microsoft.com/office/drawing/2014/main" id="{BE959765-410E-04EB-7FEF-58855295935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359620" y="2378076"/>
            <a:ext cx="5461498" cy="409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6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053545" cy="3563159"/>
          </a:xfrm>
        </p:spPr>
        <p:txBody>
          <a:bodyPr vert="horz" lIns="91440" tIns="45720" rIns="91440" bIns="45720" rtlCol="0">
            <a:normAutofit/>
          </a:bodyPr>
          <a:lstStyle/>
          <a:p>
            <a:pPr marL="0" indent="0">
              <a:buNone/>
            </a:pPr>
            <a:r>
              <a:rPr lang="en-US" sz="2000" b="1" i="1" cap="none" dirty="0">
                <a:solidFill>
                  <a:schemeClr val="accent1"/>
                </a:solidFill>
              </a:rPr>
              <a:t>FACTOR 1: The nature of the zone in which the property lies</a:t>
            </a:r>
          </a:p>
          <a:p>
            <a:pPr marL="0"/>
            <a:endParaRPr lang="en-US" sz="2000" b="1" i="1" cap="none" dirty="0"/>
          </a:p>
          <a:p>
            <a:pPr marL="0" indent="0">
              <a:buNone/>
            </a:pPr>
            <a:r>
              <a:rPr lang="en-US" sz="2000" b="1" i="1" cap="none" dirty="0"/>
              <a:t>The property is in the Resort Residential (RR) Zoning District, where the residential use and certain multifamily residential structures are permitted uses. </a:t>
            </a:r>
          </a:p>
          <a:p>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oogle Shape;417;g1efad027588_0_51">
            <a:extLst>
              <a:ext uri="{FF2B5EF4-FFF2-40B4-BE49-F238E27FC236}">
                <a16:creationId xmlns:a16="http://schemas.microsoft.com/office/drawing/2014/main" id="{7DE123F4-2AC6-7A8B-E97D-15BF649CED7C}"/>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8" name="Google Shape;418;g1efad027588_0_51">
            <a:extLst>
              <a:ext uri="{FF2B5EF4-FFF2-40B4-BE49-F238E27FC236}">
                <a16:creationId xmlns:a16="http://schemas.microsoft.com/office/drawing/2014/main" id="{F7060464-247B-4393-EEAF-05A5C6F05F28}"/>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150595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144623" cy="3563159"/>
          </a:xfrm>
        </p:spPr>
        <p:txBody>
          <a:bodyPr vert="horz" lIns="91440" tIns="45720" rIns="91440" bIns="45720" rtlCol="0">
            <a:normAutofit/>
          </a:bodyPr>
          <a:lstStyle/>
          <a:p>
            <a:pPr marL="0" indent="0">
              <a:buNone/>
            </a:pPr>
            <a:r>
              <a:rPr lang="en-US" sz="2000" b="1" i="1" cap="none" dirty="0">
                <a:solidFill>
                  <a:schemeClr val="accent1"/>
                </a:solidFill>
              </a:rPr>
              <a:t>FACTOR 2: The character of the immediate vicinity and the uses contained therein</a:t>
            </a:r>
          </a:p>
          <a:p>
            <a:pPr marL="0" indent="0">
              <a:buNone/>
            </a:pPr>
            <a:endParaRPr lang="en-US" sz="2000" b="1" i="1" cap="none" dirty="0">
              <a:solidFill>
                <a:schemeClr val="accent1"/>
              </a:solidFill>
            </a:endParaRPr>
          </a:p>
          <a:p>
            <a:pPr marL="0" indent="0">
              <a:buNone/>
            </a:pPr>
            <a:r>
              <a:rPr lang="en-US" sz="2000" b="1" i="1" dirty="0"/>
              <a:t>M</a:t>
            </a:r>
            <a:r>
              <a:rPr lang="en-US" sz="2000" b="1" i="1" cap="none" dirty="0"/>
              <a:t>any of the buildings immediately surrounding Surfside Plaza consist of three-story units with decks. Consequently, the proposed addition is in character with the surrounding buildings and residential uses </a:t>
            </a:r>
            <a:endParaRPr lang="en-US" sz="20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oogle Shape;417;g1efad027588_0_51">
            <a:extLst>
              <a:ext uri="{FF2B5EF4-FFF2-40B4-BE49-F238E27FC236}">
                <a16:creationId xmlns:a16="http://schemas.microsoft.com/office/drawing/2014/main" id="{AEE17C0A-63CD-EED7-45DC-1BAF9C997C35}"/>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7" name="Google Shape;418;g1efad027588_0_51">
            <a:extLst>
              <a:ext uri="{FF2B5EF4-FFF2-40B4-BE49-F238E27FC236}">
                <a16:creationId xmlns:a16="http://schemas.microsoft.com/office/drawing/2014/main" id="{EC780CBC-5F22-B1E3-00FB-C981DEA9F21B}"/>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273530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4" y="2494450"/>
            <a:ext cx="4144623" cy="4208102"/>
          </a:xfrm>
        </p:spPr>
        <p:txBody>
          <a:bodyPr vert="horz" lIns="91440" tIns="45720" rIns="91440" bIns="45720" rtlCol="0">
            <a:normAutofit fontScale="55000" lnSpcReduction="20000"/>
          </a:bodyPr>
          <a:lstStyle/>
          <a:p>
            <a:pPr marL="0" indent="0">
              <a:buNone/>
            </a:pPr>
            <a:r>
              <a:rPr lang="en-US" sz="4000" b="1" i="1" cap="none" dirty="0">
                <a:solidFill>
                  <a:schemeClr val="accent1"/>
                </a:solidFill>
              </a:rPr>
              <a:t>FACTOR 3: Whether, if the restriction upon the applicant’s property were removed, such removal would seriously affect such neighboring property and uses </a:t>
            </a:r>
          </a:p>
          <a:p>
            <a:pPr marL="0" indent="0">
              <a:buNone/>
            </a:pPr>
            <a:endParaRPr lang="en-US" sz="2900" b="1" i="1" cap="none" dirty="0">
              <a:solidFill>
                <a:schemeClr val="accent1"/>
              </a:solidFill>
            </a:endParaRPr>
          </a:p>
          <a:p>
            <a:r>
              <a:rPr lang="en-US" sz="3400" b="1" i="1" cap="none" dirty="0"/>
              <a:t>Granting of the requested variance would not seriously affect neighboring property. </a:t>
            </a:r>
          </a:p>
          <a:p>
            <a:r>
              <a:rPr lang="en-US" sz="3400" b="1" i="1" cap="none" dirty="0"/>
              <a:t>Complies with the 35-foot height limitation - no indication it will hinder ocean views. </a:t>
            </a:r>
          </a:p>
          <a:p>
            <a:pPr marL="0" indent="0">
              <a:buNone/>
            </a:pPr>
            <a:r>
              <a:rPr lang="en-US" sz="3400" b="1" i="1" cap="none" dirty="0"/>
              <a:t> </a:t>
            </a:r>
            <a:endParaRPr lang="en-US" sz="3400" cap="none" dirty="0"/>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Google Shape;417;g1efad027588_0_51">
            <a:extLst>
              <a:ext uri="{FF2B5EF4-FFF2-40B4-BE49-F238E27FC236}">
                <a16:creationId xmlns:a16="http://schemas.microsoft.com/office/drawing/2014/main" id="{A8AF1B26-FE76-87FA-978A-BEDC8BE77625}"/>
              </a:ext>
            </a:extLst>
          </p:cNvPr>
          <p:cNvPicPr preferRelativeResize="0"/>
          <p:nvPr/>
        </p:nvPicPr>
        <p:blipFill rotWithShape="1">
          <a:blip r:embed="rId2">
            <a:alphaModFix/>
          </a:blip>
          <a:srcRect l="-89" t="-3524" r="90" b="32897"/>
          <a:stretch/>
        </p:blipFill>
        <p:spPr>
          <a:xfrm>
            <a:off x="5478500" y="2283175"/>
            <a:ext cx="6661476" cy="4419425"/>
          </a:xfrm>
          <a:prstGeom prst="rect">
            <a:avLst/>
          </a:prstGeom>
          <a:noFill/>
          <a:ln>
            <a:noFill/>
          </a:ln>
        </p:spPr>
      </p:pic>
      <p:sp>
        <p:nvSpPr>
          <p:cNvPr id="5" name="Google Shape;418;g1efad027588_0_51">
            <a:extLst>
              <a:ext uri="{FF2B5EF4-FFF2-40B4-BE49-F238E27FC236}">
                <a16:creationId xmlns:a16="http://schemas.microsoft.com/office/drawing/2014/main" id="{04601607-2244-2311-BE09-F209145D0146}"/>
              </a:ext>
            </a:extLst>
          </p:cNvPr>
          <p:cNvSpPr/>
          <p:nvPr/>
        </p:nvSpPr>
        <p:spPr>
          <a:xfrm rot="-342347">
            <a:off x="6020625" y="4246562"/>
            <a:ext cx="356064" cy="678578"/>
          </a:xfrm>
          <a:prstGeom prst="rect">
            <a:avLst/>
          </a:prstGeom>
          <a:noFill/>
          <a:ln w="317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ea typeface="Calibri"/>
              <a:cs typeface="Calibri"/>
              <a:sym typeface="Calibri"/>
            </a:endParaRPr>
          </a:p>
        </p:txBody>
      </p:sp>
    </p:spTree>
    <p:extLst>
      <p:ext uri="{BB962C8B-B14F-4D97-AF65-F5344CB8AC3E}">
        <p14:creationId xmlns:p14="http://schemas.microsoft.com/office/powerpoint/2010/main" val="252037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pic>
        <p:nvPicPr>
          <p:cNvPr id="4" name="Picture 3">
            <a:extLst>
              <a:ext uri="{FF2B5EF4-FFF2-40B4-BE49-F238E27FC236}">
                <a16:creationId xmlns:a16="http://schemas.microsoft.com/office/drawing/2014/main" id="{5DF9C93C-472E-000D-5538-12FF4CE30945}"/>
              </a:ext>
            </a:extLst>
          </p:cNvPr>
          <p:cNvPicPr>
            <a:picLocks noChangeAspect="1"/>
          </p:cNvPicPr>
          <p:nvPr/>
        </p:nvPicPr>
        <p:blipFill rotWithShape="1">
          <a:blip r:embed="rId2"/>
          <a:srcRect l="-92" t="-3523" r="92" b="32895"/>
          <a:stretch/>
        </p:blipFill>
        <p:spPr>
          <a:xfrm>
            <a:off x="1924009" y="1422586"/>
            <a:ext cx="8537332" cy="5370293"/>
          </a:xfrm>
          <a:prstGeom prst="rect">
            <a:avLst/>
          </a:prstGeom>
        </p:spPr>
      </p:pic>
      <p:sp>
        <p:nvSpPr>
          <p:cNvPr id="5" name="Rectangle 4">
            <a:extLst>
              <a:ext uri="{FF2B5EF4-FFF2-40B4-BE49-F238E27FC236}">
                <a16:creationId xmlns:a16="http://schemas.microsoft.com/office/drawing/2014/main" id="{7C61DE31-1141-667C-4EFB-27F21DDE45EB}"/>
              </a:ext>
            </a:extLst>
          </p:cNvPr>
          <p:cNvSpPr/>
          <p:nvPr/>
        </p:nvSpPr>
        <p:spPr>
          <a:xfrm rot="21305325">
            <a:off x="2682577" y="3779266"/>
            <a:ext cx="378691" cy="854593"/>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7B7C83-17B4-A359-FB0A-36F79DF19492}"/>
              </a:ext>
            </a:extLst>
          </p:cNvPr>
          <p:cNvSpPr txBox="1"/>
          <p:nvPr/>
        </p:nvSpPr>
        <p:spPr>
          <a:xfrm>
            <a:off x="3705631" y="4680829"/>
            <a:ext cx="4535294" cy="707886"/>
          </a:xfrm>
          <a:prstGeom prst="rect">
            <a:avLst/>
          </a:prstGeom>
          <a:noFill/>
        </p:spPr>
        <p:txBody>
          <a:bodyPr wrap="square" rtlCol="0">
            <a:spAutoFit/>
          </a:bodyPr>
          <a:lstStyle/>
          <a:p>
            <a:r>
              <a:rPr lang="en-US" sz="2000" b="1" dirty="0">
                <a:ln w="28575">
                  <a:noFill/>
                </a:ln>
                <a:solidFill>
                  <a:schemeClr val="bg1"/>
                </a:solidFill>
              </a:rPr>
              <a:t>SURFSIDE PLAZA</a:t>
            </a:r>
          </a:p>
          <a:p>
            <a:r>
              <a:rPr lang="en-US" sz="2000" b="1" dirty="0">
                <a:ln w="28575">
                  <a:noFill/>
                </a:ln>
                <a:solidFill>
                  <a:schemeClr val="bg1"/>
                </a:solidFill>
              </a:rPr>
              <a:t>Unit 11</a:t>
            </a:r>
          </a:p>
        </p:txBody>
      </p:sp>
      <p:sp>
        <p:nvSpPr>
          <p:cNvPr id="3" name="Rectangle 2">
            <a:extLst>
              <a:ext uri="{FF2B5EF4-FFF2-40B4-BE49-F238E27FC236}">
                <a16:creationId xmlns:a16="http://schemas.microsoft.com/office/drawing/2014/main" id="{956D1DA9-F507-5445-572A-FED2540C0794}"/>
              </a:ext>
            </a:extLst>
          </p:cNvPr>
          <p:cNvSpPr/>
          <p:nvPr/>
        </p:nvSpPr>
        <p:spPr>
          <a:xfrm rot="21256869">
            <a:off x="2691352" y="3602370"/>
            <a:ext cx="355959" cy="1063369"/>
          </a:xfrm>
          <a:prstGeom prst="rect">
            <a:avLst/>
          </a:prstGeom>
          <a:noFill/>
          <a:ln w="3175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0BEA9FB-B216-2FEB-16ED-EE71C5020AB8}"/>
              </a:ext>
            </a:extLst>
          </p:cNvPr>
          <p:cNvSpPr/>
          <p:nvPr/>
        </p:nvSpPr>
        <p:spPr>
          <a:xfrm rot="12603255">
            <a:off x="2845134" y="4465711"/>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896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8424C5-9858-598B-1786-DF013AA78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54" t="-1139" r="-11749" b="22374"/>
          <a:stretch/>
        </p:blipFill>
        <p:spPr bwMode="auto">
          <a:xfrm>
            <a:off x="2817188" y="1747347"/>
            <a:ext cx="6766703" cy="506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5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Agenda</a:t>
            </a: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7F79409-2936-4FDC-BF6F-45FC9FDA836A}"/>
              </a:ext>
            </a:extLst>
          </p:cNvPr>
          <p:cNvSpPr>
            <a:spLocks noGrp="1"/>
          </p:cNvSpPr>
          <p:nvPr>
            <p:ph idx="1"/>
          </p:nvPr>
        </p:nvSpPr>
        <p:spPr>
          <a:xfrm>
            <a:off x="640080" y="2872899"/>
            <a:ext cx="4243589" cy="3320668"/>
          </a:xfrm>
        </p:spPr>
        <p:txBody>
          <a:bodyPr vert="horz" lIns="91440" tIns="45720" rIns="91440" bIns="45720" rtlCol="0">
            <a:normAutofit/>
          </a:bodyPr>
          <a:lstStyle/>
          <a:p>
            <a:pPr marL="571500" indent="-228600">
              <a:buFont typeface="Arial" panose="020B0604020202020204" pitchFamily="34" charset="0"/>
              <a:buChar char="•"/>
            </a:pPr>
            <a:r>
              <a:rPr lang="en-US" sz="2200" dirty="0"/>
              <a:t>Surfside Plaza Orientation</a:t>
            </a:r>
          </a:p>
          <a:p>
            <a:pPr marL="571500" indent="-228600">
              <a:buFont typeface="Arial" panose="020B0604020202020204" pitchFamily="34" charset="0"/>
              <a:buChar char="•"/>
            </a:pPr>
            <a:r>
              <a:rPr lang="en-US" sz="2200" dirty="0"/>
              <a:t>Improvement Plans</a:t>
            </a:r>
          </a:p>
          <a:p>
            <a:pPr marL="571500" indent="-228600">
              <a:buFont typeface="Arial" panose="020B0604020202020204" pitchFamily="34" charset="0"/>
              <a:buChar char="•"/>
            </a:pPr>
            <a:r>
              <a:rPr lang="en-US" sz="2200" dirty="0"/>
              <a:t>Variance Request</a:t>
            </a:r>
          </a:p>
          <a:p>
            <a:pPr marL="571500" indent="-228600">
              <a:buFont typeface="Arial" panose="020B0604020202020204" pitchFamily="34" charset="0"/>
              <a:buChar char="•"/>
            </a:pPr>
            <a:r>
              <a:rPr lang="en-US" sz="2200" dirty="0"/>
              <a:t>Exceptional Practical Difficulty</a:t>
            </a:r>
          </a:p>
          <a:p>
            <a:pPr marL="571500" indent="-228600">
              <a:buFont typeface="Arial" panose="020B0604020202020204" pitchFamily="34" charset="0"/>
              <a:buChar char="•"/>
            </a:pPr>
            <a:r>
              <a:rPr lang="en-US" sz="2200" dirty="0"/>
              <a:t>Conclusion</a:t>
            </a:r>
          </a:p>
          <a:p>
            <a:pPr indent="-228600">
              <a:buFont typeface="Arial" panose="020B0604020202020204" pitchFamily="34" charset="0"/>
              <a:buChar char="•"/>
            </a:pPr>
            <a:endParaRPr lang="en-US" sz="2200" dirty="0"/>
          </a:p>
        </p:txBody>
      </p:sp>
      <p:pic>
        <p:nvPicPr>
          <p:cNvPr id="16" name="Picture 15">
            <a:extLst>
              <a:ext uri="{FF2B5EF4-FFF2-40B4-BE49-F238E27FC236}">
                <a16:creationId xmlns:a16="http://schemas.microsoft.com/office/drawing/2014/main" id="{9476ACE1-0289-3911-CBC2-D990E4FAC3AA}"/>
              </a:ext>
            </a:extLst>
          </p:cNvPr>
          <p:cNvPicPr>
            <a:picLocks noChangeAspect="1"/>
          </p:cNvPicPr>
          <p:nvPr/>
        </p:nvPicPr>
        <p:blipFill rotWithShape="1">
          <a:blip r:embed="rId2"/>
          <a:srcRect t="6496" b="6496"/>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1294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sp>
        <p:nvSpPr>
          <p:cNvPr id="3" name="Text Placeholder 2">
            <a:extLst>
              <a:ext uri="{FF2B5EF4-FFF2-40B4-BE49-F238E27FC236}">
                <a16:creationId xmlns:a16="http://schemas.microsoft.com/office/drawing/2014/main" id="{9643DD3A-BCEA-4181-8BC4-61E1A84D5AC7}"/>
              </a:ext>
            </a:extLst>
          </p:cNvPr>
          <p:cNvSpPr>
            <a:spLocks noGrp="1"/>
          </p:cNvSpPr>
          <p:nvPr>
            <p:ph type="body" sz="quarter" idx="4294967295"/>
          </p:nvPr>
        </p:nvSpPr>
        <p:spPr>
          <a:xfrm>
            <a:off x="1424903" y="2494450"/>
            <a:ext cx="8670441" cy="3563159"/>
          </a:xfrm>
        </p:spPr>
        <p:txBody>
          <a:bodyPr vert="horz" lIns="91440" tIns="45720" rIns="91440" bIns="45720" rtlCol="0">
            <a:normAutofit/>
          </a:bodyPr>
          <a:lstStyle/>
          <a:p>
            <a:pPr marL="0" indent="0">
              <a:buNone/>
            </a:pPr>
            <a:r>
              <a:rPr lang="en-US" sz="2000" b="1" i="1" cap="none" dirty="0">
                <a:solidFill>
                  <a:schemeClr val="accent1"/>
                </a:solidFill>
              </a:rPr>
              <a:t>FACTOR 4: Whether, if the restriction is not removed, the restriction would create [hardship] for the owner in relation to his efforts to make normal improvements in the character of that use of the property which is a permitted use under the use provisions of the ordinance.</a:t>
            </a:r>
          </a:p>
          <a:p>
            <a:pPr marL="0" indent="0">
              <a:buNone/>
            </a:pPr>
            <a:endParaRPr lang="en-US" sz="2000" b="1" i="1" cap="none" dirty="0">
              <a:solidFill>
                <a:schemeClr val="accent1"/>
              </a:solidFill>
            </a:endParaRPr>
          </a:p>
          <a:p>
            <a:pPr marL="0" indent="0">
              <a:buNone/>
            </a:pPr>
            <a:r>
              <a:rPr lang="en-US" sz="2000" b="1" i="1" cap="none" dirty="0"/>
              <a:t>If the variance is not granted the owners will not be able to make normal improvements.  The proposed expansion is clearly a “normal improvement,” as other buildings in the RR Zoning District have expanded vertically.  If the variance were to be denied, the owners would have no ability to expand in the same way that their neighbors have expanded.</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43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E0E08A1-FEAA-4F21-96E4-5A57CFAABBE2}"/>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a:solidFill>
                  <a:srgbClr val="FFFFFF"/>
                </a:solidFill>
              </a:rPr>
              <a:t>Exceptional Practical Difficulty</a:t>
            </a:r>
          </a:p>
        </p:txBody>
      </p:sp>
      <p:pic>
        <p:nvPicPr>
          <p:cNvPr id="4" name="Picture 4">
            <a:extLst>
              <a:ext uri="{FF2B5EF4-FFF2-40B4-BE49-F238E27FC236}">
                <a16:creationId xmlns:a16="http://schemas.microsoft.com/office/drawing/2014/main" id="{0ADFC390-25CB-7062-83C4-0CF613C192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31" b="23501"/>
          <a:stretch/>
        </p:blipFill>
        <p:spPr bwMode="auto">
          <a:xfrm>
            <a:off x="2757631" y="1888138"/>
            <a:ext cx="5869131" cy="4700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D60453FF-7E45-51AF-94FB-350AA2E363AF}"/>
              </a:ext>
            </a:extLst>
          </p:cNvPr>
          <p:cNvSpPr txBox="1">
            <a:spLocks/>
          </p:cNvSpPr>
          <p:nvPr/>
        </p:nvSpPr>
        <p:spPr>
          <a:xfrm>
            <a:off x="8698958" y="4079206"/>
            <a:ext cx="2452049"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accent1"/>
                </a:solidFill>
              </a:rPr>
              <a:t>Saulsbury, Ocean Side</a:t>
            </a:r>
            <a:endParaRPr lang="en-US" sz="2000" b="1" i="1" dirty="0"/>
          </a:p>
        </p:txBody>
      </p:sp>
    </p:spTree>
    <p:extLst>
      <p:ext uri="{BB962C8B-B14F-4D97-AF65-F5344CB8AC3E}">
        <p14:creationId xmlns:p14="http://schemas.microsoft.com/office/powerpoint/2010/main" val="3599310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A830C-0A57-8A53-EDD7-85DB07B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9/3/20XX</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11583BB-6D3D-1418-CBBE-C5D898952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13C8C-8E70-45D5-AE59-23E601682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218" name="Picture 2">
            <a:extLst>
              <a:ext uri="{FF2B5EF4-FFF2-40B4-BE49-F238E27FC236}">
                <a16:creationId xmlns:a16="http://schemas.microsoft.com/office/drawing/2014/main" id="{96A27BB3-A9A7-5A97-63B3-F221C09A3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87"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E7FF09A-8D7C-28C7-BE51-36059962A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414"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E08D4B5-B729-C08F-4E16-EE126FA927A4}"/>
              </a:ext>
            </a:extLst>
          </p:cNvPr>
          <p:cNvSpPr txBox="1">
            <a:spLocks/>
          </p:cNvSpPr>
          <p:nvPr/>
        </p:nvSpPr>
        <p:spPr>
          <a:xfrm>
            <a:off x="838201" y="6197131"/>
            <a:ext cx="1387764"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bg1"/>
                </a:solidFill>
              </a:rPr>
              <a:t>Sea Strand</a:t>
            </a:r>
          </a:p>
        </p:txBody>
      </p:sp>
      <p:sp>
        <p:nvSpPr>
          <p:cNvPr id="6" name="Text Placeholder 2">
            <a:extLst>
              <a:ext uri="{FF2B5EF4-FFF2-40B4-BE49-F238E27FC236}">
                <a16:creationId xmlns:a16="http://schemas.microsoft.com/office/drawing/2014/main" id="{44493413-3A8D-812F-6D18-E8EEC19BA0A1}"/>
              </a:ext>
            </a:extLst>
          </p:cNvPr>
          <p:cNvSpPr txBox="1">
            <a:spLocks/>
          </p:cNvSpPr>
          <p:nvPr/>
        </p:nvSpPr>
        <p:spPr>
          <a:xfrm>
            <a:off x="6806623" y="6197130"/>
            <a:ext cx="1387764" cy="3184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solidFill>
                  <a:schemeClr val="bg1"/>
                </a:solidFill>
              </a:rPr>
              <a:t>Sea Strand</a:t>
            </a:r>
          </a:p>
        </p:txBody>
      </p:sp>
    </p:spTree>
    <p:extLst>
      <p:ext uri="{BB962C8B-B14F-4D97-AF65-F5344CB8AC3E}">
        <p14:creationId xmlns:p14="http://schemas.microsoft.com/office/powerpoint/2010/main" val="4243130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16358A1-3863-9011-07C4-4D57C86CC84F}"/>
              </a:ext>
            </a:extLst>
          </p:cNvPr>
          <p:cNvSpPr txBox="1"/>
          <p:nvPr/>
        </p:nvSpPr>
        <p:spPr>
          <a:xfrm>
            <a:off x="1857308" y="1766591"/>
            <a:ext cx="579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28575">
                <a:solidFill>
                  <a:prstClr val="black"/>
                </a:solidFill>
              </a:ln>
              <a:solidFill>
                <a:prstClr val="white"/>
              </a:solidFill>
              <a:effectLst/>
              <a:uLnTx/>
              <a:uFillTx/>
              <a:latin typeface="Calibri" panose="020F0502020204030204"/>
              <a:ea typeface="+mn-ea"/>
              <a:cs typeface="+mn-cs"/>
            </a:endParaRPr>
          </a:p>
        </p:txBody>
      </p:sp>
      <p:pic>
        <p:nvPicPr>
          <p:cNvPr id="20482" name="Picture 2" descr="What is an Ocean? | Definition, History, Ocean Maps, Habitat">
            <a:extLst>
              <a:ext uri="{FF2B5EF4-FFF2-40B4-BE49-F238E27FC236}">
                <a16:creationId xmlns:a16="http://schemas.microsoft.com/office/drawing/2014/main" id="{BCE20773-76AF-C372-B697-C98060722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4" r="2239" b="21347"/>
          <a:stretch/>
        </p:blipFill>
        <p:spPr bwMode="auto">
          <a:xfrm>
            <a:off x="0" y="19557"/>
            <a:ext cx="12216199" cy="683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extBox 1">
            <a:extLst>
              <a:ext uri="{FF2B5EF4-FFF2-40B4-BE49-F238E27FC236}">
                <a16:creationId xmlns:a16="http://schemas.microsoft.com/office/drawing/2014/main" id="{6AB2367A-7D18-FF16-404F-A438AFB13F0B}"/>
              </a:ext>
            </a:extLst>
          </p:cNvPr>
          <p:cNvGraphicFramePr/>
          <p:nvPr>
            <p:extLst>
              <p:ext uri="{D42A27DB-BD31-4B8C-83A1-F6EECF244321}">
                <p14:modId xmlns:p14="http://schemas.microsoft.com/office/powerpoint/2010/main" val="4075104659"/>
              </p:ext>
            </p:extLst>
          </p:nvPr>
        </p:nvGraphicFramePr>
        <p:xfrm>
          <a:off x="735243" y="332688"/>
          <a:ext cx="10745711" cy="300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80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16358A1-3863-9011-07C4-4D57C86CC84F}"/>
              </a:ext>
            </a:extLst>
          </p:cNvPr>
          <p:cNvSpPr txBox="1"/>
          <p:nvPr/>
        </p:nvSpPr>
        <p:spPr>
          <a:xfrm>
            <a:off x="1857308" y="1766591"/>
            <a:ext cx="5792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28575">
                <a:solidFill>
                  <a:prstClr val="black"/>
                </a:solidFill>
              </a:ln>
              <a:solidFill>
                <a:prstClr val="white"/>
              </a:solidFill>
              <a:effectLst/>
              <a:uLnTx/>
              <a:uFillTx/>
              <a:latin typeface="Calibri" panose="020F0502020204030204"/>
              <a:ea typeface="+mn-ea"/>
              <a:cs typeface="+mn-cs"/>
            </a:endParaRPr>
          </a:p>
        </p:txBody>
      </p:sp>
      <p:pic>
        <p:nvPicPr>
          <p:cNvPr id="20482" name="Picture 2" descr="What is an Ocean? | Definition, History, Ocean Maps, Habitat">
            <a:extLst>
              <a:ext uri="{FF2B5EF4-FFF2-40B4-BE49-F238E27FC236}">
                <a16:creationId xmlns:a16="http://schemas.microsoft.com/office/drawing/2014/main" id="{BCE20773-76AF-C372-B697-C98060722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4" r="2239" b="21347"/>
          <a:stretch/>
        </p:blipFill>
        <p:spPr bwMode="auto">
          <a:xfrm>
            <a:off x="0" y="19557"/>
            <a:ext cx="12216199" cy="683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extBox 1">
            <a:extLst>
              <a:ext uri="{FF2B5EF4-FFF2-40B4-BE49-F238E27FC236}">
                <a16:creationId xmlns:a16="http://schemas.microsoft.com/office/drawing/2014/main" id="{6AB2367A-7D18-FF16-404F-A438AFB13F0B}"/>
              </a:ext>
            </a:extLst>
          </p:cNvPr>
          <p:cNvGraphicFramePr/>
          <p:nvPr>
            <p:extLst>
              <p:ext uri="{D42A27DB-BD31-4B8C-83A1-F6EECF244321}">
                <p14:modId xmlns:p14="http://schemas.microsoft.com/office/powerpoint/2010/main" val="1915447768"/>
              </p:ext>
            </p:extLst>
          </p:nvPr>
        </p:nvGraphicFramePr>
        <p:xfrm>
          <a:off x="735243" y="332688"/>
          <a:ext cx="10745711" cy="3003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288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algn="ctr"/>
              <a:r>
                <a:rPr lang="en-US" sz="2000" b="1" dirty="0">
                  <a:ln w="28575">
                    <a:noFill/>
                  </a:ln>
                  <a:solidFill>
                    <a:schemeClr val="bg1"/>
                  </a:solidFill>
                </a:rPr>
                <a:t>SURFSIDE PLAZA</a:t>
              </a:r>
            </a:p>
            <a:p>
              <a:pPr algn="ctr"/>
              <a:r>
                <a:rPr lang="en-US" sz="2000" b="1" dirty="0">
                  <a:ln w="28575">
                    <a:noFill/>
                  </a:ln>
                  <a:solidFill>
                    <a:schemeClr val="bg1"/>
                  </a:solidFill>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78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9C6667-74C3-AA6F-0AEB-FC82E34290D1}"/>
              </a:ext>
            </a:extLst>
          </p:cNvPr>
          <p:cNvGrpSpPr/>
          <p:nvPr/>
        </p:nvGrpSpPr>
        <p:grpSpPr>
          <a:xfrm>
            <a:off x="349243" y="79738"/>
            <a:ext cx="11493513" cy="6698524"/>
            <a:chOff x="349243" y="79738"/>
            <a:chExt cx="11493513" cy="6698524"/>
          </a:xfrm>
        </p:grpSpPr>
        <p:grpSp>
          <p:nvGrpSpPr>
            <p:cNvPr id="21" name="Group 20">
              <a:extLst>
                <a:ext uri="{FF2B5EF4-FFF2-40B4-BE49-F238E27FC236}">
                  <a16:creationId xmlns:a16="http://schemas.microsoft.com/office/drawing/2014/main" id="{030BB1CD-BF7F-35C1-B077-E831C5BC31E5}"/>
                </a:ext>
              </a:extLst>
            </p:cNvPr>
            <p:cNvGrpSpPr/>
            <p:nvPr/>
          </p:nvGrpSpPr>
          <p:grpSpPr>
            <a:xfrm>
              <a:off x="349243" y="79738"/>
              <a:ext cx="11493513" cy="6698524"/>
              <a:chOff x="349243" y="79738"/>
              <a:chExt cx="11493513" cy="6698524"/>
            </a:xfrm>
          </p:grpSpPr>
          <p:grpSp>
            <p:nvGrpSpPr>
              <p:cNvPr id="18" name="Group 17">
                <a:extLst>
                  <a:ext uri="{FF2B5EF4-FFF2-40B4-BE49-F238E27FC236}">
                    <a16:creationId xmlns:a16="http://schemas.microsoft.com/office/drawing/2014/main" id="{09D48770-2204-FE04-6CD4-EA0017C58930}"/>
                  </a:ext>
                </a:extLst>
              </p:cNvPr>
              <p:cNvGrpSpPr/>
              <p:nvPr/>
            </p:nvGrpSpPr>
            <p:grpSpPr>
              <a:xfrm>
                <a:off x="349243" y="79738"/>
                <a:ext cx="11493513" cy="6698524"/>
                <a:chOff x="349243" y="79738"/>
                <a:chExt cx="11493513" cy="6698524"/>
              </a:xfrm>
            </p:grpSpPr>
            <p:grpSp>
              <p:nvGrpSpPr>
                <p:cNvPr id="13" name="Group 12">
                  <a:extLst>
                    <a:ext uri="{FF2B5EF4-FFF2-40B4-BE49-F238E27FC236}">
                      <a16:creationId xmlns:a16="http://schemas.microsoft.com/office/drawing/2014/main" id="{EC01D389-A44F-2B11-9303-1C8D563E5B30}"/>
                    </a:ext>
                  </a:extLst>
                </p:cNvPr>
                <p:cNvGrpSpPr/>
                <p:nvPr/>
              </p:nvGrpSpPr>
              <p:grpSpPr>
                <a:xfrm>
                  <a:off x="349243" y="79738"/>
                  <a:ext cx="11493513" cy="6698524"/>
                  <a:chOff x="349243" y="79738"/>
                  <a:chExt cx="11493513" cy="6698524"/>
                </a:xfrm>
              </p:grpSpPr>
              <p:pic>
                <p:nvPicPr>
                  <p:cNvPr id="6" name="Picture 5">
                    <a:extLst>
                      <a:ext uri="{FF2B5EF4-FFF2-40B4-BE49-F238E27FC236}">
                        <a16:creationId xmlns:a16="http://schemas.microsoft.com/office/drawing/2014/main" id="{A7CC4990-0C66-8B8B-6145-11E61A5685DF}"/>
                      </a:ext>
                    </a:extLst>
                  </p:cNvPr>
                  <p:cNvPicPr>
                    <a:picLocks noChangeAspect="1"/>
                  </p:cNvPicPr>
                  <p:nvPr/>
                </p:nvPicPr>
                <p:blipFill rotWithShape="1">
                  <a:blip r:embed="rId2"/>
                  <a:srcRect l="52149" t="20531" r="14416" b="10187"/>
                  <a:stretch/>
                </p:blipFill>
                <p:spPr>
                  <a:xfrm>
                    <a:off x="349243" y="79738"/>
                    <a:ext cx="11493513" cy="6698524"/>
                  </a:xfrm>
                  <a:prstGeom prst="rect">
                    <a:avLst/>
                  </a:prstGeom>
                </p:spPr>
              </p:pic>
              <p:sp>
                <p:nvSpPr>
                  <p:cNvPr id="9" name="TextBox 8">
                    <a:extLst>
                      <a:ext uri="{FF2B5EF4-FFF2-40B4-BE49-F238E27FC236}">
                        <a16:creationId xmlns:a16="http://schemas.microsoft.com/office/drawing/2014/main" id="{6FECBA0F-192E-F950-3F61-391C467C8366}"/>
                      </a:ext>
                    </a:extLst>
                  </p:cNvPr>
                  <p:cNvSpPr txBox="1"/>
                  <p:nvPr/>
                </p:nvSpPr>
                <p:spPr>
                  <a:xfrm>
                    <a:off x="7539705" y="1147578"/>
                    <a:ext cx="265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SURFSIDE PLAZA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Unit 11</a:t>
                    </a:r>
                  </a:p>
                </p:txBody>
              </p:sp>
              <p:sp>
                <p:nvSpPr>
                  <p:cNvPr id="12" name="Rectangle 11">
                    <a:extLst>
                      <a:ext uri="{FF2B5EF4-FFF2-40B4-BE49-F238E27FC236}">
                        <a16:creationId xmlns:a16="http://schemas.microsoft.com/office/drawing/2014/main" id="{175DB586-9083-20A1-BCAB-2C55CE015E51}"/>
                      </a:ext>
                    </a:extLst>
                  </p:cNvPr>
                  <p:cNvSpPr/>
                  <p:nvPr/>
                </p:nvSpPr>
                <p:spPr>
                  <a:xfrm rot="21282800">
                    <a:off x="6901038" y="2206800"/>
                    <a:ext cx="671297" cy="259260"/>
                  </a:xfrm>
                  <a:prstGeom prst="rect">
                    <a:avLst/>
                  </a:prstGeom>
                  <a:solidFill>
                    <a:srgbClr val="FFFF00">
                      <a:alpha val="3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8AF26FB2-BB5D-6E8B-0468-CA2A40017D80}"/>
                      </a:ext>
                    </a:extLst>
                  </p:cNvPr>
                  <p:cNvSpPr/>
                  <p:nvPr/>
                </p:nvSpPr>
                <p:spPr>
                  <a:xfrm rot="8012874">
                    <a:off x="7455083" y="1766308"/>
                    <a:ext cx="848676" cy="275036"/>
                  </a:xfrm>
                  <a:prstGeom prst="rightArrow">
                    <a:avLst>
                      <a:gd name="adj1" fmla="val 50000"/>
                      <a:gd name="adj2" fmla="val 100598"/>
                    </a:avLst>
                  </a:prstGeom>
                  <a:solidFill>
                    <a:schemeClr val="bg1"/>
                  </a:solidFill>
                  <a:ln w="254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ACF04263-952A-B317-F92B-33E5FC106245}"/>
                    </a:ext>
                  </a:extLst>
                </p:cNvPr>
                <p:cNvSpPr/>
                <p:nvPr/>
              </p:nvSpPr>
              <p:spPr>
                <a:xfrm rot="21266413">
                  <a:off x="5227781" y="4156363"/>
                  <a:ext cx="1237673"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5F53308-5E09-FEA2-A6C4-2264B2E80201}"/>
                    </a:ext>
                  </a:extLst>
                </p:cNvPr>
                <p:cNvSpPr/>
                <p:nvPr/>
              </p:nvSpPr>
              <p:spPr>
                <a:xfrm rot="5032124">
                  <a:off x="5195679" y="1019900"/>
                  <a:ext cx="1417949" cy="559971"/>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D89C832-6C34-5FFB-40CB-F5F859265F83}"/>
                    </a:ext>
                  </a:extLst>
                </p:cNvPr>
                <p:cNvSpPr/>
                <p:nvPr/>
              </p:nvSpPr>
              <p:spPr>
                <a:xfrm rot="5045888">
                  <a:off x="3666259" y="3948187"/>
                  <a:ext cx="1237673" cy="502308"/>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nual Input 4">
                  <a:extLst>
                    <a:ext uri="{FF2B5EF4-FFF2-40B4-BE49-F238E27FC236}">
                      <a16:creationId xmlns:a16="http://schemas.microsoft.com/office/drawing/2014/main" id="{38190D18-4E30-AC0E-E2BD-1E903943D7DF}"/>
                    </a:ext>
                  </a:extLst>
                </p:cNvPr>
                <p:cNvSpPr/>
                <p:nvPr/>
              </p:nvSpPr>
              <p:spPr>
                <a:xfrm>
                  <a:off x="5923342" y="6244670"/>
                  <a:ext cx="1616363" cy="533592"/>
                </a:xfrm>
                <a:prstGeom prst="flowChartManualInput">
                  <a:avLst/>
                </a:prstGeom>
                <a:solidFill>
                  <a:srgbClr val="00B0F0">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84E1B2-C2FB-4D59-04C2-2294DB99C8EF}"/>
                    </a:ext>
                  </a:extLst>
                </p:cNvPr>
                <p:cNvSpPr/>
                <p:nvPr/>
              </p:nvSpPr>
              <p:spPr>
                <a:xfrm rot="319050">
                  <a:off x="2506744" y="1018129"/>
                  <a:ext cx="1433151" cy="75162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F8FCFD-70A2-0570-C8B0-C5EDB9020685}"/>
                    </a:ext>
                  </a:extLst>
                </p:cNvPr>
                <p:cNvSpPr/>
                <p:nvPr/>
              </p:nvSpPr>
              <p:spPr>
                <a:xfrm rot="333733">
                  <a:off x="2742917" y="2381197"/>
                  <a:ext cx="1583534" cy="71261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F0D13C-2EBA-B740-40D4-B874C6C3896C}"/>
                    </a:ext>
                  </a:extLst>
                </p:cNvPr>
                <p:cNvSpPr/>
                <p:nvPr/>
              </p:nvSpPr>
              <p:spPr>
                <a:xfrm rot="21266413">
                  <a:off x="4492116" y="2392539"/>
                  <a:ext cx="655662" cy="740350"/>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9BFE99-2A0A-94DA-9C0A-E8227025F329}"/>
                    </a:ext>
                  </a:extLst>
                </p:cNvPr>
                <p:cNvSpPr/>
                <p:nvPr/>
              </p:nvSpPr>
              <p:spPr>
                <a:xfrm rot="4968621">
                  <a:off x="1065762" y="1493741"/>
                  <a:ext cx="1267909" cy="5951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8B44F8-FFC5-57EF-D575-BD54AA17BB2F}"/>
                    </a:ext>
                  </a:extLst>
                </p:cNvPr>
                <p:cNvSpPr/>
                <p:nvPr/>
              </p:nvSpPr>
              <p:spPr>
                <a:xfrm rot="5068310">
                  <a:off x="129235" y="1657804"/>
                  <a:ext cx="1481667" cy="415636"/>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FCB7E8-9150-0BF5-C798-920159122F63}"/>
                    </a:ext>
                  </a:extLst>
                </p:cNvPr>
                <p:cNvSpPr/>
                <p:nvPr/>
              </p:nvSpPr>
              <p:spPr>
                <a:xfrm rot="21266413">
                  <a:off x="426629" y="2097099"/>
                  <a:ext cx="286764" cy="53083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AB6DB2-FA49-6EC9-187E-6791F0DB6171}"/>
                    </a:ext>
                  </a:extLst>
                </p:cNvPr>
                <p:cNvSpPr/>
                <p:nvPr/>
              </p:nvSpPr>
              <p:spPr>
                <a:xfrm rot="21266413">
                  <a:off x="416294" y="100813"/>
                  <a:ext cx="378593" cy="321962"/>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FA8DC77-5F6A-1CB1-3D40-B22548F74F90}"/>
                  </a:ext>
                </a:extLst>
              </p:cNvPr>
              <p:cNvSpPr txBox="1"/>
              <p:nvPr/>
            </p:nvSpPr>
            <p:spPr>
              <a:xfrm>
                <a:off x="655781" y="138182"/>
                <a:ext cx="5440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8575">
                      <a:noFill/>
                    </a:ln>
                    <a:solidFill>
                      <a:prstClr val="white"/>
                    </a:solidFill>
                    <a:effectLst/>
                    <a:uLnTx/>
                    <a:uFillTx/>
                    <a:latin typeface="Calibri" panose="020F0502020204030204"/>
                    <a:ea typeface="+mn-ea"/>
                    <a:cs typeface="+mn-cs"/>
                  </a:rPr>
                  <a:t>THREE STORY STRUCTURES SHOWN IN BLUE</a:t>
                </a:r>
              </a:p>
            </p:txBody>
          </p:sp>
          <p:sp>
            <p:nvSpPr>
              <p:cNvPr id="20" name="Rectangle 19">
                <a:extLst>
                  <a:ext uri="{FF2B5EF4-FFF2-40B4-BE49-F238E27FC236}">
                    <a16:creationId xmlns:a16="http://schemas.microsoft.com/office/drawing/2014/main" id="{D8F060A4-A29E-36D6-CF0A-27623C8FBBA4}"/>
                  </a:ext>
                </a:extLst>
              </p:cNvPr>
              <p:cNvSpPr/>
              <p:nvPr/>
            </p:nvSpPr>
            <p:spPr>
              <a:xfrm>
                <a:off x="5745018" y="261794"/>
                <a:ext cx="178324" cy="178564"/>
              </a:xfrm>
              <a:prstGeom prst="rect">
                <a:avLst/>
              </a:prstGeom>
              <a:solidFill>
                <a:srgbClr val="00B0F0">
                  <a:alpha val="7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945C5E5B-7B4D-448B-6643-19949618490F}"/>
                </a:ext>
              </a:extLst>
            </p:cNvPr>
            <p:cNvSpPr/>
            <p:nvPr/>
          </p:nvSpPr>
          <p:spPr>
            <a:xfrm rot="19236458">
              <a:off x="5671956" y="2379524"/>
              <a:ext cx="655662" cy="625249"/>
            </a:xfrm>
            <a:prstGeom prst="rect">
              <a:avLst/>
            </a:prstGeom>
            <a:solidFill>
              <a:srgbClr val="00B0F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186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39846E-BF38-4A8A-D9C6-73B8A22A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12192000" cy="590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42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onstruction Plans Images – Browse 932,189 Stock Photos, Vectors, and Video  | Adobe Stock">
            <a:extLst>
              <a:ext uri="{FF2B5EF4-FFF2-40B4-BE49-F238E27FC236}">
                <a16:creationId xmlns:a16="http://schemas.microsoft.com/office/drawing/2014/main" id="{A1F74E33-B718-1C7D-99FB-1C7F6FD85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8"/>
            <a:ext cx="12192000" cy="685715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a:xfrm>
            <a:off x="606750" y="758952"/>
            <a:ext cx="4639504" cy="2139696"/>
          </a:xfrm>
        </p:spPr>
        <p:txBody>
          <a:bodyPr/>
          <a:lstStyle/>
          <a:p>
            <a:r>
              <a:rPr lang="en-US" b="1" dirty="0"/>
              <a:t>Planned Improvements</a:t>
            </a:r>
          </a:p>
        </p:txBody>
      </p:sp>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a:xfrm>
            <a:off x="606750" y="2898648"/>
            <a:ext cx="4639503" cy="3271416"/>
          </a:xfrm>
        </p:spPr>
        <p:txBody>
          <a:bodyPr>
            <a:normAutofit fontScale="92500" lnSpcReduction="10000"/>
          </a:bodyPr>
          <a:lstStyle/>
          <a:p>
            <a:pPr marL="342900" indent="-342900">
              <a:buFont typeface="Arial" panose="020B0604020202020204" pitchFamily="34" charset="0"/>
              <a:buChar char="•"/>
            </a:pPr>
            <a:r>
              <a:rPr lang="en-US" sz="3600" b="1" i="1" dirty="0">
                <a:solidFill>
                  <a:srgbClr val="0070C0"/>
                </a:solidFill>
              </a:rPr>
              <a:t>Construct a third floor to unit 11</a:t>
            </a:r>
          </a:p>
          <a:p>
            <a:pPr marL="342900" indent="-342900">
              <a:buFont typeface="Arial" panose="020B0604020202020204" pitchFamily="34" charset="0"/>
              <a:buChar char="•"/>
            </a:pPr>
            <a:r>
              <a:rPr lang="en-US" sz="3600" b="1" i="1" dirty="0">
                <a:solidFill>
                  <a:srgbClr val="0070C0"/>
                </a:solidFill>
              </a:rPr>
              <a:t>Bring the stairs into compliance with the Building Code</a:t>
            </a:r>
          </a:p>
          <a:p>
            <a:pPr marL="342900" indent="-342900">
              <a:buFont typeface="Arial" panose="020B0604020202020204" pitchFamily="34" charset="0"/>
              <a:buChar char="•"/>
            </a:pPr>
            <a:r>
              <a:rPr lang="en-US" sz="3600" b="1" i="1" dirty="0">
                <a:solidFill>
                  <a:srgbClr val="0070C0"/>
                </a:solidFill>
              </a:rPr>
              <a:t>Create decking</a:t>
            </a:r>
          </a:p>
          <a:p>
            <a:r>
              <a:rPr lang="en-US" sz="2400" i="1" dirty="0">
                <a:solidFill>
                  <a:srgbClr val="0070C0"/>
                </a:solidFill>
              </a:rPr>
              <a:t> </a:t>
            </a:r>
          </a:p>
          <a:p>
            <a:endParaRPr lang="en-US" dirty="0"/>
          </a:p>
        </p:txBody>
      </p:sp>
    </p:spTree>
    <p:extLst>
      <p:ext uri="{BB962C8B-B14F-4D97-AF65-F5344CB8AC3E}">
        <p14:creationId xmlns:p14="http://schemas.microsoft.com/office/powerpoint/2010/main" val="39177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6E381-7CDD-4999-B9C7-CD31E749FD95}"/>
              </a:ext>
            </a:extLst>
          </p:cNvPr>
          <p:cNvSpPr>
            <a:spLocks noGrp="1"/>
          </p:cNvSpPr>
          <p:nvPr>
            <p:ph type="title"/>
          </p:nvPr>
        </p:nvSpPr>
        <p:spPr>
          <a:xfrm>
            <a:off x="606751" y="399308"/>
            <a:ext cx="4639504" cy="2139696"/>
          </a:xfrm>
        </p:spPr>
        <p:txBody>
          <a:bodyPr/>
          <a:lstStyle/>
          <a:p>
            <a:r>
              <a:rPr lang="en-US" b="1" dirty="0"/>
              <a:t>Our Variance Request</a:t>
            </a:r>
          </a:p>
        </p:txBody>
      </p:sp>
      <p:sp>
        <p:nvSpPr>
          <p:cNvPr id="5" name="Text Placeholder 4">
            <a:extLst>
              <a:ext uri="{FF2B5EF4-FFF2-40B4-BE49-F238E27FC236}">
                <a16:creationId xmlns:a16="http://schemas.microsoft.com/office/drawing/2014/main" id="{BCDB3C5E-E520-4B9D-8574-178AD4C9F286}"/>
              </a:ext>
            </a:extLst>
          </p:cNvPr>
          <p:cNvSpPr>
            <a:spLocks noGrp="1"/>
          </p:cNvSpPr>
          <p:nvPr>
            <p:ph type="body" sz="quarter" idx="13"/>
          </p:nvPr>
        </p:nvSpPr>
        <p:spPr>
          <a:xfrm>
            <a:off x="606750" y="2898648"/>
            <a:ext cx="5600086" cy="3959352"/>
          </a:xfrm>
        </p:spPr>
        <p:txBody>
          <a:bodyPr>
            <a:normAutofit/>
          </a:bodyPr>
          <a:lstStyle/>
          <a:p>
            <a:r>
              <a:rPr lang="en-US" sz="2400" i="1" dirty="0">
                <a:solidFill>
                  <a:srgbClr val="0070C0"/>
                </a:solidFill>
              </a:rPr>
              <a:t>The owners request variances from the side yard and front yard setback requirements provided in Table 2 of the Zoning Code and, for completeness, a variance from Section 185-60(B), addressing extensions of nonconforming buildings, to permit a vertical addition within the 8-foot side yard setback and within the 22-foot front yard setback</a:t>
            </a:r>
          </a:p>
          <a:p>
            <a:endParaRPr lang="en-US" dirty="0"/>
          </a:p>
        </p:txBody>
      </p:sp>
      <p:pic>
        <p:nvPicPr>
          <p:cNvPr id="3" name="Google Shape;175;p7">
            <a:extLst>
              <a:ext uri="{FF2B5EF4-FFF2-40B4-BE49-F238E27FC236}">
                <a16:creationId xmlns:a16="http://schemas.microsoft.com/office/drawing/2014/main" id="{DE251A12-2ACB-59BD-6292-016BC63A5EFC}"/>
              </a:ext>
            </a:extLst>
          </p:cNvPr>
          <p:cNvPicPr preferRelativeResize="0"/>
          <p:nvPr/>
        </p:nvPicPr>
        <p:blipFill>
          <a:blip r:embed="rId2">
            <a:alphaModFix/>
          </a:blip>
          <a:stretch>
            <a:fillRect/>
          </a:stretch>
        </p:blipFill>
        <p:spPr>
          <a:xfrm>
            <a:off x="6206824" y="0"/>
            <a:ext cx="5985174" cy="6857999"/>
          </a:xfrm>
          <a:prstGeom prst="rect">
            <a:avLst/>
          </a:prstGeom>
          <a:noFill/>
          <a:ln>
            <a:noFill/>
          </a:ln>
        </p:spPr>
      </p:pic>
    </p:spTree>
    <p:extLst>
      <p:ext uri="{BB962C8B-B14F-4D97-AF65-F5344CB8AC3E}">
        <p14:creationId xmlns:p14="http://schemas.microsoft.com/office/powerpoint/2010/main" val="355425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78D422C-D8C7-56BC-36FD-4C86B1383A83}"/>
              </a:ext>
            </a:extLst>
          </p:cNvPr>
          <p:cNvGrpSpPr/>
          <p:nvPr/>
        </p:nvGrpSpPr>
        <p:grpSpPr>
          <a:xfrm>
            <a:off x="970973" y="84905"/>
            <a:ext cx="10595264" cy="6773095"/>
            <a:chOff x="1192645" y="-143045"/>
            <a:chExt cx="10595264" cy="6773095"/>
          </a:xfrm>
        </p:grpSpPr>
        <p:grpSp>
          <p:nvGrpSpPr>
            <p:cNvPr id="17" name="Group 16">
              <a:extLst>
                <a:ext uri="{FF2B5EF4-FFF2-40B4-BE49-F238E27FC236}">
                  <a16:creationId xmlns:a16="http://schemas.microsoft.com/office/drawing/2014/main" id="{649B7B88-4CDC-259F-5136-307ECF45239E}"/>
                </a:ext>
              </a:extLst>
            </p:cNvPr>
            <p:cNvGrpSpPr/>
            <p:nvPr/>
          </p:nvGrpSpPr>
          <p:grpSpPr>
            <a:xfrm>
              <a:off x="1192645" y="34418"/>
              <a:ext cx="9806709" cy="6426355"/>
              <a:chOff x="1201881" y="240551"/>
              <a:chExt cx="9806709" cy="6426355"/>
            </a:xfrm>
          </p:grpSpPr>
          <p:pic>
            <p:nvPicPr>
              <p:cNvPr id="6" name="Picture 5">
                <a:extLst>
                  <a:ext uri="{FF2B5EF4-FFF2-40B4-BE49-F238E27FC236}">
                    <a16:creationId xmlns:a16="http://schemas.microsoft.com/office/drawing/2014/main" id="{3F140F56-2ADE-C144-24C9-50AC286DC2CE}"/>
                  </a:ext>
                </a:extLst>
              </p:cNvPr>
              <p:cNvPicPr>
                <a:picLocks noChangeAspect="1"/>
              </p:cNvPicPr>
              <p:nvPr/>
            </p:nvPicPr>
            <p:blipFill rotWithShape="1">
              <a:blip r:embed="rId2"/>
              <a:srcRect l="10227" t="25691" r="60606" b="9932"/>
              <a:stretch/>
            </p:blipFill>
            <p:spPr>
              <a:xfrm>
                <a:off x="1201881" y="240551"/>
                <a:ext cx="9806709" cy="6087801"/>
              </a:xfrm>
              <a:prstGeom prst="rect">
                <a:avLst/>
              </a:prstGeom>
            </p:spPr>
          </p:pic>
          <p:sp>
            <p:nvSpPr>
              <p:cNvPr id="7" name="Rectangle 6">
                <a:extLst>
                  <a:ext uri="{FF2B5EF4-FFF2-40B4-BE49-F238E27FC236}">
                    <a16:creationId xmlns:a16="http://schemas.microsoft.com/office/drawing/2014/main" id="{5C2DD9BE-0E2E-6422-82A5-58A9520F4D3B}"/>
                  </a:ext>
                </a:extLst>
              </p:cNvPr>
              <p:cNvSpPr/>
              <p:nvPr/>
            </p:nvSpPr>
            <p:spPr>
              <a:xfrm>
                <a:off x="6551469" y="2934230"/>
                <a:ext cx="1810328" cy="101600"/>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843A233-8793-804D-C02E-14FD93DC6161}"/>
                  </a:ext>
                </a:extLst>
              </p:cNvPr>
              <p:cNvSpPr/>
              <p:nvPr/>
            </p:nvSpPr>
            <p:spPr>
              <a:xfrm>
                <a:off x="6551469" y="4184244"/>
                <a:ext cx="1810328" cy="101600"/>
              </a:xfrm>
              <a:prstGeom prst="rect">
                <a:avLst/>
              </a:prstGeom>
              <a:solidFill>
                <a:srgbClr val="00B0F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63DF71D-3B95-B149-A5BB-5174691BBAB1}"/>
                  </a:ext>
                </a:extLst>
              </p:cNvPr>
              <p:cNvSpPr/>
              <p:nvPr/>
            </p:nvSpPr>
            <p:spPr>
              <a:xfrm>
                <a:off x="5493327" y="429491"/>
                <a:ext cx="1099127" cy="5089236"/>
              </a:xfrm>
              <a:prstGeom prst="rect">
                <a:avLst/>
              </a:prstGeom>
              <a:solidFill>
                <a:srgbClr val="00B0F0">
                  <a:alpha val="26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6A11896-F6F1-DB61-B443-5D778F82C544}"/>
                  </a:ext>
                </a:extLst>
              </p:cNvPr>
              <p:cNvCxnSpPr/>
              <p:nvPr/>
            </p:nvCxnSpPr>
            <p:spPr>
              <a:xfrm>
                <a:off x="4784436" y="471055"/>
                <a:ext cx="0" cy="5726545"/>
              </a:xfrm>
              <a:prstGeom prst="line">
                <a:avLst/>
              </a:prstGeom>
              <a:ln w="444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7D2DF2-9BC7-3BC7-8EE8-9BFAC7D0427F}"/>
                  </a:ext>
                </a:extLst>
              </p:cNvPr>
              <p:cNvCxnSpPr/>
              <p:nvPr/>
            </p:nvCxnSpPr>
            <p:spPr>
              <a:xfrm>
                <a:off x="1514764" y="6356350"/>
                <a:ext cx="3269672" cy="0"/>
              </a:xfrm>
              <a:prstGeom prst="straightConnector1">
                <a:avLst/>
              </a:prstGeom>
              <a:ln w="254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5E8990B-910E-779C-ADB0-DF26A3FAEB89}"/>
                  </a:ext>
                </a:extLst>
              </p:cNvPr>
              <p:cNvSpPr txBox="1"/>
              <p:nvPr/>
            </p:nvSpPr>
            <p:spPr>
              <a:xfrm>
                <a:off x="2477654" y="6328352"/>
                <a:ext cx="7573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18’-7”</a:t>
                </a:r>
              </a:p>
            </p:txBody>
          </p:sp>
        </p:grpSp>
        <p:sp>
          <p:nvSpPr>
            <p:cNvPr id="5" name="Callout: Line 4">
              <a:extLst>
                <a:ext uri="{FF2B5EF4-FFF2-40B4-BE49-F238E27FC236}">
                  <a16:creationId xmlns:a16="http://schemas.microsoft.com/office/drawing/2014/main" id="{84468CCC-884A-D8C9-3EA4-639A84E18599}"/>
                </a:ext>
              </a:extLst>
            </p:cNvPr>
            <p:cNvSpPr/>
            <p:nvPr/>
          </p:nvSpPr>
          <p:spPr>
            <a:xfrm>
              <a:off x="7301345" y="487347"/>
              <a:ext cx="2604654" cy="332103"/>
            </a:xfrm>
            <a:prstGeom prst="borderCallout1">
              <a:avLst>
                <a:gd name="adj1" fmla="val 2063"/>
                <a:gd name="adj2" fmla="val 178"/>
                <a:gd name="adj3" fmla="val 112500"/>
                <a:gd name="adj4" fmla="val -38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2’-2” from existing wall</a:t>
              </a:r>
            </a:p>
          </p:txBody>
        </p:sp>
        <p:sp>
          <p:nvSpPr>
            <p:cNvPr id="10" name="Callout: Line 9">
              <a:extLst>
                <a:ext uri="{FF2B5EF4-FFF2-40B4-BE49-F238E27FC236}">
                  <a16:creationId xmlns:a16="http://schemas.microsoft.com/office/drawing/2014/main" id="{01CB237F-3C53-066A-CF83-5F29AA34AD8F}"/>
                </a:ext>
              </a:extLst>
            </p:cNvPr>
            <p:cNvSpPr/>
            <p:nvPr/>
          </p:nvSpPr>
          <p:spPr>
            <a:xfrm>
              <a:off x="9183255" y="2435873"/>
              <a:ext cx="2604654" cy="332103"/>
            </a:xfrm>
            <a:prstGeom prst="borderCallout1">
              <a:avLst>
                <a:gd name="adj1" fmla="val 2063"/>
                <a:gd name="adj2" fmla="val 178"/>
                <a:gd name="adj3" fmla="val 112500"/>
                <a:gd name="adj4" fmla="val -383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from existing wall</a:t>
              </a:r>
            </a:p>
          </p:txBody>
        </p:sp>
        <p:cxnSp>
          <p:nvCxnSpPr>
            <p:cNvPr id="13" name="Straight Connector 12">
              <a:extLst>
                <a:ext uri="{FF2B5EF4-FFF2-40B4-BE49-F238E27FC236}">
                  <a16:creationId xmlns:a16="http://schemas.microsoft.com/office/drawing/2014/main" id="{EC02CFE7-A8AC-0062-8F29-14766A8C2CCF}"/>
                </a:ext>
              </a:extLst>
            </p:cNvPr>
            <p:cNvCxnSpPr/>
            <p:nvPr/>
          </p:nvCxnSpPr>
          <p:spPr>
            <a:xfrm flipV="1">
              <a:off x="8153400" y="2435873"/>
              <a:ext cx="1029855" cy="158611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5A033F36-C17E-AEB7-EC64-FDEAEFBE9CF4}"/>
                </a:ext>
              </a:extLst>
            </p:cNvPr>
            <p:cNvCxnSpPr>
              <a:cxnSpLocks/>
            </p:cNvCxnSpPr>
            <p:nvPr/>
          </p:nvCxnSpPr>
          <p:spPr>
            <a:xfrm>
              <a:off x="3435927" y="6319345"/>
              <a:ext cx="1339273" cy="1"/>
            </a:xfrm>
            <a:prstGeom prst="straightConnector1">
              <a:avLst/>
            </a:prstGeom>
            <a:ln w="254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F486EC-7272-D101-747F-CF0FB104205E}"/>
                </a:ext>
              </a:extLst>
            </p:cNvPr>
            <p:cNvSpPr txBox="1"/>
            <p:nvPr/>
          </p:nvSpPr>
          <p:spPr>
            <a:xfrm>
              <a:off x="3803072" y="6291496"/>
              <a:ext cx="6049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B0F0"/>
                  </a:solidFill>
                  <a:latin typeface="Calibri" panose="020F0502020204030204"/>
                </a:rPr>
                <a:t>7</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en-US" sz="1600" dirty="0">
                  <a:solidFill>
                    <a:srgbClr val="00B0F0"/>
                  </a:solidFill>
                  <a:latin typeface="Calibri" panose="020F0502020204030204"/>
                </a:rPr>
                <a:t>1</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1DACCD86-72F7-ACBD-16DB-3015B7507AB0}"/>
                </a:ext>
              </a:extLst>
            </p:cNvPr>
            <p:cNvSpPr txBox="1"/>
            <p:nvPr/>
          </p:nvSpPr>
          <p:spPr>
            <a:xfrm>
              <a:off x="4638966" y="-143045"/>
              <a:ext cx="13946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B0F0"/>
                  </a:solidFill>
                  <a:latin typeface="Calibri" panose="020F0502020204030204"/>
                </a:rPr>
                <a:t>31</a:t>
              </a:r>
              <a:r>
                <a:rPr kumimoji="0" lang="en-US" sz="1600" b="0" i="0" u="none" strike="noStrike" kern="1200" cap="none" spc="0" normalizeH="0" baseline="0" noProof="0" dirty="0">
                  <a:ln>
                    <a:noFill/>
                  </a:ln>
                  <a:solidFill>
                    <a:srgbClr val="00B0F0"/>
                  </a:solidFill>
                  <a:effectLst/>
                  <a:uLnTx/>
                  <a:uFillTx/>
                  <a:latin typeface="Calibri" panose="020F0502020204030204"/>
                  <a:ea typeface="+mn-ea"/>
                  <a:cs typeface="+mn-cs"/>
                </a:rPr>
                <a:t>’ height</a:t>
              </a:r>
            </a:p>
          </p:txBody>
        </p:sp>
        <p:cxnSp>
          <p:nvCxnSpPr>
            <p:cNvPr id="20" name="Straight Connector 19">
              <a:extLst>
                <a:ext uri="{FF2B5EF4-FFF2-40B4-BE49-F238E27FC236}">
                  <a16:creationId xmlns:a16="http://schemas.microsoft.com/office/drawing/2014/main" id="{096A5425-F6F8-2278-8008-2F4FD25ACF36}"/>
                </a:ext>
              </a:extLst>
            </p:cNvPr>
            <p:cNvCxnSpPr/>
            <p:nvPr/>
          </p:nvCxnSpPr>
          <p:spPr>
            <a:xfrm>
              <a:off x="4929328" y="223358"/>
              <a:ext cx="471055"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16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AE8FDE-C2E3-8E45-D637-DED16C661229}"/>
              </a:ext>
            </a:extLst>
          </p:cNvPr>
          <p:cNvPicPr>
            <a:picLocks noChangeAspect="1"/>
          </p:cNvPicPr>
          <p:nvPr/>
        </p:nvPicPr>
        <p:blipFill rotWithShape="1">
          <a:blip r:embed="rId2"/>
          <a:srcRect l="17501" t="18956" r="66136" b="13973"/>
          <a:stretch/>
        </p:blipFill>
        <p:spPr>
          <a:xfrm>
            <a:off x="3237345" y="133605"/>
            <a:ext cx="5717309" cy="6590790"/>
          </a:xfrm>
          <a:prstGeom prst="rect">
            <a:avLst/>
          </a:prstGeom>
          <a:ln w="22225">
            <a:solidFill>
              <a:srgbClr val="002060"/>
            </a:solidFill>
          </a:ln>
        </p:spPr>
      </p:pic>
      <p:sp>
        <p:nvSpPr>
          <p:cNvPr id="11" name="Oval 10">
            <a:extLst>
              <a:ext uri="{FF2B5EF4-FFF2-40B4-BE49-F238E27FC236}">
                <a16:creationId xmlns:a16="http://schemas.microsoft.com/office/drawing/2014/main" id="{F0A99D3A-AEEB-7943-389B-2130015982B1}"/>
              </a:ext>
            </a:extLst>
          </p:cNvPr>
          <p:cNvSpPr/>
          <p:nvPr/>
        </p:nvSpPr>
        <p:spPr>
          <a:xfrm>
            <a:off x="3994725" y="4770582"/>
            <a:ext cx="563419" cy="332509"/>
          </a:xfrm>
          <a:prstGeom prst="ellipse">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6AAA3D-BCEC-B74F-3F2D-0166B26A13FB}"/>
              </a:ext>
            </a:extLst>
          </p:cNvPr>
          <p:cNvSpPr/>
          <p:nvPr/>
        </p:nvSpPr>
        <p:spPr>
          <a:xfrm>
            <a:off x="3994726" y="1773383"/>
            <a:ext cx="563419" cy="332509"/>
          </a:xfrm>
          <a:prstGeom prst="ellipse">
            <a:avLst/>
          </a:prstGeom>
          <a:solidFill>
            <a:srgbClr val="FFFF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451839"/>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2371</TotalTime>
  <Words>693</Words>
  <Application>Microsoft Office PowerPoint</Application>
  <PresentationFormat>Widescreen</PresentationFormat>
  <Paragraphs>81</Paragraphs>
  <Slides>24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Century Gothic</vt:lpstr>
      <vt:lpstr>Elephant</vt:lpstr>
      <vt:lpstr>Times New Roman</vt:lpstr>
      <vt:lpstr>Brush</vt:lpstr>
      <vt:lpstr>Office Theme</vt:lpstr>
      <vt:lpstr>Dewey Beach  Board of Adjustment  Jan 29, 2024</vt:lpstr>
      <vt:lpstr>Agenda</vt:lpstr>
      <vt:lpstr>PowerPoint Presentation</vt:lpstr>
      <vt:lpstr>PowerPoint Presentation</vt:lpstr>
      <vt:lpstr>PowerPoint Presentation</vt:lpstr>
      <vt:lpstr>Planned Improvements</vt:lpstr>
      <vt:lpstr>Our Variance Request</vt:lpstr>
      <vt:lpstr>PowerPoint Presentation</vt:lpstr>
      <vt:lpstr>PowerPoint Presentation</vt:lpstr>
      <vt:lpstr>PowerPoint Presentation</vt:lpstr>
      <vt:lpstr>PowerPoint Presentation</vt:lpstr>
      <vt:lpstr>PowerPoint Presentation</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Exceptional Practical Difficulty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Dewey Beach  Board of Adjustment</dc:title>
  <dc:creator>Glenn Mandalas</dc:creator>
  <cp:lastModifiedBy>Glenn C. Mandalas</cp:lastModifiedBy>
  <cp:revision>30</cp:revision>
  <dcterms:created xsi:type="dcterms:W3CDTF">2022-09-14T15:00:58Z</dcterms:created>
  <dcterms:modified xsi:type="dcterms:W3CDTF">2024-01-25T21:45:58Z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