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72" r:id="rId3"/>
    <p:sldId id="258" r:id="rId4"/>
    <p:sldId id="256" r:id="rId5"/>
    <p:sldId id="257" r:id="rId6"/>
    <p:sldId id="268" r:id="rId7"/>
    <p:sldId id="270" r:id="rId8"/>
    <p:sldId id="264" r:id="rId9"/>
    <p:sldId id="263" r:id="rId10"/>
    <p:sldId id="261" r:id="rId11"/>
    <p:sldId id="259" r:id="rId12"/>
    <p:sldId id="260" r:id="rId13"/>
    <p:sldId id="267" r:id="rId14"/>
    <p:sldId id="265" r:id="rId15"/>
    <p:sldId id="269" r:id="rId16"/>
    <p:sldId id="266" r:id="rId17"/>
    <p:sldId id="26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4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3F84-9F8C-FCDD-B5B7-97AE8D95EB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D196D1-55B5-0F52-5FCE-436F7B344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9DE4BC-A64D-3532-DA16-6CA9ADCA5BD5}"/>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5" name="Footer Placeholder 4">
            <a:extLst>
              <a:ext uri="{FF2B5EF4-FFF2-40B4-BE49-F238E27FC236}">
                <a16:creationId xmlns:a16="http://schemas.microsoft.com/office/drawing/2014/main" id="{D0DB3036-AD8D-D538-AB2A-3F267BD84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2E464-4017-8C39-3EC6-44A9824A83F2}"/>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186430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6019-BF18-3760-D98E-0FA7561A5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842720-0536-1AE8-61DF-6C030E902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1310F-049A-607A-96A9-DC9DBED9DDBF}"/>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5" name="Footer Placeholder 4">
            <a:extLst>
              <a:ext uri="{FF2B5EF4-FFF2-40B4-BE49-F238E27FC236}">
                <a16:creationId xmlns:a16="http://schemas.microsoft.com/office/drawing/2014/main" id="{475FB94E-435D-40DC-D42A-E257B93DC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A9529-87D5-AC37-1989-451C86E5EDCB}"/>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181976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9150F6-203C-2C94-4214-A128A3BC49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8BB7BA-D1F9-ED53-1451-6FCC66A427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9A39A-5C98-CC28-C71B-A98DB0F16DB8}"/>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5" name="Footer Placeholder 4">
            <a:extLst>
              <a:ext uri="{FF2B5EF4-FFF2-40B4-BE49-F238E27FC236}">
                <a16:creationId xmlns:a16="http://schemas.microsoft.com/office/drawing/2014/main" id="{83050B3A-2F09-0B4B-DFEF-D08D67CE5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52BD9-6169-5881-1259-FF59778B835D}"/>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2447221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970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464662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2414147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10084-E804-4F5A-A21D-1259934CFBB9}"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217730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10084-E804-4F5A-A21D-1259934CFBB9}"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1900022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210084-E804-4F5A-A21D-1259934CFBB9}"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2143785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10084-E804-4F5A-A21D-1259934CFBB9}"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2850713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210084-E804-4F5A-A21D-1259934CFBB9}"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80054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3CF5-EC44-8D59-39E4-6C3D37347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3D41DC-67B1-7D88-D0A7-6E3B5F01FD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3F541-4A2B-960A-75A4-927E7199CFF9}"/>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5" name="Footer Placeholder 4">
            <a:extLst>
              <a:ext uri="{FF2B5EF4-FFF2-40B4-BE49-F238E27FC236}">
                <a16:creationId xmlns:a16="http://schemas.microsoft.com/office/drawing/2014/main" id="{5FB1739A-C9A2-50CB-3234-D469A2B21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4462C-5279-2166-43C0-28F100180760}"/>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3559963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210084-E804-4F5A-A21D-1259934CFBB9}"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94075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8C210084-E804-4F5A-A21D-1259934CFBB9}"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310559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1254207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36336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415783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4828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1290719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44899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10084-E804-4F5A-A21D-1259934CFBB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A711CD-0BF0-4019-BCC4-877D9A96483B}" type="slidenum">
              <a:rPr lang="en-US" smtClean="0"/>
              <a:t>‹#›</a:t>
            </a:fld>
            <a:endParaRPr lang="en-US"/>
          </a:p>
        </p:txBody>
      </p:sp>
    </p:spTree>
    <p:extLst>
      <p:ext uri="{BB962C8B-B14F-4D97-AF65-F5344CB8AC3E}">
        <p14:creationId xmlns:p14="http://schemas.microsoft.com/office/powerpoint/2010/main" val="162577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E15F-75B2-46BD-4B91-D06FB15A2E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263210-71E1-B317-B9AD-E2C940F37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6C95F5-CAD7-0862-632E-91216AF693F0}"/>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5" name="Footer Placeholder 4">
            <a:extLst>
              <a:ext uri="{FF2B5EF4-FFF2-40B4-BE49-F238E27FC236}">
                <a16:creationId xmlns:a16="http://schemas.microsoft.com/office/drawing/2014/main" id="{A4B79CA2-C99A-5F18-208F-7890DCAE4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0E7AB-1686-86A9-39B2-95B93F54CCDC}"/>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399087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FF4-D93B-887B-1ACA-9A52B4017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A232D-25F5-48E6-EE50-7FEBB9D9E3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2BCB4D-E4C4-38BF-7CEA-4BE27693E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9987FE-6C86-9342-D7AE-C673DA66DC83}"/>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6" name="Footer Placeholder 5">
            <a:extLst>
              <a:ext uri="{FF2B5EF4-FFF2-40B4-BE49-F238E27FC236}">
                <a16:creationId xmlns:a16="http://schemas.microsoft.com/office/drawing/2014/main" id="{195C37F0-771C-B45E-F9EE-5919D2C8A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6A155-7BCB-185A-92B6-E64C45C039FF}"/>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282838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DA0E2-D156-9856-49A1-3DF22A8E9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354192-FCA0-81B2-60FB-3EC4C6299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34EE40-F464-6637-AF25-9A0DBC0D00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08916F-EC21-E86F-32B5-9ABFD24997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818CC-F756-B20B-DA01-653847C61D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07AB38-FBC1-2A90-79C6-F549B81B8BA0}"/>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8" name="Footer Placeholder 7">
            <a:extLst>
              <a:ext uri="{FF2B5EF4-FFF2-40B4-BE49-F238E27FC236}">
                <a16:creationId xmlns:a16="http://schemas.microsoft.com/office/drawing/2014/main" id="{408D8670-8F98-D93C-1E22-88767FF5CC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3C519F-0776-8ADB-3FA7-48C6002A5DB7}"/>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2430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7D68-09D6-1029-E648-7AA77D2A9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A7CA63-89D0-12E0-21A1-7A606AC86320}"/>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4" name="Footer Placeholder 3">
            <a:extLst>
              <a:ext uri="{FF2B5EF4-FFF2-40B4-BE49-F238E27FC236}">
                <a16:creationId xmlns:a16="http://schemas.microsoft.com/office/drawing/2014/main" id="{75306D4F-BAD6-C159-F0B1-79F473764F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29A05-997A-E517-7FAF-DA8F36E7F70A}"/>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262968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52D8B-B3A8-DEAA-EEBD-67902D1C3E08}"/>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3" name="Footer Placeholder 2">
            <a:extLst>
              <a:ext uri="{FF2B5EF4-FFF2-40B4-BE49-F238E27FC236}">
                <a16:creationId xmlns:a16="http://schemas.microsoft.com/office/drawing/2014/main" id="{C78DD0B4-F52E-EEDE-87F6-9295D546A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C4EBF7-35AA-1E21-D22E-88BEF3E97463}"/>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34751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2AC2-F3CB-DE54-E0F6-EFC640C25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9BDBD-6224-76EA-8E1A-5E2F0A630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1EF37D-0090-4816-53A2-BAD19AE3E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2219E-65EC-B66B-8A64-6BE7B520B847}"/>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6" name="Footer Placeholder 5">
            <a:extLst>
              <a:ext uri="{FF2B5EF4-FFF2-40B4-BE49-F238E27FC236}">
                <a16:creationId xmlns:a16="http://schemas.microsoft.com/office/drawing/2014/main" id="{4B70D0F2-62A6-68D3-2D78-21CCFE760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2C9CA-0FF4-3F04-84C6-0EACA8E866B7}"/>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65272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C8C4-CA7D-ADBC-6B6D-4A33166F7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58A007-387F-BB38-76CF-DEF1CB1FD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A61BFE-9B59-5C2F-DC9C-9D7A997A4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91D59-63CC-7228-631A-9CF706CE4DBE}"/>
              </a:ext>
            </a:extLst>
          </p:cNvPr>
          <p:cNvSpPr>
            <a:spLocks noGrp="1"/>
          </p:cNvSpPr>
          <p:nvPr>
            <p:ph type="dt" sz="half" idx="10"/>
          </p:nvPr>
        </p:nvSpPr>
        <p:spPr/>
        <p:txBody>
          <a:bodyPr/>
          <a:lstStyle/>
          <a:p>
            <a:fld id="{66E60872-0BB7-408A-B36B-17E62D3367E1}" type="datetimeFigureOut">
              <a:rPr lang="en-US" smtClean="0"/>
              <a:t>1/28/2024</a:t>
            </a:fld>
            <a:endParaRPr lang="en-US"/>
          </a:p>
        </p:txBody>
      </p:sp>
      <p:sp>
        <p:nvSpPr>
          <p:cNvPr id="6" name="Footer Placeholder 5">
            <a:extLst>
              <a:ext uri="{FF2B5EF4-FFF2-40B4-BE49-F238E27FC236}">
                <a16:creationId xmlns:a16="http://schemas.microsoft.com/office/drawing/2014/main" id="{271CDEE3-D8C1-1670-0CD9-2790A3FEC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ACD5C-171A-2A0F-B353-BB27F2A2FF40}"/>
              </a:ext>
            </a:extLst>
          </p:cNvPr>
          <p:cNvSpPr>
            <a:spLocks noGrp="1"/>
          </p:cNvSpPr>
          <p:nvPr>
            <p:ph type="sldNum" sz="quarter" idx="12"/>
          </p:nvPr>
        </p:nvSpPr>
        <p:spPr/>
        <p:txBody>
          <a:bodyPr/>
          <a:lstStyle/>
          <a:p>
            <a:fld id="{FE3747BD-B3F7-487C-808F-30692E21DD8D}" type="slidenum">
              <a:rPr lang="en-US" smtClean="0"/>
              <a:t>‹#›</a:t>
            </a:fld>
            <a:endParaRPr lang="en-US"/>
          </a:p>
        </p:txBody>
      </p:sp>
    </p:spTree>
    <p:extLst>
      <p:ext uri="{BB962C8B-B14F-4D97-AF65-F5344CB8AC3E}">
        <p14:creationId xmlns:p14="http://schemas.microsoft.com/office/powerpoint/2010/main" val="290147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91AFD-08CC-175D-406B-E67CD18040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DED6E1-9D5E-7B93-BCDA-BD0A302BB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B0656-E1EF-E00C-6307-3030FB14BF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60872-0BB7-408A-B36B-17E62D3367E1}" type="datetimeFigureOut">
              <a:rPr lang="en-US" smtClean="0"/>
              <a:t>1/28/2024</a:t>
            </a:fld>
            <a:endParaRPr lang="en-US"/>
          </a:p>
        </p:txBody>
      </p:sp>
      <p:sp>
        <p:nvSpPr>
          <p:cNvPr id="5" name="Footer Placeholder 4">
            <a:extLst>
              <a:ext uri="{FF2B5EF4-FFF2-40B4-BE49-F238E27FC236}">
                <a16:creationId xmlns:a16="http://schemas.microsoft.com/office/drawing/2014/main" id="{8E565941-9610-7554-2BAE-01E446F180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2B69B8-2556-52C7-2212-BAFA19B26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747BD-B3F7-487C-808F-30692E21DD8D}" type="slidenum">
              <a:rPr lang="en-US" smtClean="0"/>
              <a:t>‹#›</a:t>
            </a:fld>
            <a:endParaRPr lang="en-US"/>
          </a:p>
        </p:txBody>
      </p:sp>
    </p:spTree>
    <p:extLst>
      <p:ext uri="{BB962C8B-B14F-4D97-AF65-F5344CB8AC3E}">
        <p14:creationId xmlns:p14="http://schemas.microsoft.com/office/powerpoint/2010/main" val="1334967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C210084-E804-4F5A-A21D-1259934CFBB9}" type="datetimeFigureOut">
              <a:rPr lang="en-US" smtClean="0"/>
              <a:t>1/28/2024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3A711CD-0BF0-4019-BCC4-877D9A96483B}" type="slidenum">
              <a:rPr lang="en-US" smtClean="0"/>
              <a:t>‹#›</a:t>
            </a:fld>
            <a:endParaRPr lang="en-US"/>
          </a:p>
        </p:txBody>
      </p:sp>
    </p:spTree>
    <p:extLst>
      <p:ext uri="{BB962C8B-B14F-4D97-AF65-F5344CB8AC3E}">
        <p14:creationId xmlns:p14="http://schemas.microsoft.com/office/powerpoint/2010/main" val="401895801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0E8C-B69D-8B80-39B0-51038E3202D9}"/>
              </a:ext>
            </a:extLst>
          </p:cNvPr>
          <p:cNvSpPr>
            <a:spLocks noGrp="1"/>
          </p:cNvSpPr>
          <p:nvPr>
            <p:ph type="title"/>
          </p:nvPr>
        </p:nvSpPr>
        <p:spPr>
          <a:xfrm>
            <a:off x="838200" y="104831"/>
            <a:ext cx="8534400" cy="1507067"/>
          </a:xfrm>
        </p:spPr>
        <p:txBody>
          <a:bodyPr/>
          <a:lstStyle/>
          <a:p>
            <a:r>
              <a:rPr lang="en-US" dirty="0"/>
              <a:t>Extension Request</a:t>
            </a:r>
          </a:p>
        </p:txBody>
      </p:sp>
      <p:sp>
        <p:nvSpPr>
          <p:cNvPr id="4" name="TextBox 3">
            <a:extLst>
              <a:ext uri="{FF2B5EF4-FFF2-40B4-BE49-F238E27FC236}">
                <a16:creationId xmlns:a16="http://schemas.microsoft.com/office/drawing/2014/main" id="{E474571E-6C59-BE16-1418-907E4A5C38C0}"/>
              </a:ext>
            </a:extLst>
          </p:cNvPr>
          <p:cNvSpPr txBox="1"/>
          <p:nvPr/>
        </p:nvSpPr>
        <p:spPr>
          <a:xfrm>
            <a:off x="838200" y="1611898"/>
            <a:ext cx="11203709"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Moore Blue Water, LLC respectfully requests an extension of the time period to apply for a building permit under § 185-70 until December 31, 2024</a:t>
            </a:r>
          </a:p>
        </p:txBody>
      </p:sp>
      <p:sp>
        <p:nvSpPr>
          <p:cNvPr id="5" name="TextBox 4">
            <a:extLst>
              <a:ext uri="{FF2B5EF4-FFF2-40B4-BE49-F238E27FC236}">
                <a16:creationId xmlns:a16="http://schemas.microsoft.com/office/drawing/2014/main" id="{7047010E-CCEC-82EC-A51F-9B2276750F58}"/>
              </a:ext>
            </a:extLst>
          </p:cNvPr>
          <p:cNvSpPr txBox="1"/>
          <p:nvPr/>
        </p:nvSpPr>
        <p:spPr>
          <a:xfrm>
            <a:off x="7405255" y="5598465"/>
            <a:ext cx="4472709"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Glenn Mandalas, Esq</a:t>
            </a:r>
          </a:p>
        </p:txBody>
      </p:sp>
      <p:pic>
        <p:nvPicPr>
          <p:cNvPr id="3" name="Picture 2" descr="A black background with blue and grey letters&#10;&#10;Description automatically generated">
            <a:extLst>
              <a:ext uri="{FF2B5EF4-FFF2-40B4-BE49-F238E27FC236}">
                <a16:creationId xmlns:a16="http://schemas.microsoft.com/office/drawing/2014/main" id="{96DA5C61-58F3-615D-1667-E36B07E55416}"/>
              </a:ext>
            </a:extLst>
          </p:cNvPr>
          <p:cNvPicPr>
            <a:picLocks noChangeAspect="1"/>
          </p:cNvPicPr>
          <p:nvPr/>
        </p:nvPicPr>
        <p:blipFill>
          <a:blip r:embed="rId2"/>
          <a:stretch>
            <a:fillRect/>
          </a:stretch>
        </p:blipFill>
        <p:spPr>
          <a:xfrm>
            <a:off x="7405255" y="4067501"/>
            <a:ext cx="2656467" cy="1413779"/>
          </a:xfrm>
          <a:prstGeom prst="rect">
            <a:avLst/>
          </a:prstGeom>
        </p:spPr>
      </p:pic>
    </p:spTree>
    <p:extLst>
      <p:ext uri="{BB962C8B-B14F-4D97-AF65-F5344CB8AC3E}">
        <p14:creationId xmlns:p14="http://schemas.microsoft.com/office/powerpoint/2010/main" val="3303803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88340-AB91-38FF-654A-676676B178A8}"/>
              </a:ext>
            </a:extLst>
          </p:cNvPr>
          <p:cNvPicPr>
            <a:picLocks noChangeAspect="1"/>
          </p:cNvPicPr>
          <p:nvPr/>
        </p:nvPicPr>
        <p:blipFill rotWithShape="1">
          <a:blip r:embed="rId2"/>
          <a:srcRect l="14546" t="21650" r="65075" b="6970"/>
          <a:stretch/>
        </p:blipFill>
        <p:spPr>
          <a:xfrm>
            <a:off x="2747818" y="130604"/>
            <a:ext cx="6696364" cy="6596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624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B8020B-058A-6CDB-3607-0EDD22F09918}"/>
              </a:ext>
            </a:extLst>
          </p:cNvPr>
          <p:cNvPicPr>
            <a:picLocks noChangeAspect="1"/>
          </p:cNvPicPr>
          <p:nvPr/>
        </p:nvPicPr>
        <p:blipFill rotWithShape="1">
          <a:blip r:embed="rId2"/>
          <a:srcRect l="14697" t="20572" r="65000" b="16128"/>
          <a:stretch/>
        </p:blipFill>
        <p:spPr>
          <a:xfrm>
            <a:off x="2248682" y="0"/>
            <a:ext cx="7694635" cy="6747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073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3F15AD-9990-ADB6-AA0F-15D58923247E}"/>
              </a:ext>
            </a:extLst>
          </p:cNvPr>
          <p:cNvPicPr>
            <a:picLocks noChangeAspect="1"/>
          </p:cNvPicPr>
          <p:nvPr/>
        </p:nvPicPr>
        <p:blipFill rotWithShape="1">
          <a:blip r:embed="rId2"/>
          <a:srcRect l="64066" t="14549" r="15117" b="4205"/>
          <a:stretch/>
        </p:blipFill>
        <p:spPr>
          <a:xfrm>
            <a:off x="2972035" y="0"/>
            <a:ext cx="624793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1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32E2F-451E-4B05-FAB9-8D0A3876E8B1}"/>
              </a:ext>
            </a:extLst>
          </p:cNvPr>
          <p:cNvPicPr>
            <a:picLocks noChangeAspect="1"/>
          </p:cNvPicPr>
          <p:nvPr/>
        </p:nvPicPr>
        <p:blipFill rotWithShape="1">
          <a:blip r:embed="rId2"/>
          <a:srcRect l="64206" t="13552" r="15607" b="5950"/>
          <a:stretch/>
        </p:blipFill>
        <p:spPr>
          <a:xfrm>
            <a:off x="3038564" y="0"/>
            <a:ext cx="611487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742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AD3A7-2CF9-59BA-14A3-4A0CE13E2691}"/>
              </a:ext>
            </a:extLst>
          </p:cNvPr>
          <p:cNvPicPr>
            <a:picLocks noChangeAspect="1"/>
          </p:cNvPicPr>
          <p:nvPr/>
        </p:nvPicPr>
        <p:blipFill rotWithShape="1">
          <a:blip r:embed="rId2"/>
          <a:srcRect l="61894" t="19652" r="11818" b="6005"/>
          <a:stretch/>
        </p:blipFill>
        <p:spPr>
          <a:xfrm>
            <a:off x="1784902" y="0"/>
            <a:ext cx="8622196"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434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6B1DF-08FF-F1F5-B3EC-DFF62C033B49}"/>
              </a:ext>
            </a:extLst>
          </p:cNvPr>
          <p:cNvPicPr>
            <a:picLocks noChangeAspect="1"/>
          </p:cNvPicPr>
          <p:nvPr/>
        </p:nvPicPr>
        <p:blipFill rotWithShape="1">
          <a:blip r:embed="rId2"/>
          <a:srcRect l="64205" t="15794" r="15398" b="4953"/>
          <a:stretch/>
        </p:blipFill>
        <p:spPr>
          <a:xfrm>
            <a:off x="2963966" y="0"/>
            <a:ext cx="6264067" cy="6845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309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0E8C-B69D-8B80-39B0-51038E3202D9}"/>
              </a:ext>
            </a:extLst>
          </p:cNvPr>
          <p:cNvSpPr>
            <a:spLocks noGrp="1"/>
          </p:cNvSpPr>
          <p:nvPr>
            <p:ph type="title"/>
          </p:nvPr>
        </p:nvSpPr>
        <p:spPr>
          <a:xfrm>
            <a:off x="838200" y="104831"/>
            <a:ext cx="8534400" cy="1507067"/>
          </a:xfrm>
        </p:spPr>
        <p:txBody>
          <a:bodyPr/>
          <a:lstStyle/>
          <a:p>
            <a:r>
              <a:rPr lang="en-US" dirty="0"/>
              <a:t>Extension Request</a:t>
            </a:r>
          </a:p>
        </p:txBody>
      </p:sp>
      <p:sp>
        <p:nvSpPr>
          <p:cNvPr id="4" name="TextBox 3">
            <a:extLst>
              <a:ext uri="{FF2B5EF4-FFF2-40B4-BE49-F238E27FC236}">
                <a16:creationId xmlns:a16="http://schemas.microsoft.com/office/drawing/2014/main" id="{E474571E-6C59-BE16-1418-907E4A5C38C0}"/>
              </a:ext>
            </a:extLst>
          </p:cNvPr>
          <p:cNvSpPr txBox="1"/>
          <p:nvPr/>
        </p:nvSpPr>
        <p:spPr>
          <a:xfrm>
            <a:off x="838200" y="1611898"/>
            <a:ext cx="11203709" cy="1569660"/>
          </a:xfrm>
          <a:prstGeom prst="rect">
            <a:avLst/>
          </a:prstGeom>
          <a:noFill/>
        </p:spPr>
        <p:txBody>
          <a:bodyPr wrap="square">
            <a:spAutoFit/>
          </a:bodyPr>
          <a:lstStyle/>
          <a:p>
            <a:r>
              <a:rPr lang="en-US" sz="3200" dirty="0"/>
              <a:t>Moore Blue Water, LLC respectfully requests an extension of the time-period to apply for a building permit under § 185-70 until December 31, 2024</a:t>
            </a:r>
          </a:p>
        </p:txBody>
      </p:sp>
      <p:sp>
        <p:nvSpPr>
          <p:cNvPr id="5" name="TextBox 4">
            <a:extLst>
              <a:ext uri="{FF2B5EF4-FFF2-40B4-BE49-F238E27FC236}">
                <a16:creationId xmlns:a16="http://schemas.microsoft.com/office/drawing/2014/main" id="{7047010E-CCEC-82EC-A51F-9B2276750F58}"/>
              </a:ext>
            </a:extLst>
          </p:cNvPr>
          <p:cNvSpPr txBox="1"/>
          <p:nvPr/>
        </p:nvSpPr>
        <p:spPr>
          <a:xfrm>
            <a:off x="838200" y="3843556"/>
            <a:ext cx="11203709" cy="584775"/>
          </a:xfrm>
          <a:prstGeom prst="rect">
            <a:avLst/>
          </a:prstGeom>
          <a:noFill/>
        </p:spPr>
        <p:txBody>
          <a:bodyPr wrap="square">
            <a:spAutoFit/>
          </a:bodyPr>
          <a:lstStyle/>
          <a:p>
            <a:r>
              <a:rPr lang="en-US" sz="3200" dirty="0"/>
              <a:t>THANK YOU</a:t>
            </a:r>
          </a:p>
        </p:txBody>
      </p:sp>
    </p:spTree>
    <p:extLst>
      <p:ext uri="{BB962C8B-B14F-4D97-AF65-F5344CB8AC3E}">
        <p14:creationId xmlns:p14="http://schemas.microsoft.com/office/powerpoint/2010/main" val="130948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9B67-A271-F4D5-5C3C-A6C6827138F3}"/>
              </a:ext>
            </a:extLst>
          </p:cNvPr>
          <p:cNvSpPr>
            <a:spLocks noGrp="1"/>
          </p:cNvSpPr>
          <p:nvPr>
            <p:ph type="title"/>
          </p:nvPr>
        </p:nvSpPr>
        <p:spPr>
          <a:xfrm>
            <a:off x="268575" y="-202431"/>
            <a:ext cx="8534400" cy="1507067"/>
          </a:xfrm>
        </p:spPr>
        <p:txBody>
          <a:bodyPr/>
          <a:lstStyle/>
          <a:p>
            <a:r>
              <a:rPr lang="en-US" dirty="0"/>
              <a:t>Variance Extension Request</a:t>
            </a:r>
          </a:p>
        </p:txBody>
      </p:sp>
      <p:sp>
        <p:nvSpPr>
          <p:cNvPr id="3" name="Content Placeholder 2">
            <a:extLst>
              <a:ext uri="{FF2B5EF4-FFF2-40B4-BE49-F238E27FC236}">
                <a16:creationId xmlns:a16="http://schemas.microsoft.com/office/drawing/2014/main" id="{E277CDAA-0C92-8E83-AF21-2453090CB225}"/>
              </a:ext>
            </a:extLst>
          </p:cNvPr>
          <p:cNvSpPr>
            <a:spLocks noGrp="1"/>
          </p:cNvSpPr>
          <p:nvPr>
            <p:ph idx="1"/>
          </p:nvPr>
        </p:nvSpPr>
        <p:spPr>
          <a:xfrm>
            <a:off x="748867" y="1304636"/>
            <a:ext cx="8534400" cy="4578928"/>
          </a:xfrm>
        </p:spPr>
        <p:txBody>
          <a:bodyPr>
            <a:normAutofit fontScale="92500" lnSpcReduction="10000"/>
          </a:bodyPr>
          <a:lstStyle/>
          <a:p>
            <a:r>
              <a:rPr lang="en-US" b="1" dirty="0"/>
              <a:t>Variances Granted</a:t>
            </a:r>
          </a:p>
          <a:p>
            <a:pPr lvl="1"/>
            <a:endParaRPr lang="en-US" dirty="0"/>
          </a:p>
          <a:p>
            <a:pPr lvl="1"/>
            <a:r>
              <a:rPr lang="en-US" dirty="0">
                <a:solidFill>
                  <a:schemeClr val="tx1"/>
                </a:solidFill>
              </a:rPr>
              <a:t>A special exception to construct an elevator bulkhead extending beyond the Town’s height limitation of 42’; </a:t>
            </a:r>
          </a:p>
          <a:p>
            <a:pPr lvl="1"/>
            <a:endParaRPr lang="en-US" dirty="0">
              <a:solidFill>
                <a:schemeClr val="tx1"/>
              </a:solidFill>
            </a:endParaRPr>
          </a:p>
          <a:p>
            <a:pPr lvl="1"/>
            <a:r>
              <a:rPr lang="en-US" dirty="0">
                <a:solidFill>
                  <a:schemeClr val="tx1"/>
                </a:solidFill>
              </a:rPr>
              <a:t>A variance from the Zoning Code to permit the construction of a three-story pool enclosure over and around an existing pool and pool deck;</a:t>
            </a:r>
          </a:p>
          <a:p>
            <a:pPr lvl="1"/>
            <a:endParaRPr lang="en-US" dirty="0">
              <a:solidFill>
                <a:schemeClr val="tx1"/>
              </a:solidFill>
            </a:endParaRPr>
          </a:p>
          <a:p>
            <a:pPr lvl="1"/>
            <a:r>
              <a:rPr lang="en-US" dirty="0">
                <a:solidFill>
                  <a:schemeClr val="tx1"/>
                </a:solidFill>
              </a:rPr>
              <a:t>A variance from yard setback restrictions to allow a set of proposed cabanas to extend outside the northernmost hotel room unit; and</a:t>
            </a:r>
          </a:p>
          <a:p>
            <a:pPr lvl="1"/>
            <a:endParaRPr lang="en-US" dirty="0">
              <a:solidFill>
                <a:schemeClr val="tx1"/>
              </a:solidFill>
            </a:endParaRPr>
          </a:p>
          <a:p>
            <a:pPr lvl="1"/>
            <a:r>
              <a:rPr lang="en-US" dirty="0">
                <a:solidFill>
                  <a:schemeClr val="tx1"/>
                </a:solidFill>
              </a:rPr>
              <a:t>A variance from the Town’s one-foot freeboard requirement above FEMA’s six foot minimum above base flood elevation (7.2 inches). </a:t>
            </a:r>
          </a:p>
          <a:p>
            <a:pPr lvl="1"/>
            <a:endParaRPr lang="en-US" dirty="0"/>
          </a:p>
        </p:txBody>
      </p:sp>
    </p:spTree>
    <p:extLst>
      <p:ext uri="{BB962C8B-B14F-4D97-AF65-F5344CB8AC3E}">
        <p14:creationId xmlns:p14="http://schemas.microsoft.com/office/powerpoint/2010/main" val="2050645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E1563-5453-F0B7-54E2-282493838CE0}"/>
              </a:ext>
            </a:extLst>
          </p:cNvPr>
          <p:cNvPicPr>
            <a:picLocks noChangeAspect="1"/>
          </p:cNvPicPr>
          <p:nvPr/>
        </p:nvPicPr>
        <p:blipFill rotWithShape="1">
          <a:blip r:embed="rId2"/>
          <a:srcRect l="61213" t="13922" b="5686"/>
          <a:stretch/>
        </p:blipFill>
        <p:spPr>
          <a:xfrm>
            <a:off x="388381" y="101808"/>
            <a:ext cx="11415238" cy="6654383"/>
          </a:xfrm>
          <a:prstGeom prst="rect">
            <a:avLst/>
          </a:prstGeom>
        </p:spPr>
      </p:pic>
      <p:sp>
        <p:nvSpPr>
          <p:cNvPr id="7" name="Rectangle 6">
            <a:extLst>
              <a:ext uri="{FF2B5EF4-FFF2-40B4-BE49-F238E27FC236}">
                <a16:creationId xmlns:a16="http://schemas.microsoft.com/office/drawing/2014/main" id="{3681C1FB-521E-8C2D-F8F2-5C2649CF8DE4}"/>
              </a:ext>
            </a:extLst>
          </p:cNvPr>
          <p:cNvSpPr/>
          <p:nvPr/>
        </p:nvSpPr>
        <p:spPr>
          <a:xfrm rot="15791598">
            <a:off x="2770675" y="2278285"/>
            <a:ext cx="282011" cy="7975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E86670-7D91-F7D0-BE92-4D25B7908ED0}"/>
              </a:ext>
            </a:extLst>
          </p:cNvPr>
          <p:cNvSpPr/>
          <p:nvPr/>
        </p:nvSpPr>
        <p:spPr>
          <a:xfrm rot="1975998">
            <a:off x="3541690" y="3389387"/>
            <a:ext cx="231820" cy="21669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Manual Input 10">
            <a:extLst>
              <a:ext uri="{FF2B5EF4-FFF2-40B4-BE49-F238E27FC236}">
                <a16:creationId xmlns:a16="http://schemas.microsoft.com/office/drawing/2014/main" id="{CC500D34-48C6-CE20-B434-0080B49F93D4}"/>
              </a:ext>
            </a:extLst>
          </p:cNvPr>
          <p:cNvSpPr/>
          <p:nvPr/>
        </p:nvSpPr>
        <p:spPr>
          <a:xfrm rot="21348013">
            <a:off x="3818685" y="3982816"/>
            <a:ext cx="1307750" cy="435745"/>
          </a:xfrm>
          <a:prstGeom prst="flowChartManualInput">
            <a:avLst/>
          </a:prstGeom>
          <a:solidFill>
            <a:srgbClr val="4472C4">
              <a:alpha val="25098"/>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Manual Input 11">
            <a:extLst>
              <a:ext uri="{FF2B5EF4-FFF2-40B4-BE49-F238E27FC236}">
                <a16:creationId xmlns:a16="http://schemas.microsoft.com/office/drawing/2014/main" id="{5E267994-0C51-D0BA-FA5D-00DAE3993459}"/>
              </a:ext>
            </a:extLst>
          </p:cNvPr>
          <p:cNvSpPr/>
          <p:nvPr/>
        </p:nvSpPr>
        <p:spPr>
          <a:xfrm>
            <a:off x="3387144" y="4250028"/>
            <a:ext cx="417341" cy="215835"/>
          </a:xfrm>
          <a:prstGeom prst="flowChartManualInp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allout: Line 14">
            <a:extLst>
              <a:ext uri="{FF2B5EF4-FFF2-40B4-BE49-F238E27FC236}">
                <a16:creationId xmlns:a16="http://schemas.microsoft.com/office/drawing/2014/main" id="{41825B3E-2301-57C1-7495-03C4C363D413}"/>
              </a:ext>
            </a:extLst>
          </p:cNvPr>
          <p:cNvSpPr/>
          <p:nvPr/>
        </p:nvSpPr>
        <p:spPr>
          <a:xfrm flipH="1">
            <a:off x="1464305" y="1252486"/>
            <a:ext cx="1118872" cy="289476"/>
          </a:xfrm>
          <a:prstGeom prst="borderCallout1">
            <a:avLst>
              <a:gd name="adj1" fmla="val 23199"/>
              <a:gd name="adj2" fmla="val 4329"/>
              <a:gd name="adj3" fmla="val 326054"/>
              <a:gd name="adj4" fmla="val -2797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Cabana</a:t>
            </a:r>
          </a:p>
        </p:txBody>
      </p:sp>
      <p:sp>
        <p:nvSpPr>
          <p:cNvPr id="17" name="Callout: Line 16">
            <a:extLst>
              <a:ext uri="{FF2B5EF4-FFF2-40B4-BE49-F238E27FC236}">
                <a16:creationId xmlns:a16="http://schemas.microsoft.com/office/drawing/2014/main" id="{CDE8BD78-C5B5-00A5-1486-84FD98B2F564}"/>
              </a:ext>
            </a:extLst>
          </p:cNvPr>
          <p:cNvSpPr/>
          <p:nvPr/>
        </p:nvSpPr>
        <p:spPr>
          <a:xfrm>
            <a:off x="4022231" y="2777748"/>
            <a:ext cx="1146993" cy="289476"/>
          </a:xfrm>
          <a:prstGeom prst="borderCallout1">
            <a:avLst>
              <a:gd name="adj1" fmla="val 54342"/>
              <a:gd name="adj2" fmla="val 8510"/>
              <a:gd name="adj3" fmla="val 250420"/>
              <a:gd name="adj4" fmla="val -3159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Elevator</a:t>
            </a:r>
          </a:p>
        </p:txBody>
      </p:sp>
      <p:sp>
        <p:nvSpPr>
          <p:cNvPr id="18" name="Callout: Line 17">
            <a:extLst>
              <a:ext uri="{FF2B5EF4-FFF2-40B4-BE49-F238E27FC236}">
                <a16:creationId xmlns:a16="http://schemas.microsoft.com/office/drawing/2014/main" id="{209CBAC2-B0CC-5E43-BAB4-5BBA8FC27A19}"/>
              </a:ext>
            </a:extLst>
          </p:cNvPr>
          <p:cNvSpPr/>
          <p:nvPr/>
        </p:nvSpPr>
        <p:spPr>
          <a:xfrm>
            <a:off x="4949007" y="3359388"/>
            <a:ext cx="1146993" cy="289476"/>
          </a:xfrm>
          <a:prstGeom prst="borderCallout1">
            <a:avLst>
              <a:gd name="adj1" fmla="val 54342"/>
              <a:gd name="adj2" fmla="val 7387"/>
              <a:gd name="adj3" fmla="val 259318"/>
              <a:gd name="adj4" fmla="val -1812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Pool Enc.</a:t>
            </a:r>
          </a:p>
        </p:txBody>
      </p:sp>
      <p:sp>
        <p:nvSpPr>
          <p:cNvPr id="19" name="Callout: Line 18">
            <a:extLst>
              <a:ext uri="{FF2B5EF4-FFF2-40B4-BE49-F238E27FC236}">
                <a16:creationId xmlns:a16="http://schemas.microsoft.com/office/drawing/2014/main" id="{D29E7E58-A196-3E5D-E4B5-167AFAD91FEC}"/>
              </a:ext>
            </a:extLst>
          </p:cNvPr>
          <p:cNvSpPr/>
          <p:nvPr/>
        </p:nvSpPr>
        <p:spPr>
          <a:xfrm flipH="1">
            <a:off x="2083638" y="4548988"/>
            <a:ext cx="1146993" cy="289476"/>
          </a:xfrm>
          <a:prstGeom prst="borderCallout1">
            <a:avLst>
              <a:gd name="adj1" fmla="val 72138"/>
              <a:gd name="adj2" fmla="val 15247"/>
              <a:gd name="adj3" fmla="val -52114"/>
              <a:gd name="adj4" fmla="val -3047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Deck</a:t>
            </a:r>
          </a:p>
        </p:txBody>
      </p:sp>
      <p:cxnSp>
        <p:nvCxnSpPr>
          <p:cNvPr id="8" name="Straight Connector 7">
            <a:extLst>
              <a:ext uri="{FF2B5EF4-FFF2-40B4-BE49-F238E27FC236}">
                <a16:creationId xmlns:a16="http://schemas.microsoft.com/office/drawing/2014/main" id="{C98CCAF5-32BE-E9D4-76C8-9BBC92C4BE60}"/>
              </a:ext>
            </a:extLst>
          </p:cNvPr>
          <p:cNvCxnSpPr/>
          <p:nvPr/>
        </p:nvCxnSpPr>
        <p:spPr>
          <a:xfrm flipV="1">
            <a:off x="2973065" y="1638842"/>
            <a:ext cx="2098332" cy="346659"/>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EBA49023-4700-9862-B3AF-6B913F28E13F}"/>
              </a:ext>
            </a:extLst>
          </p:cNvPr>
          <p:cNvSpPr txBox="1"/>
          <p:nvPr/>
        </p:nvSpPr>
        <p:spPr>
          <a:xfrm rot="20968505">
            <a:off x="3615935" y="1479451"/>
            <a:ext cx="698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front</a:t>
            </a:r>
          </a:p>
        </p:txBody>
      </p:sp>
      <p:cxnSp>
        <p:nvCxnSpPr>
          <p:cNvPr id="20" name="Straight Connector 19">
            <a:extLst>
              <a:ext uri="{FF2B5EF4-FFF2-40B4-BE49-F238E27FC236}">
                <a16:creationId xmlns:a16="http://schemas.microsoft.com/office/drawing/2014/main" id="{2EE71DD9-5642-E5ED-F4B1-5676B7D397E6}"/>
              </a:ext>
            </a:extLst>
          </p:cNvPr>
          <p:cNvCxnSpPr>
            <a:cxnSpLocks/>
          </p:cNvCxnSpPr>
          <p:nvPr/>
        </p:nvCxnSpPr>
        <p:spPr>
          <a:xfrm flipV="1">
            <a:off x="3501410" y="4624310"/>
            <a:ext cx="2098332" cy="250754"/>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682AFBBE-7DEC-F0A5-4556-489A1199832F}"/>
              </a:ext>
            </a:extLst>
          </p:cNvPr>
          <p:cNvSpPr txBox="1"/>
          <p:nvPr/>
        </p:nvSpPr>
        <p:spPr>
          <a:xfrm rot="21243062">
            <a:off x="4266874" y="4690398"/>
            <a:ext cx="698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rear</a:t>
            </a:r>
          </a:p>
        </p:txBody>
      </p:sp>
      <p:cxnSp>
        <p:nvCxnSpPr>
          <p:cNvPr id="23" name="Straight Connector 22">
            <a:extLst>
              <a:ext uri="{FF2B5EF4-FFF2-40B4-BE49-F238E27FC236}">
                <a16:creationId xmlns:a16="http://schemas.microsoft.com/office/drawing/2014/main" id="{396C2A52-7046-2B56-BC90-EE27450F751C}"/>
              </a:ext>
            </a:extLst>
          </p:cNvPr>
          <p:cNvCxnSpPr>
            <a:cxnSpLocks/>
          </p:cNvCxnSpPr>
          <p:nvPr/>
        </p:nvCxnSpPr>
        <p:spPr>
          <a:xfrm>
            <a:off x="6173465" y="2665534"/>
            <a:ext cx="245808" cy="1692411"/>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64069880-3B87-D6BE-387A-6DAD939320DC}"/>
              </a:ext>
            </a:extLst>
          </p:cNvPr>
          <p:cNvCxnSpPr>
            <a:cxnSpLocks/>
          </p:cNvCxnSpPr>
          <p:nvPr/>
        </p:nvCxnSpPr>
        <p:spPr>
          <a:xfrm>
            <a:off x="2348679" y="2137842"/>
            <a:ext cx="234498" cy="1586685"/>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EE7F2C3E-A1FB-B91B-70F5-73B0D45E5299}"/>
              </a:ext>
            </a:extLst>
          </p:cNvPr>
          <p:cNvSpPr txBox="1"/>
          <p:nvPr/>
        </p:nvSpPr>
        <p:spPr>
          <a:xfrm rot="15741413">
            <a:off x="6053759" y="3108449"/>
            <a:ext cx="698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side</a:t>
            </a:r>
          </a:p>
        </p:txBody>
      </p:sp>
      <p:sp>
        <p:nvSpPr>
          <p:cNvPr id="28" name="TextBox 27">
            <a:extLst>
              <a:ext uri="{FF2B5EF4-FFF2-40B4-BE49-F238E27FC236}">
                <a16:creationId xmlns:a16="http://schemas.microsoft.com/office/drawing/2014/main" id="{63AAE2FB-D294-A715-71EB-873BB57B489D}"/>
              </a:ext>
            </a:extLst>
          </p:cNvPr>
          <p:cNvSpPr txBox="1"/>
          <p:nvPr/>
        </p:nvSpPr>
        <p:spPr>
          <a:xfrm rot="15741413">
            <a:off x="2014016" y="2788487"/>
            <a:ext cx="698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side</a:t>
            </a:r>
          </a:p>
        </p:txBody>
      </p:sp>
    </p:spTree>
    <p:extLst>
      <p:ext uri="{BB962C8B-B14F-4D97-AF65-F5344CB8AC3E}">
        <p14:creationId xmlns:p14="http://schemas.microsoft.com/office/powerpoint/2010/main" val="286911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9B67-A271-F4D5-5C3C-A6C6827138F3}"/>
              </a:ext>
            </a:extLst>
          </p:cNvPr>
          <p:cNvSpPr>
            <a:spLocks noGrp="1"/>
          </p:cNvSpPr>
          <p:nvPr>
            <p:ph type="title"/>
          </p:nvPr>
        </p:nvSpPr>
        <p:spPr>
          <a:xfrm>
            <a:off x="758103" y="0"/>
            <a:ext cx="8534400" cy="1507067"/>
          </a:xfrm>
        </p:spPr>
        <p:txBody>
          <a:bodyPr/>
          <a:lstStyle/>
          <a:p>
            <a:r>
              <a:rPr lang="en-US" dirty="0"/>
              <a:t>Chronology</a:t>
            </a:r>
          </a:p>
        </p:txBody>
      </p:sp>
      <p:sp>
        <p:nvSpPr>
          <p:cNvPr id="3" name="Content Placeholder 2">
            <a:extLst>
              <a:ext uri="{FF2B5EF4-FFF2-40B4-BE49-F238E27FC236}">
                <a16:creationId xmlns:a16="http://schemas.microsoft.com/office/drawing/2014/main" id="{E277CDAA-0C92-8E83-AF21-2453090CB225}"/>
              </a:ext>
            </a:extLst>
          </p:cNvPr>
          <p:cNvSpPr>
            <a:spLocks noGrp="1"/>
          </p:cNvSpPr>
          <p:nvPr>
            <p:ph idx="1"/>
          </p:nvPr>
        </p:nvSpPr>
        <p:spPr>
          <a:xfrm>
            <a:off x="758103" y="1062182"/>
            <a:ext cx="8534400" cy="5190836"/>
          </a:xfrm>
        </p:spPr>
        <p:txBody>
          <a:bodyPr>
            <a:normAutofit/>
          </a:bodyPr>
          <a:lstStyle/>
          <a:p>
            <a:r>
              <a:rPr lang="en-US" dirty="0">
                <a:solidFill>
                  <a:schemeClr val="tx1"/>
                </a:solidFill>
              </a:rPr>
              <a:t>January 5, 2023 Written Board of Adjustment Decision</a:t>
            </a:r>
          </a:p>
          <a:p>
            <a:pPr lvl="1"/>
            <a:r>
              <a:rPr lang="en-US" dirty="0">
                <a:solidFill>
                  <a:schemeClr val="tx1"/>
                </a:solidFill>
              </a:rPr>
              <a:t>Existing Code</a:t>
            </a:r>
          </a:p>
          <a:p>
            <a:pPr marL="457200" lvl="1" indent="0">
              <a:buNone/>
            </a:pPr>
            <a:r>
              <a:rPr lang="en-US" dirty="0">
                <a:solidFill>
                  <a:schemeClr val="tx1"/>
                </a:solidFill>
              </a:rPr>
              <a:t>	§ 185-70 Lapse of special exception or variance.</a:t>
            </a:r>
          </a:p>
          <a:p>
            <a:pPr marL="914400" lvl="2" indent="0">
              <a:buNone/>
            </a:pPr>
            <a:r>
              <a:rPr lang="en-US" dirty="0">
                <a:solidFill>
                  <a:schemeClr val="tx1"/>
                </a:solidFill>
              </a:rPr>
              <a:t>After the Board of Adjustment has approved a special exception or granted a variance, </a:t>
            </a:r>
            <a:r>
              <a:rPr lang="en-US" dirty="0">
                <a:solidFill>
                  <a:srgbClr val="0070C0"/>
                </a:solidFill>
                <a:highlight>
                  <a:srgbClr val="FFFF00"/>
                </a:highlight>
              </a:rPr>
              <a:t>the special exception or variance so approved or granted shall lapse after the expiration of one year unless construction is completed</a:t>
            </a:r>
            <a:r>
              <a:rPr lang="en-US" dirty="0">
                <a:solidFill>
                  <a:schemeClr val="tx1"/>
                </a:solidFill>
              </a:rPr>
              <a:t> or the use has taken place in accordance with the plans for which such special exception or variance was granted, or if the Board of Adjustment does not specify some longer period than one year for good cause shown, and the provisions of these regulations shall thereafter govern.</a:t>
            </a:r>
          </a:p>
          <a:p>
            <a:r>
              <a:rPr lang="en-US" dirty="0">
                <a:solidFill>
                  <a:schemeClr val="tx1"/>
                </a:solidFill>
              </a:rPr>
              <a:t>First Quarter 2023: New Chief Construction Officer</a:t>
            </a:r>
          </a:p>
          <a:p>
            <a:pPr lvl="1"/>
            <a:r>
              <a:rPr lang="en-US" dirty="0">
                <a:solidFill>
                  <a:schemeClr val="tx1"/>
                </a:solidFill>
              </a:rPr>
              <a:t>Reviewed current scope of all projects </a:t>
            </a:r>
          </a:p>
          <a:p>
            <a:pPr lvl="1"/>
            <a:endParaRPr lang="en-US" dirty="0"/>
          </a:p>
        </p:txBody>
      </p:sp>
    </p:spTree>
    <p:extLst>
      <p:ext uri="{BB962C8B-B14F-4D97-AF65-F5344CB8AC3E}">
        <p14:creationId xmlns:p14="http://schemas.microsoft.com/office/powerpoint/2010/main" val="141532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77CDAA-0C92-8E83-AF21-2453090CB225}"/>
              </a:ext>
            </a:extLst>
          </p:cNvPr>
          <p:cNvSpPr>
            <a:spLocks noGrp="1"/>
          </p:cNvSpPr>
          <p:nvPr>
            <p:ph idx="1"/>
          </p:nvPr>
        </p:nvSpPr>
        <p:spPr>
          <a:xfrm>
            <a:off x="758102" y="1369291"/>
            <a:ext cx="9004733" cy="5327073"/>
          </a:xfrm>
        </p:spPr>
        <p:txBody>
          <a:bodyPr>
            <a:normAutofit lnSpcReduction="10000"/>
          </a:bodyPr>
          <a:lstStyle/>
          <a:p>
            <a:r>
              <a:rPr lang="en-US" dirty="0">
                <a:solidFill>
                  <a:schemeClr val="tx1"/>
                </a:solidFill>
              </a:rPr>
              <a:t>April/May 2023: Finalizing Plan Submissions</a:t>
            </a:r>
          </a:p>
          <a:p>
            <a:pPr lvl="1"/>
            <a:r>
              <a:rPr lang="en-US" dirty="0">
                <a:solidFill>
                  <a:schemeClr val="tx1"/>
                </a:solidFill>
              </a:rPr>
              <a:t>State Fire Marshal’s office required changes to the construction design, including adding a staircase on the south end of the building, and adding a sprinkler system to comply with emergency exit requirements. </a:t>
            </a:r>
          </a:p>
          <a:p>
            <a:pPr lvl="1"/>
            <a:r>
              <a:rPr lang="en-US" dirty="0">
                <a:solidFill>
                  <a:schemeClr val="tx1"/>
                </a:solidFill>
              </a:rPr>
              <a:t>Based on these changes and rising construction costs, the Chief Construction Officer engaged in a cost analysis resulting in architectural changes to the construction plans including a modification to the elevator plans. </a:t>
            </a:r>
          </a:p>
          <a:p>
            <a:r>
              <a:rPr lang="en-US" dirty="0">
                <a:solidFill>
                  <a:schemeClr val="tx1"/>
                </a:solidFill>
              </a:rPr>
              <a:t>June 16, 2023: Ordinance 813 approved</a:t>
            </a:r>
          </a:p>
          <a:p>
            <a:pPr lvl="1"/>
            <a:r>
              <a:rPr lang="en-US" dirty="0">
                <a:solidFill>
                  <a:schemeClr val="tx1"/>
                </a:solidFill>
              </a:rPr>
              <a:t>New Code</a:t>
            </a:r>
          </a:p>
          <a:p>
            <a:pPr marL="457200" lvl="1" indent="0">
              <a:buNone/>
            </a:pPr>
            <a:r>
              <a:rPr lang="en-US" dirty="0">
                <a:solidFill>
                  <a:schemeClr val="tx1"/>
                </a:solidFill>
              </a:rPr>
              <a:t>	§ 185-70 Lapse of special exception or variance.</a:t>
            </a:r>
          </a:p>
          <a:p>
            <a:pPr marL="914400" lvl="2" indent="0">
              <a:buNone/>
            </a:pPr>
            <a:r>
              <a:rPr lang="en-US" dirty="0">
                <a:solidFill>
                  <a:schemeClr val="tx1"/>
                </a:solidFill>
              </a:rPr>
              <a:t>A special exception or variance approved by the Board of Adjustment shall lapse after the expiration of one year unless . . . B. </a:t>
            </a:r>
            <a:r>
              <a:rPr lang="en-US" dirty="0">
                <a:solidFill>
                  <a:srgbClr val="0070C0"/>
                </a:solidFill>
                <a:highlight>
                  <a:srgbClr val="FFFF00"/>
                </a:highlight>
              </a:rPr>
              <a:t>A building permit has been applied for before the expiration of one year after approval of the special exception or variance</a:t>
            </a:r>
            <a:r>
              <a:rPr lang="en-US" dirty="0">
                <a:solidFill>
                  <a:schemeClr val="tx1"/>
                </a:solidFill>
              </a:rPr>
              <a:t> . . . . D. The Board of Adjustment has specified a period longer than one year for good cause shown. . . . Any special exception or variance that is valid as of June 16, 2023 shall be extended until December 31, 2023.</a:t>
            </a:r>
          </a:p>
          <a:p>
            <a:pPr marL="457200" lvl="1" indent="0">
              <a:buNone/>
            </a:pPr>
            <a:endParaRPr lang="en-US" dirty="0">
              <a:solidFill>
                <a:schemeClr val="tx1"/>
              </a:solidFill>
            </a:endParaRPr>
          </a:p>
          <a:p>
            <a:pPr lvl="1"/>
            <a:endParaRPr lang="en-US" dirty="0"/>
          </a:p>
        </p:txBody>
      </p:sp>
      <p:sp>
        <p:nvSpPr>
          <p:cNvPr id="4" name="Title 1">
            <a:extLst>
              <a:ext uri="{FF2B5EF4-FFF2-40B4-BE49-F238E27FC236}">
                <a16:creationId xmlns:a16="http://schemas.microsoft.com/office/drawing/2014/main" id="{ED9BEB55-2D36-02A0-0C0C-ED7615621702}"/>
              </a:ext>
            </a:extLst>
          </p:cNvPr>
          <p:cNvSpPr txBox="1">
            <a:spLocks/>
          </p:cNvSpPr>
          <p:nvPr/>
        </p:nvSpPr>
        <p:spPr>
          <a:xfrm>
            <a:off x="758103"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Chronology</a:t>
            </a:r>
            <a:endParaRPr lang="en-US" dirty="0"/>
          </a:p>
        </p:txBody>
      </p:sp>
    </p:spTree>
    <p:extLst>
      <p:ext uri="{BB962C8B-B14F-4D97-AF65-F5344CB8AC3E}">
        <p14:creationId xmlns:p14="http://schemas.microsoft.com/office/powerpoint/2010/main" val="3258835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77CDAA-0C92-8E83-AF21-2453090CB225}"/>
              </a:ext>
            </a:extLst>
          </p:cNvPr>
          <p:cNvSpPr>
            <a:spLocks noGrp="1"/>
          </p:cNvSpPr>
          <p:nvPr>
            <p:ph idx="1"/>
          </p:nvPr>
        </p:nvSpPr>
        <p:spPr>
          <a:xfrm>
            <a:off x="758103" y="1304636"/>
            <a:ext cx="8534400" cy="3615267"/>
          </a:xfrm>
        </p:spPr>
        <p:txBody>
          <a:bodyPr>
            <a:normAutofit/>
          </a:bodyPr>
          <a:lstStyle/>
          <a:p>
            <a:r>
              <a:rPr lang="en-US" dirty="0">
                <a:solidFill>
                  <a:schemeClr val="tx1"/>
                </a:solidFill>
              </a:rPr>
              <a:t>September 22, 2023: Request time extension</a:t>
            </a:r>
          </a:p>
          <a:p>
            <a:r>
              <a:rPr lang="en-US" dirty="0">
                <a:solidFill>
                  <a:schemeClr val="tx1"/>
                </a:solidFill>
              </a:rPr>
              <a:t>September 28, 2023: Building Official reminds me that Ordinance 813 was approved, providing more flexibility</a:t>
            </a:r>
          </a:p>
          <a:p>
            <a:r>
              <a:rPr lang="en-US" dirty="0">
                <a:solidFill>
                  <a:schemeClr val="tx1"/>
                </a:solidFill>
              </a:rPr>
              <a:t>October 11, 2023: Withdraw request for extension</a:t>
            </a:r>
          </a:p>
          <a:p>
            <a:r>
              <a:rPr lang="en-US" dirty="0">
                <a:solidFill>
                  <a:schemeClr val="tx1"/>
                </a:solidFill>
              </a:rPr>
              <a:t>December 27, 2023: Request extension</a:t>
            </a:r>
          </a:p>
          <a:p>
            <a:endParaRPr lang="en-US" dirty="0"/>
          </a:p>
          <a:p>
            <a:endParaRPr lang="en-US" dirty="0"/>
          </a:p>
          <a:p>
            <a:pPr marL="457200" lvl="1" indent="0">
              <a:buNone/>
            </a:pPr>
            <a:endParaRPr lang="en-US" dirty="0"/>
          </a:p>
          <a:p>
            <a:pPr lvl="1"/>
            <a:endParaRPr lang="en-US" dirty="0"/>
          </a:p>
        </p:txBody>
      </p:sp>
      <p:sp>
        <p:nvSpPr>
          <p:cNvPr id="4" name="Title 1">
            <a:extLst>
              <a:ext uri="{FF2B5EF4-FFF2-40B4-BE49-F238E27FC236}">
                <a16:creationId xmlns:a16="http://schemas.microsoft.com/office/drawing/2014/main" id="{A5195019-027D-4D46-E7DD-F158E49D2851}"/>
              </a:ext>
            </a:extLst>
          </p:cNvPr>
          <p:cNvSpPr txBox="1">
            <a:spLocks/>
          </p:cNvSpPr>
          <p:nvPr/>
        </p:nvSpPr>
        <p:spPr>
          <a:xfrm>
            <a:off x="758103"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Chronology</a:t>
            </a:r>
            <a:endParaRPr lang="en-US" dirty="0"/>
          </a:p>
        </p:txBody>
      </p:sp>
    </p:spTree>
    <p:extLst>
      <p:ext uri="{BB962C8B-B14F-4D97-AF65-F5344CB8AC3E}">
        <p14:creationId xmlns:p14="http://schemas.microsoft.com/office/powerpoint/2010/main" val="419755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8EDB4C-6A23-359C-13B8-0410251B56B2}"/>
              </a:ext>
            </a:extLst>
          </p:cNvPr>
          <p:cNvPicPr>
            <a:picLocks noChangeAspect="1"/>
          </p:cNvPicPr>
          <p:nvPr/>
        </p:nvPicPr>
        <p:blipFill rotWithShape="1">
          <a:blip r:embed="rId2"/>
          <a:srcRect l="65000" t="15724" r="16818" b="4487"/>
          <a:stretch/>
        </p:blipFill>
        <p:spPr>
          <a:xfrm>
            <a:off x="3465684" y="182562"/>
            <a:ext cx="5260631" cy="649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221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06388EED-9A7F-4BC1-8582-B6E6D9374727" descr="IMG_6219.jpg">
            <a:extLst>
              <a:ext uri="{FF2B5EF4-FFF2-40B4-BE49-F238E27FC236}">
                <a16:creationId xmlns:a16="http://schemas.microsoft.com/office/drawing/2014/main" id="{FF158435-CFEC-C4C2-8B39-2BA87EAD0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183" y="78962"/>
            <a:ext cx="8933435" cy="670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63DD2E31-CDA6-9593-D1D4-EEA6FF56B5F0}"/>
              </a:ext>
            </a:extLst>
          </p:cNvPr>
          <p:cNvSpPr/>
          <p:nvPr/>
        </p:nvSpPr>
        <p:spPr>
          <a:xfrm rot="21349960">
            <a:off x="1871529" y="256372"/>
            <a:ext cx="2367185" cy="546931"/>
          </a:xfrm>
          <a:prstGeom prst="ellipse">
            <a:avLst/>
          </a:prstGeom>
          <a:solidFill>
            <a:srgbClr val="FFFF00">
              <a:alpha val="28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213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9E529037-21C7-4B3F-8CA3-B7D6F38F8612" descr="IMG_6222.jpg">
            <a:extLst>
              <a:ext uri="{FF2B5EF4-FFF2-40B4-BE49-F238E27FC236}">
                <a16:creationId xmlns:a16="http://schemas.microsoft.com/office/drawing/2014/main" id="{CAA3FA98-9307-1A38-415E-542DB9D392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906"/>
          <a:stretch/>
        </p:blipFill>
        <p:spPr bwMode="auto">
          <a:xfrm>
            <a:off x="2955636" y="512406"/>
            <a:ext cx="6520491" cy="5833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43C3FDA5-B02E-DF42-A882-AF3139F2E5F3}"/>
              </a:ext>
            </a:extLst>
          </p:cNvPr>
          <p:cNvSpPr/>
          <p:nvPr/>
        </p:nvSpPr>
        <p:spPr>
          <a:xfrm>
            <a:off x="2955636" y="877454"/>
            <a:ext cx="6105236" cy="979055"/>
          </a:xfrm>
          <a:prstGeom prst="ellipse">
            <a:avLst/>
          </a:prstGeom>
          <a:solidFill>
            <a:srgbClr val="FFFF00">
              <a:alpha val="8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4794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Office Theme</Template>
  <TotalTime>443</TotalTime>
  <Words>523</Words>
  <Application>Microsoft Office PowerPoint</Application>
  <PresentationFormat>Widescreen</PresentationFormat>
  <Paragraphs>46</Paragraphs>
  <Slides>16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Century Gothic</vt:lpstr>
      <vt:lpstr>Wingdings 3</vt:lpstr>
      <vt:lpstr>1_Office Theme</vt:lpstr>
      <vt:lpstr>Slice</vt:lpstr>
      <vt:lpstr>Extension Request</vt:lpstr>
      <vt:lpstr>Variance Extension Request</vt:lpstr>
      <vt:lpstr>PowerPoint Presentation</vt:lpstr>
      <vt:lpstr>Chronology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Extension Request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Variance Extension Request</dc:title>
  <dc:creator>Glenn C. Mandalas</dc:creator>
  <cp:lastModifiedBy>Glenn Mandalas</cp:lastModifiedBy>
  <cp:revision>9</cp:revision>
  <dcterms:created xsi:type="dcterms:W3CDTF">2024-01-26T22:28:44Z</dcterms:created>
  <dcterms:modified xsi:type="dcterms:W3CDTF">2024-01-28T23:43:03Z</dcterms:modified>
</cp:coreProperties>
</file>