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60" r:id="rId3"/>
    <p:sldId id="261" r:id="rId4"/>
    <p:sldId id="267" r:id="rId5"/>
    <p:sldId id="257" r:id="rId6"/>
    <p:sldId id="258" r:id="rId7"/>
    <p:sldId id="266" r:id="rId8"/>
    <p:sldId id="259" r:id="rId9"/>
    <p:sldId id="269" r:id="rId10"/>
    <p:sldId id="264" r:id="rId11"/>
    <p:sldId id="265" r:id="rId12"/>
    <p:sldId id="284" r:id="rId13"/>
    <p:sldId id="283" r:id="rId14"/>
    <p:sldId id="280" r:id="rId15"/>
    <p:sldId id="281" r:id="rId16"/>
    <p:sldId id="275" r:id="rId17"/>
    <p:sldId id="276" r:id="rId18"/>
    <p:sldId id="277" r:id="rId19"/>
    <p:sldId id="271" r:id="rId20"/>
    <p:sldId id="274" r:id="rId21"/>
    <p:sldId id="282" r:id="rId22"/>
    <p:sldId id="279" r:id="rId23"/>
    <p:sldId id="272" r:id="rId24"/>
    <p:sldId id="278" r:id="rId25"/>
    <p:sldId id="273" r:id="rId26"/>
    <p:sldId id="27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2" autoAdjust="0"/>
    <p:restoredTop sz="91982" autoAdjust="0"/>
  </p:normalViewPr>
  <p:slideViewPr>
    <p:cSldViewPr snapToGrid="0">
      <p:cViewPr varScale="1">
        <p:scale>
          <a:sx n="67" d="100"/>
          <a:sy n="67" d="100"/>
        </p:scale>
        <p:origin x="24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Lyons" userId="5dd8d6a83f20952b" providerId="LiveId" clId="{310BC064-776A-4321-A642-8CFBAD2B932D}"/>
    <pc:docChg chg="custSel modSld">
      <pc:chgData name="David Lyons" userId="5dd8d6a83f20952b" providerId="LiveId" clId="{310BC064-776A-4321-A642-8CFBAD2B932D}" dt="2024-09-16T18:49:11.915" v="167" actId="20577"/>
      <pc:docMkLst>
        <pc:docMk/>
      </pc:docMkLst>
      <pc:sldChg chg="modSp mod">
        <pc:chgData name="David Lyons" userId="5dd8d6a83f20952b" providerId="LiveId" clId="{310BC064-776A-4321-A642-8CFBAD2B932D}" dt="2024-09-16T18:41:44.912" v="85" actId="20577"/>
        <pc:sldMkLst>
          <pc:docMk/>
          <pc:sldMk cId="161971374" sldId="257"/>
        </pc:sldMkLst>
        <pc:spChg chg="mod">
          <ac:chgData name="David Lyons" userId="5dd8d6a83f20952b" providerId="LiveId" clId="{310BC064-776A-4321-A642-8CFBAD2B932D}" dt="2024-09-16T18:41:44.912" v="85" actId="20577"/>
          <ac:spMkLst>
            <pc:docMk/>
            <pc:sldMk cId="161971374" sldId="257"/>
            <ac:spMk id="3" creationId="{8A632BCA-3295-179E-0665-52E421BB8109}"/>
          </ac:spMkLst>
        </pc:spChg>
      </pc:sldChg>
      <pc:sldChg chg="modSp mod">
        <pc:chgData name="David Lyons" userId="5dd8d6a83f20952b" providerId="LiveId" clId="{310BC064-776A-4321-A642-8CFBAD2B932D}" dt="2024-09-16T18:49:11.915" v="167" actId="20577"/>
        <pc:sldMkLst>
          <pc:docMk/>
          <pc:sldMk cId="2044433643" sldId="259"/>
        </pc:sldMkLst>
        <pc:spChg chg="mod">
          <ac:chgData name="David Lyons" userId="5dd8d6a83f20952b" providerId="LiveId" clId="{310BC064-776A-4321-A642-8CFBAD2B932D}" dt="2024-09-16T18:49:11.915" v="167" actId="20577"/>
          <ac:spMkLst>
            <pc:docMk/>
            <pc:sldMk cId="2044433643" sldId="259"/>
            <ac:spMk id="3" creationId="{8A632BCA-3295-179E-0665-52E421BB810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ECFB4C-D591-4EE8-B523-D215560C740C}" type="datetimeFigureOut">
              <a:rPr lang="en-US" smtClean="0"/>
              <a:t>9/16/2024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698BB9-731A-43C0-8119-52988FA43E1B}" type="slidenum">
              <a:rPr lang="en-US" smtClean="0"/>
              <a:t>‹#›</a:t>
            </a:fld>
            <a:endParaRPr lang="en-US"/>
          </a:p>
        </p:txBody>
      </p:sp>
    </p:spTree>
    <p:extLst>
      <p:ext uri="{BB962C8B-B14F-4D97-AF65-F5344CB8AC3E}">
        <p14:creationId xmlns:p14="http://schemas.microsoft.com/office/powerpoint/2010/main" val="1911413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698BB9-731A-43C0-8119-52988FA43E1B}" type="slidenum">
              <a:rPr lang="en-US" smtClean="0"/>
              <a:t>17</a:t>
            </a:fld>
            <a:endParaRPr lang="en-US"/>
          </a:p>
        </p:txBody>
      </p:sp>
    </p:spTree>
    <p:extLst>
      <p:ext uri="{BB962C8B-B14F-4D97-AF65-F5344CB8AC3E}">
        <p14:creationId xmlns:p14="http://schemas.microsoft.com/office/powerpoint/2010/main" val="3419202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698BB9-731A-43C0-8119-52988FA43E1B}" type="slidenum">
              <a:rPr lang="en-US" smtClean="0"/>
              <a:t>18</a:t>
            </a:fld>
            <a:endParaRPr lang="en-US"/>
          </a:p>
        </p:txBody>
      </p:sp>
    </p:spTree>
    <p:extLst>
      <p:ext uri="{BB962C8B-B14F-4D97-AF65-F5344CB8AC3E}">
        <p14:creationId xmlns:p14="http://schemas.microsoft.com/office/powerpoint/2010/main" val="3801350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698BB9-731A-43C0-8119-52988FA43E1B}" type="slidenum">
              <a:rPr lang="en-US" smtClean="0"/>
              <a:t>25</a:t>
            </a:fld>
            <a:endParaRPr lang="en-US"/>
          </a:p>
        </p:txBody>
      </p:sp>
    </p:spTree>
    <p:extLst>
      <p:ext uri="{BB962C8B-B14F-4D97-AF65-F5344CB8AC3E}">
        <p14:creationId xmlns:p14="http://schemas.microsoft.com/office/powerpoint/2010/main" val="2970746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8534-742B-4042-BBBB-9FA82FECE5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D7FEAA-4487-96C4-5C10-DF433E696D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5A6169-A1B4-6180-5DB9-CA5695DCCDC1}"/>
              </a:ext>
            </a:extLst>
          </p:cNvPr>
          <p:cNvSpPr>
            <a:spLocks noGrp="1"/>
          </p:cNvSpPr>
          <p:nvPr>
            <p:ph type="dt" sz="half" idx="10"/>
          </p:nvPr>
        </p:nvSpPr>
        <p:spPr/>
        <p:txBody>
          <a:bodyPr/>
          <a:lstStyle/>
          <a:p>
            <a:fld id="{C7F8E05A-A227-4CB4-B1F9-376876D7185A}" type="datetimeFigureOut">
              <a:rPr lang="en-US" smtClean="0"/>
              <a:t>9/16/2024</a:t>
            </a:fld>
            <a:endParaRPr lang="en-US"/>
          </a:p>
        </p:txBody>
      </p:sp>
      <p:sp>
        <p:nvSpPr>
          <p:cNvPr id="5" name="Footer Placeholder 4">
            <a:extLst>
              <a:ext uri="{FF2B5EF4-FFF2-40B4-BE49-F238E27FC236}">
                <a16:creationId xmlns:a16="http://schemas.microsoft.com/office/drawing/2014/main" id="{63AF926F-6D0F-9515-9057-4BE8C1527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F890B-E223-28EF-26E0-D2DD6DD98D9E}"/>
              </a:ext>
            </a:extLst>
          </p:cNvPr>
          <p:cNvSpPr>
            <a:spLocks noGrp="1"/>
          </p:cNvSpPr>
          <p:nvPr>
            <p:ph type="sldNum" sz="quarter" idx="12"/>
          </p:nvPr>
        </p:nvSpPr>
        <p:spPr/>
        <p:txBody>
          <a:bodyPr/>
          <a:lstStyle/>
          <a:p>
            <a:fld id="{0A19AAD6-4CFD-4BBD-966A-7CD5C832E64B}" type="slidenum">
              <a:rPr lang="en-US" smtClean="0"/>
              <a:t>‹#›</a:t>
            </a:fld>
            <a:endParaRPr lang="en-US"/>
          </a:p>
        </p:txBody>
      </p:sp>
    </p:spTree>
    <p:extLst>
      <p:ext uri="{BB962C8B-B14F-4D97-AF65-F5344CB8AC3E}">
        <p14:creationId xmlns:p14="http://schemas.microsoft.com/office/powerpoint/2010/main" val="1627233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A05F1-7A20-FB96-839B-FA3F2135C9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124103-E4CB-090F-09DE-3BA8898629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384A5F-13C6-E6D8-3F65-A0F8BF5BAA7E}"/>
              </a:ext>
            </a:extLst>
          </p:cNvPr>
          <p:cNvSpPr>
            <a:spLocks noGrp="1"/>
          </p:cNvSpPr>
          <p:nvPr>
            <p:ph type="dt" sz="half" idx="10"/>
          </p:nvPr>
        </p:nvSpPr>
        <p:spPr/>
        <p:txBody>
          <a:bodyPr/>
          <a:lstStyle/>
          <a:p>
            <a:fld id="{C7F8E05A-A227-4CB4-B1F9-376876D7185A}" type="datetimeFigureOut">
              <a:rPr lang="en-US" smtClean="0"/>
              <a:t>9/16/2024</a:t>
            </a:fld>
            <a:endParaRPr lang="en-US"/>
          </a:p>
        </p:txBody>
      </p:sp>
      <p:sp>
        <p:nvSpPr>
          <p:cNvPr id="5" name="Footer Placeholder 4">
            <a:extLst>
              <a:ext uri="{FF2B5EF4-FFF2-40B4-BE49-F238E27FC236}">
                <a16:creationId xmlns:a16="http://schemas.microsoft.com/office/drawing/2014/main" id="{0D8012A0-42A5-7D49-DD0A-72B9BA4FE9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3E3B3-143E-5826-7332-C42E19F0D2BD}"/>
              </a:ext>
            </a:extLst>
          </p:cNvPr>
          <p:cNvSpPr>
            <a:spLocks noGrp="1"/>
          </p:cNvSpPr>
          <p:nvPr>
            <p:ph type="sldNum" sz="quarter" idx="12"/>
          </p:nvPr>
        </p:nvSpPr>
        <p:spPr/>
        <p:txBody>
          <a:bodyPr/>
          <a:lstStyle/>
          <a:p>
            <a:fld id="{0A19AAD6-4CFD-4BBD-966A-7CD5C832E64B}" type="slidenum">
              <a:rPr lang="en-US" smtClean="0"/>
              <a:t>‹#›</a:t>
            </a:fld>
            <a:endParaRPr lang="en-US"/>
          </a:p>
        </p:txBody>
      </p:sp>
    </p:spTree>
    <p:extLst>
      <p:ext uri="{BB962C8B-B14F-4D97-AF65-F5344CB8AC3E}">
        <p14:creationId xmlns:p14="http://schemas.microsoft.com/office/powerpoint/2010/main" val="1226412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757C02-95E4-C226-7389-7C9EEAF1D7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9281D9-0DD7-9857-FAB4-6ADE1E9CCC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27D478-475F-9B8D-FB64-6F07DB62A04B}"/>
              </a:ext>
            </a:extLst>
          </p:cNvPr>
          <p:cNvSpPr>
            <a:spLocks noGrp="1"/>
          </p:cNvSpPr>
          <p:nvPr>
            <p:ph type="dt" sz="half" idx="10"/>
          </p:nvPr>
        </p:nvSpPr>
        <p:spPr/>
        <p:txBody>
          <a:bodyPr/>
          <a:lstStyle/>
          <a:p>
            <a:fld id="{C7F8E05A-A227-4CB4-B1F9-376876D7185A}" type="datetimeFigureOut">
              <a:rPr lang="en-US" smtClean="0"/>
              <a:t>9/16/2024</a:t>
            </a:fld>
            <a:endParaRPr lang="en-US"/>
          </a:p>
        </p:txBody>
      </p:sp>
      <p:sp>
        <p:nvSpPr>
          <p:cNvPr id="5" name="Footer Placeholder 4">
            <a:extLst>
              <a:ext uri="{FF2B5EF4-FFF2-40B4-BE49-F238E27FC236}">
                <a16:creationId xmlns:a16="http://schemas.microsoft.com/office/drawing/2014/main" id="{C56CDDD8-AEED-73A2-75B9-59085A86DB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C5CE7-1677-0DB4-9B24-04F271109255}"/>
              </a:ext>
            </a:extLst>
          </p:cNvPr>
          <p:cNvSpPr>
            <a:spLocks noGrp="1"/>
          </p:cNvSpPr>
          <p:nvPr>
            <p:ph type="sldNum" sz="quarter" idx="12"/>
          </p:nvPr>
        </p:nvSpPr>
        <p:spPr/>
        <p:txBody>
          <a:bodyPr/>
          <a:lstStyle/>
          <a:p>
            <a:fld id="{0A19AAD6-4CFD-4BBD-966A-7CD5C832E64B}" type="slidenum">
              <a:rPr lang="en-US" smtClean="0"/>
              <a:t>‹#›</a:t>
            </a:fld>
            <a:endParaRPr lang="en-US"/>
          </a:p>
        </p:txBody>
      </p:sp>
    </p:spTree>
    <p:extLst>
      <p:ext uri="{BB962C8B-B14F-4D97-AF65-F5344CB8AC3E}">
        <p14:creationId xmlns:p14="http://schemas.microsoft.com/office/powerpoint/2010/main" val="930135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F7A3E-A995-4C9A-5EF4-9B4542DC13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D09770-2613-3164-C011-F0FAA02B40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FDC0B9-806D-2CC0-AA20-8F765E7875CD}"/>
              </a:ext>
            </a:extLst>
          </p:cNvPr>
          <p:cNvSpPr>
            <a:spLocks noGrp="1"/>
          </p:cNvSpPr>
          <p:nvPr>
            <p:ph type="dt" sz="half" idx="10"/>
          </p:nvPr>
        </p:nvSpPr>
        <p:spPr/>
        <p:txBody>
          <a:bodyPr/>
          <a:lstStyle/>
          <a:p>
            <a:fld id="{C7F8E05A-A227-4CB4-B1F9-376876D7185A}" type="datetimeFigureOut">
              <a:rPr lang="en-US" smtClean="0"/>
              <a:t>9/16/2024</a:t>
            </a:fld>
            <a:endParaRPr lang="en-US"/>
          </a:p>
        </p:txBody>
      </p:sp>
      <p:sp>
        <p:nvSpPr>
          <p:cNvPr id="5" name="Footer Placeholder 4">
            <a:extLst>
              <a:ext uri="{FF2B5EF4-FFF2-40B4-BE49-F238E27FC236}">
                <a16:creationId xmlns:a16="http://schemas.microsoft.com/office/drawing/2014/main" id="{7340A627-E521-B526-38FC-3C86B6419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BA3784-25B2-2C2A-6540-12C35025F573}"/>
              </a:ext>
            </a:extLst>
          </p:cNvPr>
          <p:cNvSpPr>
            <a:spLocks noGrp="1"/>
          </p:cNvSpPr>
          <p:nvPr>
            <p:ph type="sldNum" sz="quarter" idx="12"/>
          </p:nvPr>
        </p:nvSpPr>
        <p:spPr/>
        <p:txBody>
          <a:bodyPr/>
          <a:lstStyle/>
          <a:p>
            <a:fld id="{0A19AAD6-4CFD-4BBD-966A-7CD5C832E64B}" type="slidenum">
              <a:rPr lang="en-US" smtClean="0"/>
              <a:t>‹#›</a:t>
            </a:fld>
            <a:endParaRPr lang="en-US"/>
          </a:p>
        </p:txBody>
      </p:sp>
    </p:spTree>
    <p:extLst>
      <p:ext uri="{BB962C8B-B14F-4D97-AF65-F5344CB8AC3E}">
        <p14:creationId xmlns:p14="http://schemas.microsoft.com/office/powerpoint/2010/main" val="4260653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5873D-C1F7-76AD-CAA9-8290AEB21F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202A2B-D158-AEE7-007B-54AC184893E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EFB04E-0949-7EF8-DE5E-1D472324479B}"/>
              </a:ext>
            </a:extLst>
          </p:cNvPr>
          <p:cNvSpPr>
            <a:spLocks noGrp="1"/>
          </p:cNvSpPr>
          <p:nvPr>
            <p:ph type="dt" sz="half" idx="10"/>
          </p:nvPr>
        </p:nvSpPr>
        <p:spPr/>
        <p:txBody>
          <a:bodyPr/>
          <a:lstStyle/>
          <a:p>
            <a:fld id="{C7F8E05A-A227-4CB4-B1F9-376876D7185A}" type="datetimeFigureOut">
              <a:rPr lang="en-US" smtClean="0"/>
              <a:t>9/16/2024</a:t>
            </a:fld>
            <a:endParaRPr lang="en-US"/>
          </a:p>
        </p:txBody>
      </p:sp>
      <p:sp>
        <p:nvSpPr>
          <p:cNvPr id="5" name="Footer Placeholder 4">
            <a:extLst>
              <a:ext uri="{FF2B5EF4-FFF2-40B4-BE49-F238E27FC236}">
                <a16:creationId xmlns:a16="http://schemas.microsoft.com/office/drawing/2014/main" id="{7C9DE968-2B62-5699-47A6-9EA7C8A8D3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E8230-971B-4284-FFB4-50C4C033F836}"/>
              </a:ext>
            </a:extLst>
          </p:cNvPr>
          <p:cNvSpPr>
            <a:spLocks noGrp="1"/>
          </p:cNvSpPr>
          <p:nvPr>
            <p:ph type="sldNum" sz="quarter" idx="12"/>
          </p:nvPr>
        </p:nvSpPr>
        <p:spPr/>
        <p:txBody>
          <a:bodyPr/>
          <a:lstStyle/>
          <a:p>
            <a:fld id="{0A19AAD6-4CFD-4BBD-966A-7CD5C832E64B}" type="slidenum">
              <a:rPr lang="en-US" smtClean="0"/>
              <a:t>‹#›</a:t>
            </a:fld>
            <a:endParaRPr lang="en-US"/>
          </a:p>
        </p:txBody>
      </p:sp>
    </p:spTree>
    <p:extLst>
      <p:ext uri="{BB962C8B-B14F-4D97-AF65-F5344CB8AC3E}">
        <p14:creationId xmlns:p14="http://schemas.microsoft.com/office/powerpoint/2010/main" val="4277545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5C3B9-64B2-2833-8460-ACEA597C0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B6ED3F-F37B-C513-DBBB-5A121F7C07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A9C43C-FB45-82A5-FD0F-A6C2CB2B37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97483B-99AB-AF65-600A-60B0A486A5F1}"/>
              </a:ext>
            </a:extLst>
          </p:cNvPr>
          <p:cNvSpPr>
            <a:spLocks noGrp="1"/>
          </p:cNvSpPr>
          <p:nvPr>
            <p:ph type="dt" sz="half" idx="10"/>
          </p:nvPr>
        </p:nvSpPr>
        <p:spPr/>
        <p:txBody>
          <a:bodyPr/>
          <a:lstStyle/>
          <a:p>
            <a:fld id="{C7F8E05A-A227-4CB4-B1F9-376876D7185A}" type="datetimeFigureOut">
              <a:rPr lang="en-US" smtClean="0"/>
              <a:t>9/16/2024</a:t>
            </a:fld>
            <a:endParaRPr lang="en-US"/>
          </a:p>
        </p:txBody>
      </p:sp>
      <p:sp>
        <p:nvSpPr>
          <p:cNvPr id="6" name="Footer Placeholder 5">
            <a:extLst>
              <a:ext uri="{FF2B5EF4-FFF2-40B4-BE49-F238E27FC236}">
                <a16:creationId xmlns:a16="http://schemas.microsoft.com/office/drawing/2014/main" id="{D2914786-8CD4-8D90-DFD7-C22CB7CE06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CC20D1-C44C-635E-D9A4-9118658AE547}"/>
              </a:ext>
            </a:extLst>
          </p:cNvPr>
          <p:cNvSpPr>
            <a:spLocks noGrp="1"/>
          </p:cNvSpPr>
          <p:nvPr>
            <p:ph type="sldNum" sz="quarter" idx="12"/>
          </p:nvPr>
        </p:nvSpPr>
        <p:spPr/>
        <p:txBody>
          <a:bodyPr/>
          <a:lstStyle/>
          <a:p>
            <a:fld id="{0A19AAD6-4CFD-4BBD-966A-7CD5C832E64B}" type="slidenum">
              <a:rPr lang="en-US" smtClean="0"/>
              <a:t>‹#›</a:t>
            </a:fld>
            <a:endParaRPr lang="en-US"/>
          </a:p>
        </p:txBody>
      </p:sp>
    </p:spTree>
    <p:extLst>
      <p:ext uri="{BB962C8B-B14F-4D97-AF65-F5344CB8AC3E}">
        <p14:creationId xmlns:p14="http://schemas.microsoft.com/office/powerpoint/2010/main" val="2742085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2BEB4-F8E9-36A1-22E9-D5D7A0E73B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60AE5D-6D70-7C09-54BF-5BC16562EC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16C9F2-8B32-2AE6-89B5-C00AF771A3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FEE635-8E99-CFBC-0610-96F7DA90C4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9517E6-5D2F-A9B0-A437-1C3DA53761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CD16AE-79E0-FCF6-F5EF-DCA9BF55EBB6}"/>
              </a:ext>
            </a:extLst>
          </p:cNvPr>
          <p:cNvSpPr>
            <a:spLocks noGrp="1"/>
          </p:cNvSpPr>
          <p:nvPr>
            <p:ph type="dt" sz="half" idx="10"/>
          </p:nvPr>
        </p:nvSpPr>
        <p:spPr/>
        <p:txBody>
          <a:bodyPr/>
          <a:lstStyle/>
          <a:p>
            <a:fld id="{C7F8E05A-A227-4CB4-B1F9-376876D7185A}" type="datetimeFigureOut">
              <a:rPr lang="en-US" smtClean="0"/>
              <a:t>9/16/2024</a:t>
            </a:fld>
            <a:endParaRPr lang="en-US"/>
          </a:p>
        </p:txBody>
      </p:sp>
      <p:sp>
        <p:nvSpPr>
          <p:cNvPr id="8" name="Footer Placeholder 7">
            <a:extLst>
              <a:ext uri="{FF2B5EF4-FFF2-40B4-BE49-F238E27FC236}">
                <a16:creationId xmlns:a16="http://schemas.microsoft.com/office/drawing/2014/main" id="{7499D9C4-4D81-4E2A-9743-3C5C527876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604B0C-DE47-0571-80F8-44B667DB1FFC}"/>
              </a:ext>
            </a:extLst>
          </p:cNvPr>
          <p:cNvSpPr>
            <a:spLocks noGrp="1"/>
          </p:cNvSpPr>
          <p:nvPr>
            <p:ph type="sldNum" sz="quarter" idx="12"/>
          </p:nvPr>
        </p:nvSpPr>
        <p:spPr/>
        <p:txBody>
          <a:bodyPr/>
          <a:lstStyle/>
          <a:p>
            <a:fld id="{0A19AAD6-4CFD-4BBD-966A-7CD5C832E64B}" type="slidenum">
              <a:rPr lang="en-US" smtClean="0"/>
              <a:t>‹#›</a:t>
            </a:fld>
            <a:endParaRPr lang="en-US"/>
          </a:p>
        </p:txBody>
      </p:sp>
    </p:spTree>
    <p:extLst>
      <p:ext uri="{BB962C8B-B14F-4D97-AF65-F5344CB8AC3E}">
        <p14:creationId xmlns:p14="http://schemas.microsoft.com/office/powerpoint/2010/main" val="1632592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E126-AEB0-57F8-5843-E3BF195F6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9A257F-0E3A-9EF0-E544-0E53AB3BC0AE}"/>
              </a:ext>
            </a:extLst>
          </p:cNvPr>
          <p:cNvSpPr>
            <a:spLocks noGrp="1"/>
          </p:cNvSpPr>
          <p:nvPr>
            <p:ph type="dt" sz="half" idx="10"/>
          </p:nvPr>
        </p:nvSpPr>
        <p:spPr/>
        <p:txBody>
          <a:bodyPr/>
          <a:lstStyle/>
          <a:p>
            <a:fld id="{C7F8E05A-A227-4CB4-B1F9-376876D7185A}" type="datetimeFigureOut">
              <a:rPr lang="en-US" smtClean="0"/>
              <a:t>9/16/2024</a:t>
            </a:fld>
            <a:endParaRPr lang="en-US"/>
          </a:p>
        </p:txBody>
      </p:sp>
      <p:sp>
        <p:nvSpPr>
          <p:cNvPr id="4" name="Footer Placeholder 3">
            <a:extLst>
              <a:ext uri="{FF2B5EF4-FFF2-40B4-BE49-F238E27FC236}">
                <a16:creationId xmlns:a16="http://schemas.microsoft.com/office/drawing/2014/main" id="{54E645B4-C4DA-724E-F07A-FCDE1D13DC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A235D6-E91B-2517-55D9-67C35627EBAD}"/>
              </a:ext>
            </a:extLst>
          </p:cNvPr>
          <p:cNvSpPr>
            <a:spLocks noGrp="1"/>
          </p:cNvSpPr>
          <p:nvPr>
            <p:ph type="sldNum" sz="quarter" idx="12"/>
          </p:nvPr>
        </p:nvSpPr>
        <p:spPr/>
        <p:txBody>
          <a:bodyPr/>
          <a:lstStyle/>
          <a:p>
            <a:fld id="{0A19AAD6-4CFD-4BBD-966A-7CD5C832E64B}" type="slidenum">
              <a:rPr lang="en-US" smtClean="0"/>
              <a:t>‹#›</a:t>
            </a:fld>
            <a:endParaRPr lang="en-US"/>
          </a:p>
        </p:txBody>
      </p:sp>
    </p:spTree>
    <p:extLst>
      <p:ext uri="{BB962C8B-B14F-4D97-AF65-F5344CB8AC3E}">
        <p14:creationId xmlns:p14="http://schemas.microsoft.com/office/powerpoint/2010/main" val="839124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B33612-C25A-8EAA-AB30-BBF4D24B2FAD}"/>
              </a:ext>
            </a:extLst>
          </p:cNvPr>
          <p:cNvSpPr>
            <a:spLocks noGrp="1"/>
          </p:cNvSpPr>
          <p:nvPr>
            <p:ph type="dt" sz="half" idx="10"/>
          </p:nvPr>
        </p:nvSpPr>
        <p:spPr/>
        <p:txBody>
          <a:bodyPr/>
          <a:lstStyle/>
          <a:p>
            <a:fld id="{C7F8E05A-A227-4CB4-B1F9-376876D7185A}" type="datetimeFigureOut">
              <a:rPr lang="en-US" smtClean="0"/>
              <a:t>9/16/2024</a:t>
            </a:fld>
            <a:endParaRPr lang="en-US"/>
          </a:p>
        </p:txBody>
      </p:sp>
      <p:sp>
        <p:nvSpPr>
          <p:cNvPr id="3" name="Footer Placeholder 2">
            <a:extLst>
              <a:ext uri="{FF2B5EF4-FFF2-40B4-BE49-F238E27FC236}">
                <a16:creationId xmlns:a16="http://schemas.microsoft.com/office/drawing/2014/main" id="{AF18D5B4-E179-60AD-F4B6-6E017E0E09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76B06-05AA-3631-1762-093B478042C3}"/>
              </a:ext>
            </a:extLst>
          </p:cNvPr>
          <p:cNvSpPr>
            <a:spLocks noGrp="1"/>
          </p:cNvSpPr>
          <p:nvPr>
            <p:ph type="sldNum" sz="quarter" idx="12"/>
          </p:nvPr>
        </p:nvSpPr>
        <p:spPr/>
        <p:txBody>
          <a:bodyPr/>
          <a:lstStyle/>
          <a:p>
            <a:fld id="{0A19AAD6-4CFD-4BBD-966A-7CD5C832E64B}" type="slidenum">
              <a:rPr lang="en-US" smtClean="0"/>
              <a:t>‹#›</a:t>
            </a:fld>
            <a:endParaRPr lang="en-US"/>
          </a:p>
        </p:txBody>
      </p:sp>
    </p:spTree>
    <p:extLst>
      <p:ext uri="{BB962C8B-B14F-4D97-AF65-F5344CB8AC3E}">
        <p14:creationId xmlns:p14="http://schemas.microsoft.com/office/powerpoint/2010/main" val="3909557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5FA3D-029B-D4ED-A9AC-6DA6E61BD7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277D1D-F331-4278-9EC2-8C1D290F0D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1B44DE-0287-F80F-10A4-37788B75A9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055A01-1EC3-39C4-27C0-36BC4A8361C8}"/>
              </a:ext>
            </a:extLst>
          </p:cNvPr>
          <p:cNvSpPr>
            <a:spLocks noGrp="1"/>
          </p:cNvSpPr>
          <p:nvPr>
            <p:ph type="dt" sz="half" idx="10"/>
          </p:nvPr>
        </p:nvSpPr>
        <p:spPr/>
        <p:txBody>
          <a:bodyPr/>
          <a:lstStyle/>
          <a:p>
            <a:fld id="{C7F8E05A-A227-4CB4-B1F9-376876D7185A}" type="datetimeFigureOut">
              <a:rPr lang="en-US" smtClean="0"/>
              <a:t>9/16/2024</a:t>
            </a:fld>
            <a:endParaRPr lang="en-US"/>
          </a:p>
        </p:txBody>
      </p:sp>
      <p:sp>
        <p:nvSpPr>
          <p:cNvPr id="6" name="Footer Placeholder 5">
            <a:extLst>
              <a:ext uri="{FF2B5EF4-FFF2-40B4-BE49-F238E27FC236}">
                <a16:creationId xmlns:a16="http://schemas.microsoft.com/office/drawing/2014/main" id="{102D6BF6-3868-CE82-C488-CCE0D88F7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8107F-3496-A880-3069-628BF15A1779}"/>
              </a:ext>
            </a:extLst>
          </p:cNvPr>
          <p:cNvSpPr>
            <a:spLocks noGrp="1"/>
          </p:cNvSpPr>
          <p:nvPr>
            <p:ph type="sldNum" sz="quarter" idx="12"/>
          </p:nvPr>
        </p:nvSpPr>
        <p:spPr/>
        <p:txBody>
          <a:bodyPr/>
          <a:lstStyle/>
          <a:p>
            <a:fld id="{0A19AAD6-4CFD-4BBD-966A-7CD5C832E64B}" type="slidenum">
              <a:rPr lang="en-US" smtClean="0"/>
              <a:t>‹#›</a:t>
            </a:fld>
            <a:endParaRPr lang="en-US"/>
          </a:p>
        </p:txBody>
      </p:sp>
    </p:spTree>
    <p:extLst>
      <p:ext uri="{BB962C8B-B14F-4D97-AF65-F5344CB8AC3E}">
        <p14:creationId xmlns:p14="http://schemas.microsoft.com/office/powerpoint/2010/main" val="1146665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10A33-0353-3D41-7D17-829415CF49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FF5DB3-9CB6-D945-6CFF-B18A231489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A3A96C-7A98-AE84-E20A-3A37EC7B9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3E6ACF-C5B4-C725-C615-83A2D232BCE4}"/>
              </a:ext>
            </a:extLst>
          </p:cNvPr>
          <p:cNvSpPr>
            <a:spLocks noGrp="1"/>
          </p:cNvSpPr>
          <p:nvPr>
            <p:ph type="dt" sz="half" idx="10"/>
          </p:nvPr>
        </p:nvSpPr>
        <p:spPr/>
        <p:txBody>
          <a:bodyPr/>
          <a:lstStyle/>
          <a:p>
            <a:fld id="{C7F8E05A-A227-4CB4-B1F9-376876D7185A}" type="datetimeFigureOut">
              <a:rPr lang="en-US" smtClean="0"/>
              <a:t>9/16/2024</a:t>
            </a:fld>
            <a:endParaRPr lang="en-US"/>
          </a:p>
        </p:txBody>
      </p:sp>
      <p:sp>
        <p:nvSpPr>
          <p:cNvPr id="6" name="Footer Placeholder 5">
            <a:extLst>
              <a:ext uri="{FF2B5EF4-FFF2-40B4-BE49-F238E27FC236}">
                <a16:creationId xmlns:a16="http://schemas.microsoft.com/office/drawing/2014/main" id="{1C333B51-3325-8D2F-A842-52B15E1BF2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3E6B0B-126D-A7F1-96CA-6C4173A0C080}"/>
              </a:ext>
            </a:extLst>
          </p:cNvPr>
          <p:cNvSpPr>
            <a:spLocks noGrp="1"/>
          </p:cNvSpPr>
          <p:nvPr>
            <p:ph type="sldNum" sz="quarter" idx="12"/>
          </p:nvPr>
        </p:nvSpPr>
        <p:spPr/>
        <p:txBody>
          <a:bodyPr/>
          <a:lstStyle/>
          <a:p>
            <a:fld id="{0A19AAD6-4CFD-4BBD-966A-7CD5C832E64B}" type="slidenum">
              <a:rPr lang="en-US" smtClean="0"/>
              <a:t>‹#›</a:t>
            </a:fld>
            <a:endParaRPr lang="en-US"/>
          </a:p>
        </p:txBody>
      </p:sp>
    </p:spTree>
    <p:extLst>
      <p:ext uri="{BB962C8B-B14F-4D97-AF65-F5344CB8AC3E}">
        <p14:creationId xmlns:p14="http://schemas.microsoft.com/office/powerpoint/2010/main" val="206531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D2FF18-6342-379E-C57F-CA560A3F83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12C364-1093-BE6D-BD34-19B67E576E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410051-E3E3-C04F-AA55-AEB7DF8A9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F8E05A-A227-4CB4-B1F9-376876D7185A}" type="datetimeFigureOut">
              <a:rPr lang="en-US" smtClean="0"/>
              <a:t>9/16/2024</a:t>
            </a:fld>
            <a:endParaRPr lang="en-US"/>
          </a:p>
        </p:txBody>
      </p:sp>
      <p:sp>
        <p:nvSpPr>
          <p:cNvPr id="5" name="Footer Placeholder 4">
            <a:extLst>
              <a:ext uri="{FF2B5EF4-FFF2-40B4-BE49-F238E27FC236}">
                <a16:creationId xmlns:a16="http://schemas.microsoft.com/office/drawing/2014/main" id="{08216EB8-572F-F9DA-36BF-28F267A2E9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621713A-43B0-AED5-0078-F62CFF6C26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19AAD6-4CFD-4BBD-966A-7CD5C832E64B}" type="slidenum">
              <a:rPr lang="en-US" smtClean="0"/>
              <a:t>‹#›</a:t>
            </a:fld>
            <a:endParaRPr lang="en-US"/>
          </a:p>
        </p:txBody>
      </p:sp>
    </p:spTree>
    <p:extLst>
      <p:ext uri="{BB962C8B-B14F-4D97-AF65-F5344CB8AC3E}">
        <p14:creationId xmlns:p14="http://schemas.microsoft.com/office/powerpoint/2010/main" val="4179154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fema.gov/flood-insuranc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leegov.com/dcd/flood/building/improvements" TargetMode="External"/><Relationship Id="rId2" Type="http://schemas.openxmlformats.org/officeDocument/2006/relationships/hyperlink" Target="https://wpl-legal.com/home-remodeling-in-a-flood-zone-the-50-rule/"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fema.gov/sites/default/files/documents/fema_mat-hurricane-ian-recovery-advisory-1.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jlconline.com/projects/disaster-resistant-building/flood-resilient-buildings_o"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hyperlink" Target="https://www.trorc.org/wp-content/uploads/2013/11/floodsheet4_web.pdf" TargetMode="External"/><Relationship Id="rId2" Type="http://schemas.openxmlformats.org/officeDocument/2006/relationships/hyperlink" Target="https://www.frontiersin.org/journals/communication/articles/10.3389/fcomm.2023.1060901/full"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kin.com/glossary/base-flood-elevation/" TargetMode="External"/><Relationship Id="rId2" Type="http://schemas.openxmlformats.org/officeDocument/2006/relationships/hyperlink" Target="https://www.fema.gov/glossary/base-flood-elevation-bfe" TargetMode="External"/><Relationship Id="rId1" Type="http://schemas.openxmlformats.org/officeDocument/2006/relationships/slideLayout" Target="../slideLayouts/slideLayout2.xml"/><Relationship Id="rId5" Type="http://schemas.openxmlformats.org/officeDocument/2006/relationships/hyperlink" Target="https://www.fema.gov/sites/default/files/documents/fema_using-limit-oderate-wave-action_fact-sheet_5-24-2021.pdf" TargetMode="External"/><Relationship Id="rId4" Type="http://schemas.openxmlformats.org/officeDocument/2006/relationships/hyperlink" Target="https://www.fema.gov/sites/default/files/documents/fema_coastal-mapping_infographic_3-22-2021.pdf"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goosehead.com/insurance-resources/flood-zones-explained/" TargetMode="External"/><Relationship Id="rId2" Type="http://schemas.openxmlformats.org/officeDocument/2006/relationships/hyperlink" Target="https://www.fema.gov/blog/fema-flood-maps-and-zones-explained"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fema.gov/flood-maps" TargetMode="External"/><Relationship Id="rId2" Type="http://schemas.openxmlformats.org/officeDocument/2006/relationships/hyperlink" Target="https://www.fema.gov/blog/fema-flood-maps-and-zones-explained"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hyperlink" Target="https://www.uschamber.com/climate-change/new-report-finds-investing-in-resilience-saves-jobs-and-incomes#:~:text=%E2%80%93%20Every%20%241%20spent%20on%20climate%20resilience%20and,Commerce%20and%20the%20U.S.%20Chamber%20of%20Commerce%20Foundation."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91545-FDDA-FDC8-2BF3-6CA8C59591E5}"/>
              </a:ext>
            </a:extLst>
          </p:cNvPr>
          <p:cNvSpPr>
            <a:spLocks noGrp="1"/>
          </p:cNvSpPr>
          <p:nvPr>
            <p:ph type="ctrTitle"/>
          </p:nvPr>
        </p:nvSpPr>
        <p:spPr>
          <a:xfrm>
            <a:off x="1422400" y="205618"/>
            <a:ext cx="9144000" cy="706363"/>
          </a:xfrm>
        </p:spPr>
        <p:txBody>
          <a:bodyPr>
            <a:normAutofit/>
          </a:bodyPr>
          <a:lstStyle/>
          <a:p>
            <a:r>
              <a:rPr lang="en-US" sz="4000" dirty="0"/>
              <a:t>Background</a:t>
            </a:r>
          </a:p>
        </p:txBody>
      </p:sp>
      <p:sp>
        <p:nvSpPr>
          <p:cNvPr id="3" name="Subtitle 2">
            <a:extLst>
              <a:ext uri="{FF2B5EF4-FFF2-40B4-BE49-F238E27FC236}">
                <a16:creationId xmlns:a16="http://schemas.microsoft.com/office/drawing/2014/main" id="{8A632BCA-3295-179E-0665-52E421BB8109}"/>
              </a:ext>
            </a:extLst>
          </p:cNvPr>
          <p:cNvSpPr>
            <a:spLocks noGrp="1"/>
          </p:cNvSpPr>
          <p:nvPr>
            <p:ph type="subTitle" idx="1"/>
          </p:nvPr>
        </p:nvSpPr>
        <p:spPr>
          <a:xfrm>
            <a:off x="827314" y="972457"/>
            <a:ext cx="10440610" cy="5326743"/>
          </a:xfrm>
        </p:spPr>
        <p:txBody>
          <a:bodyPr>
            <a:noAutofit/>
          </a:bodyPr>
          <a:lstStyle/>
          <a:p>
            <a:pPr marL="342900" indent="-342900" algn="l">
              <a:buFont typeface="Arial" panose="020B0604020202020204" pitchFamily="34" charset="0"/>
              <a:buChar char="•"/>
            </a:pPr>
            <a:r>
              <a:rPr lang="en-US" sz="1600" b="0" i="0" dirty="0">
                <a:solidFill>
                  <a:srgbClr val="111111"/>
                </a:solidFill>
                <a:effectLst/>
                <a:latin typeface="-apple-system"/>
              </a:rPr>
              <a:t>The National Flood Insurance Program (NFIP) was established in 1968 through the National Flood Insurance Act. </a:t>
            </a:r>
            <a:r>
              <a:rPr lang="en-US" sz="1600" b="0" i="0" dirty="0">
                <a:effectLst/>
                <a:latin typeface="-apple-system"/>
                <a:hlinkClick r:id="rId2"/>
              </a:rPr>
              <a:t>It aims to reduce the socio-economic impact of floods by providing affordable insurance to property owners and encouraging communities to adopt and enforce floodplain management regulations</a:t>
            </a:r>
            <a:endParaRPr lang="en-US" sz="1600" b="0" i="0" dirty="0">
              <a:effectLst/>
              <a:latin typeface="-apple-system"/>
            </a:endParaRPr>
          </a:p>
          <a:p>
            <a:pPr marL="342900" indent="-342900" algn="l">
              <a:buFont typeface="Arial" panose="020B0604020202020204" pitchFamily="34" charset="0"/>
              <a:buChar char="•"/>
            </a:pPr>
            <a:r>
              <a:rPr lang="en-US" sz="1600" b="0" i="0" dirty="0">
                <a:solidFill>
                  <a:srgbClr val="111111"/>
                </a:solidFill>
                <a:effectLst/>
                <a:latin typeface="-apple-system"/>
              </a:rPr>
              <a:t>FEMA administers the NFIP by overseeing flood insurance provision, producing flood maps, enforcing floodplain management regulations, and offering technical assistance to reduce flood risks.</a:t>
            </a:r>
            <a:endParaRPr lang="en-US" sz="1600" dirty="0"/>
          </a:p>
          <a:p>
            <a:pPr marL="342900" indent="-342900" algn="l">
              <a:buFont typeface="Arial" panose="020B0604020202020204" pitchFamily="34" charset="0"/>
              <a:buChar char="•"/>
            </a:pPr>
            <a:r>
              <a:rPr lang="en-US" sz="1600" dirty="0"/>
              <a:t>FEMA has identified </a:t>
            </a:r>
            <a:r>
              <a:rPr lang="en-US" sz="1600" b="1" dirty="0">
                <a:solidFill>
                  <a:srgbClr val="FF0000"/>
                </a:solidFill>
              </a:rPr>
              <a:t>special flood hazard area (SFHA’s</a:t>
            </a:r>
            <a:r>
              <a:rPr lang="en-US" sz="1600" dirty="0"/>
              <a:t>) within the boundaries  of Dewey beach (roughly all areas below Clayton St)</a:t>
            </a:r>
          </a:p>
          <a:p>
            <a:pPr marL="800100" lvl="1" indent="-342900" algn="l">
              <a:buFont typeface="Arial" panose="020B0604020202020204" pitchFamily="34" charset="0"/>
              <a:buChar char="•"/>
            </a:pPr>
            <a:r>
              <a:rPr lang="en-US" sz="1600" dirty="0"/>
              <a:t>High risk of flooding; 1% chance of flood events (100 year flood event)</a:t>
            </a:r>
          </a:p>
          <a:p>
            <a:pPr marL="800100" lvl="1" indent="-342900" algn="l">
              <a:buFont typeface="Arial" panose="020B0604020202020204" pitchFamily="34" charset="0"/>
              <a:buChar char="•"/>
            </a:pPr>
            <a:r>
              <a:rPr lang="en-US" sz="1600" dirty="0"/>
              <a:t>Owners of federally backed mortgages are required to carry flood insurance</a:t>
            </a:r>
          </a:p>
          <a:p>
            <a:pPr marL="342900" indent="-342900" algn="l">
              <a:buFont typeface="Arial" panose="020B0604020202020204" pitchFamily="34" charset="0"/>
              <a:buChar char="•"/>
            </a:pPr>
            <a:r>
              <a:rPr lang="en-US" sz="1600" dirty="0"/>
              <a:t>Dewey Beach entered into the National Flood Insurance Program on 6/18/1982; </a:t>
            </a:r>
          </a:p>
          <a:p>
            <a:pPr marL="1714500" lvl="3" indent="-342900" algn="l">
              <a:buFont typeface="Arial" panose="020B0604020202020204" pitchFamily="34" charset="0"/>
              <a:buChar char="•"/>
            </a:pPr>
            <a:r>
              <a:rPr lang="en-US" dirty="0"/>
              <a:t>Flood Damage Reduction Ordinance can be found in section 101 of town code adopted in 2014</a:t>
            </a:r>
          </a:p>
          <a:p>
            <a:pPr marL="342900" indent="-342900" algn="l">
              <a:buFont typeface="Arial" panose="020B0604020202020204" pitchFamily="34" charset="0"/>
              <a:buChar char="•"/>
            </a:pPr>
            <a:r>
              <a:rPr lang="en-US" sz="1600" dirty="0"/>
              <a:t>Town also participates in the CRS (Community Reporting System); Complimentary to NFIP</a:t>
            </a:r>
          </a:p>
          <a:p>
            <a:pPr marL="800100" lvl="1" indent="-342900" algn="l">
              <a:buFont typeface="Arial" panose="020B0604020202020204" pitchFamily="34" charset="0"/>
              <a:buChar char="•"/>
            </a:pPr>
            <a:r>
              <a:rPr lang="en-US" sz="1600" dirty="0"/>
              <a:t>	Provides for discounts for flood insurance promoting better flood plain management practices</a:t>
            </a:r>
          </a:p>
          <a:p>
            <a:pPr marL="342900" indent="-342900" algn="l">
              <a:buFont typeface="Arial" panose="020B0604020202020204" pitchFamily="34" charset="0"/>
              <a:buChar char="•"/>
            </a:pPr>
            <a:r>
              <a:rPr lang="en-US" sz="1600" dirty="0"/>
              <a:t>Climate Change committee has recommended increasing town’s freeboard; </a:t>
            </a:r>
          </a:p>
          <a:p>
            <a:pPr marL="342900" indent="-342900" algn="l">
              <a:buFont typeface="Arial" panose="020B0604020202020204" pitchFamily="34" charset="0"/>
              <a:buChar char="•"/>
            </a:pPr>
            <a:r>
              <a:rPr lang="en-US" sz="1600" dirty="0"/>
              <a:t>2018 Comprehensive Plan includes recommendation to consider higher freeboard; </a:t>
            </a:r>
          </a:p>
          <a:p>
            <a:pPr marL="342900" indent="-342900" algn="l">
              <a:buFont typeface="Arial" panose="020B0604020202020204" pitchFamily="34" charset="0"/>
              <a:buChar char="•"/>
            </a:pPr>
            <a:r>
              <a:rPr lang="en-US" sz="1600" dirty="0"/>
              <a:t>Town commissioners unanimously voted that the first finished floor of the new town hall should not be below BFE +3 feet</a:t>
            </a:r>
          </a:p>
          <a:p>
            <a:pPr marL="342900" indent="-342900" algn="l">
              <a:buFont typeface="Arial" panose="020B0604020202020204" pitchFamily="34" charset="0"/>
              <a:buChar char="•"/>
            </a:pPr>
            <a:r>
              <a:rPr lang="en-US" sz="1600" dirty="0"/>
              <a:t>Current town code requires Freeboard is +1 feet above BFE (base flood Elevation);</a:t>
            </a:r>
          </a:p>
        </p:txBody>
      </p:sp>
    </p:spTree>
    <p:extLst>
      <p:ext uri="{BB962C8B-B14F-4D97-AF65-F5344CB8AC3E}">
        <p14:creationId xmlns:p14="http://schemas.microsoft.com/office/powerpoint/2010/main" val="1685443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16B5-4593-AAF4-3139-24088B0CBEDD}"/>
              </a:ext>
            </a:extLst>
          </p:cNvPr>
          <p:cNvSpPr>
            <a:spLocks noGrp="1"/>
          </p:cNvSpPr>
          <p:nvPr>
            <p:ph type="title"/>
          </p:nvPr>
        </p:nvSpPr>
        <p:spPr/>
        <p:txBody>
          <a:bodyPr/>
          <a:lstStyle/>
          <a:p>
            <a:r>
              <a:rPr lang="en-US" dirty="0"/>
              <a:t>Example of Insurance Cost Savings</a:t>
            </a:r>
          </a:p>
        </p:txBody>
      </p:sp>
      <p:pic>
        <p:nvPicPr>
          <p:cNvPr id="5" name="Content Placeholder 4">
            <a:extLst>
              <a:ext uri="{FF2B5EF4-FFF2-40B4-BE49-F238E27FC236}">
                <a16:creationId xmlns:a16="http://schemas.microsoft.com/office/drawing/2014/main" id="{A383955B-A40F-D816-2FF1-774A5DAAEF67}"/>
              </a:ext>
            </a:extLst>
          </p:cNvPr>
          <p:cNvPicPr>
            <a:picLocks noGrp="1" noChangeAspect="1"/>
          </p:cNvPicPr>
          <p:nvPr>
            <p:ph idx="1"/>
          </p:nvPr>
        </p:nvPicPr>
        <p:blipFill>
          <a:blip r:embed="rId2"/>
          <a:stretch>
            <a:fillRect/>
          </a:stretch>
        </p:blipFill>
        <p:spPr>
          <a:xfrm>
            <a:off x="921657" y="1656821"/>
            <a:ext cx="10348686" cy="4802187"/>
          </a:xfrm>
        </p:spPr>
      </p:pic>
    </p:spTree>
    <p:extLst>
      <p:ext uri="{BB962C8B-B14F-4D97-AF65-F5344CB8AC3E}">
        <p14:creationId xmlns:p14="http://schemas.microsoft.com/office/powerpoint/2010/main" val="356480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01D98-A771-4CBC-407E-3C171C02037E}"/>
              </a:ext>
            </a:extLst>
          </p:cNvPr>
          <p:cNvSpPr>
            <a:spLocks noGrp="1"/>
          </p:cNvSpPr>
          <p:nvPr>
            <p:ph type="ctrTitle"/>
          </p:nvPr>
        </p:nvSpPr>
        <p:spPr>
          <a:xfrm>
            <a:off x="1103086" y="440266"/>
            <a:ext cx="9144000" cy="960287"/>
          </a:xfrm>
        </p:spPr>
        <p:txBody>
          <a:bodyPr>
            <a:normAutofit/>
          </a:bodyPr>
          <a:lstStyle/>
          <a:p>
            <a:r>
              <a:rPr lang="en-US" sz="4000" dirty="0"/>
              <a:t>Considerations for Freeboard</a:t>
            </a:r>
          </a:p>
        </p:txBody>
      </p:sp>
      <p:sp>
        <p:nvSpPr>
          <p:cNvPr id="3" name="Subtitle 2">
            <a:extLst>
              <a:ext uri="{FF2B5EF4-FFF2-40B4-BE49-F238E27FC236}">
                <a16:creationId xmlns:a16="http://schemas.microsoft.com/office/drawing/2014/main" id="{EED3E7BB-4096-8FD1-F884-413E2F806408}"/>
              </a:ext>
            </a:extLst>
          </p:cNvPr>
          <p:cNvSpPr>
            <a:spLocks noGrp="1"/>
          </p:cNvSpPr>
          <p:nvPr>
            <p:ph type="subTitle" idx="1"/>
          </p:nvPr>
        </p:nvSpPr>
        <p:spPr>
          <a:xfrm>
            <a:off x="1524000" y="1635275"/>
            <a:ext cx="9144000" cy="4489753"/>
          </a:xfrm>
        </p:spPr>
        <p:txBody>
          <a:bodyPr>
            <a:normAutofit fontScale="77500" lnSpcReduction="20000"/>
          </a:bodyPr>
          <a:lstStyle/>
          <a:p>
            <a:pPr algn="l"/>
            <a:r>
              <a:rPr lang="en-US" sz="2600" b="1" dirty="0">
                <a:effectLst/>
                <a:latin typeface="Aptos" panose="020B0004020202020204" pitchFamily="34" charset="0"/>
                <a:ea typeface="Times New Roman" panose="02020603050405020304" pitchFamily="18" charset="0"/>
                <a:cs typeface="Aptos" panose="020B0004020202020204" pitchFamily="34" charset="0"/>
              </a:rPr>
              <a:t>Increasing Freeboard will not impact building height; but Height is different from Elevation! </a:t>
            </a:r>
            <a:endParaRPr lang="en-US" sz="2600" b="1" dirty="0">
              <a:latin typeface="Aptos" panose="020B0004020202020204" pitchFamily="34" charset="0"/>
              <a:ea typeface="Times New Roman" panose="02020603050405020304" pitchFamily="18" charset="0"/>
              <a:cs typeface="Aptos" panose="020B0004020202020204" pitchFamily="34" charset="0"/>
            </a:endParaRPr>
          </a:p>
          <a:p>
            <a:pPr algn="l"/>
            <a:r>
              <a:rPr lang="en-US" sz="2600" b="1" dirty="0">
                <a:effectLst/>
                <a:latin typeface="Aptos" panose="020B0004020202020204" pitchFamily="34" charset="0"/>
                <a:ea typeface="Times New Roman" panose="02020603050405020304" pitchFamily="18" charset="0"/>
                <a:cs typeface="Aptos" panose="020B0004020202020204" pitchFamily="34" charset="0"/>
              </a:rPr>
              <a:t>	</a:t>
            </a:r>
            <a:r>
              <a:rPr lang="en-US" sz="2600" b="1"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Buildings may ‘tower’ when compared to ground level</a:t>
            </a:r>
          </a:p>
          <a:p>
            <a:pPr algn="l"/>
            <a:r>
              <a:rPr lang="en-US" b="1" i="0" dirty="0">
                <a:solidFill>
                  <a:srgbClr val="111111"/>
                </a:solidFill>
                <a:effectLst/>
                <a:latin typeface="-apple-system"/>
              </a:rPr>
              <a:t>Requires FEMA and DNREC approval; once we </a:t>
            </a:r>
            <a:r>
              <a:rPr lang="en-US" b="1" dirty="0">
                <a:solidFill>
                  <a:srgbClr val="111111"/>
                </a:solidFill>
                <a:latin typeface="-apple-system"/>
              </a:rPr>
              <a:t>increase, we will not be able to decrease</a:t>
            </a:r>
            <a:endParaRPr lang="en-US" b="1" i="0" dirty="0">
              <a:solidFill>
                <a:srgbClr val="111111"/>
              </a:solidFill>
              <a:effectLst/>
              <a:latin typeface="-apple-system"/>
            </a:endParaRPr>
          </a:p>
          <a:p>
            <a:pPr algn="l"/>
            <a:r>
              <a:rPr lang="en-US" sz="2600" b="1" i="0" dirty="0">
                <a:solidFill>
                  <a:srgbClr val="111111"/>
                </a:solidFill>
                <a:effectLst/>
                <a:latin typeface="-apple-system"/>
              </a:rPr>
              <a:t>Applies to only new construction and ‘substantial improvement’  of property:</a:t>
            </a:r>
          </a:p>
          <a:p>
            <a:pPr algn="l"/>
            <a:r>
              <a:rPr lang="en-US" sz="1700" b="0" i="0" dirty="0">
                <a:solidFill>
                  <a:srgbClr val="111111"/>
                </a:solidFill>
                <a:effectLst/>
                <a:latin typeface="-apple-system"/>
              </a:rPr>
              <a:t>The </a:t>
            </a:r>
            <a:r>
              <a:rPr lang="en-US" sz="1700" b="1" i="0" dirty="0">
                <a:solidFill>
                  <a:srgbClr val="111111"/>
                </a:solidFill>
                <a:effectLst/>
                <a:latin typeface="-apple-system"/>
              </a:rPr>
              <a:t>50% substantial improvement rule</a:t>
            </a:r>
            <a:r>
              <a:rPr lang="en-US" sz="1700" b="0" i="0" dirty="0">
                <a:solidFill>
                  <a:srgbClr val="111111"/>
                </a:solidFill>
                <a:effectLst/>
                <a:latin typeface="-apple-system"/>
              </a:rPr>
              <a:t> is a key regulation under the National Flood Insurance Program (NFIP). </a:t>
            </a:r>
            <a:r>
              <a:rPr lang="en-US" sz="1700" b="0" i="0" dirty="0">
                <a:solidFill>
                  <a:srgbClr val="111111"/>
                </a:solidFill>
                <a:effectLst/>
                <a:latin typeface="-apple-system"/>
                <a:hlinkClick r:id="rId2"/>
              </a:rPr>
              <a:t>It states that if the cost of reconstruction, rehabilitation, addition, or other improvements to a structure equals or exceeds 50% of the market value of the structure before the start of construction, the entire structure must be brought into compliance with current NFIP standards</a:t>
            </a:r>
            <a:r>
              <a:rPr lang="en-US" sz="1700" b="0" i="0" baseline="30000" dirty="0">
                <a:solidFill>
                  <a:srgbClr val="111111"/>
                </a:solidFill>
                <a:effectLst/>
                <a:latin typeface="-apple-system"/>
                <a:hlinkClick r:id="rId2"/>
              </a:rPr>
              <a:t>1</a:t>
            </a:r>
            <a:r>
              <a:rPr lang="en-US" sz="1700" b="0" i="0" baseline="30000" dirty="0">
                <a:solidFill>
                  <a:srgbClr val="111111"/>
                </a:solidFill>
                <a:effectLst/>
                <a:latin typeface="-apple-system"/>
                <a:hlinkClick r:id="rId3"/>
              </a:rPr>
              <a:t>2</a:t>
            </a:r>
            <a:r>
              <a:rPr lang="en-US" sz="1700" b="0" i="0" dirty="0">
                <a:solidFill>
                  <a:srgbClr val="111111"/>
                </a:solidFill>
                <a:effectLst/>
                <a:latin typeface="-apple-system"/>
              </a:rPr>
              <a:t>.</a:t>
            </a:r>
          </a:p>
          <a:p>
            <a:pPr lvl="1" algn="l"/>
            <a:r>
              <a:rPr lang="en-US" sz="1800" b="0" i="0" dirty="0">
                <a:solidFill>
                  <a:srgbClr val="111111"/>
                </a:solidFill>
                <a:effectLst/>
                <a:latin typeface="-apple-system"/>
              </a:rPr>
              <a:t>Here are some important points about this rule:</a:t>
            </a:r>
          </a:p>
          <a:p>
            <a:pPr lvl="1" algn="l">
              <a:buFont typeface="Arial" panose="020B0604020202020204" pitchFamily="34" charset="0"/>
              <a:buChar char="•"/>
            </a:pPr>
            <a:r>
              <a:rPr lang="en-US" sz="1800" b="1" i="0" dirty="0">
                <a:solidFill>
                  <a:srgbClr val="111111"/>
                </a:solidFill>
                <a:effectLst/>
                <a:latin typeface="-apple-system"/>
                <a:hlinkClick r:id="rId2"/>
              </a:rPr>
              <a:t>Applicability</a:t>
            </a:r>
            <a:r>
              <a:rPr lang="en-US" sz="1800" b="0" i="0" dirty="0">
                <a:solidFill>
                  <a:srgbClr val="111111"/>
                </a:solidFill>
                <a:effectLst/>
                <a:latin typeface="-apple-system"/>
                <a:hlinkClick r:id="rId2"/>
              </a:rPr>
              <a:t>: This rule applies to structures located in Special Flood Hazard Areas (SFHAs), which are typically designated as flood zones beginning with the letters A or V</a:t>
            </a:r>
            <a:r>
              <a:rPr lang="en-US" sz="1800" b="0" i="0" baseline="30000" dirty="0">
                <a:solidFill>
                  <a:srgbClr val="111111"/>
                </a:solidFill>
                <a:effectLst/>
                <a:latin typeface="-apple-system"/>
                <a:hlinkClick r:id="rId3"/>
              </a:rPr>
              <a:t>2</a:t>
            </a:r>
            <a:r>
              <a:rPr lang="en-US" sz="1800" b="0" i="0" dirty="0">
                <a:solidFill>
                  <a:srgbClr val="111111"/>
                </a:solidFill>
                <a:effectLst/>
                <a:latin typeface="-apple-system"/>
              </a:rPr>
              <a:t>.</a:t>
            </a:r>
          </a:p>
          <a:p>
            <a:pPr lvl="1" algn="l">
              <a:buFont typeface="Arial" panose="020B0604020202020204" pitchFamily="34" charset="0"/>
              <a:buChar char="•"/>
            </a:pPr>
            <a:r>
              <a:rPr lang="en-US" sz="1800" b="1" i="0" dirty="0">
                <a:solidFill>
                  <a:srgbClr val="111111"/>
                </a:solidFill>
                <a:effectLst/>
                <a:latin typeface="-apple-system"/>
              </a:rPr>
              <a:t>Substantial Improvement</a:t>
            </a:r>
            <a:r>
              <a:rPr lang="en-US" sz="1800" b="0" i="0" dirty="0">
                <a:solidFill>
                  <a:srgbClr val="111111"/>
                </a:solidFill>
                <a:effectLst/>
                <a:latin typeface="-apple-system"/>
              </a:rPr>
              <a:t>: Any work that meets or exceeds the 50% threshold is considered a substantial improvement. </a:t>
            </a:r>
            <a:r>
              <a:rPr lang="en-US" sz="1800" b="0" i="0" dirty="0">
                <a:solidFill>
                  <a:srgbClr val="111111"/>
                </a:solidFill>
                <a:effectLst/>
                <a:latin typeface="-apple-system"/>
                <a:hlinkClick r:id="rId2"/>
              </a:rPr>
              <a:t>This includes not only renovations but also additions and repairs</a:t>
            </a:r>
            <a:r>
              <a:rPr lang="en-US" sz="1800" b="0" i="0" baseline="30000" dirty="0">
                <a:solidFill>
                  <a:srgbClr val="111111"/>
                </a:solidFill>
                <a:effectLst/>
                <a:latin typeface="-apple-system"/>
                <a:hlinkClick r:id="rId2"/>
              </a:rPr>
              <a:t>1</a:t>
            </a:r>
            <a:r>
              <a:rPr lang="en-US" sz="1800" b="0" i="0" dirty="0">
                <a:solidFill>
                  <a:srgbClr val="111111"/>
                </a:solidFill>
                <a:effectLst/>
                <a:latin typeface="-apple-system"/>
              </a:rPr>
              <a:t>.</a:t>
            </a:r>
          </a:p>
          <a:p>
            <a:pPr lvl="1" algn="l">
              <a:buFont typeface="Arial" panose="020B0604020202020204" pitchFamily="34" charset="0"/>
              <a:buChar char="•"/>
            </a:pPr>
            <a:r>
              <a:rPr lang="en-US" sz="1800" b="1" i="0" dirty="0">
                <a:solidFill>
                  <a:srgbClr val="111111"/>
                </a:solidFill>
                <a:effectLst/>
                <a:latin typeface="-apple-system"/>
              </a:rPr>
              <a:t>Compliance Requirements</a:t>
            </a:r>
            <a:r>
              <a:rPr lang="en-US" sz="1800" b="0" i="0" dirty="0">
                <a:solidFill>
                  <a:srgbClr val="111111"/>
                </a:solidFill>
                <a:effectLst/>
                <a:latin typeface="-apple-system"/>
              </a:rPr>
              <a:t>: Structures undergoing substantial improvement must comply with current floodplain management regulations. </a:t>
            </a:r>
            <a:r>
              <a:rPr lang="en-US" sz="1800" b="0" i="0" dirty="0">
                <a:solidFill>
                  <a:srgbClr val="111111"/>
                </a:solidFill>
                <a:effectLst/>
                <a:latin typeface="-apple-system"/>
                <a:hlinkClick r:id="rId2"/>
              </a:rPr>
              <a:t>This often means elevating the building to or above the Base Flood Elevation (BFE) and meeting other local building codes</a:t>
            </a:r>
            <a:r>
              <a:rPr lang="en-US" sz="1800" b="0" i="0" baseline="30000" dirty="0">
                <a:solidFill>
                  <a:srgbClr val="111111"/>
                </a:solidFill>
                <a:effectLst/>
                <a:latin typeface="-apple-system"/>
                <a:hlinkClick r:id="rId2"/>
              </a:rPr>
              <a:t>1</a:t>
            </a:r>
            <a:r>
              <a:rPr lang="en-US" sz="1800" b="0" i="0" baseline="30000" dirty="0">
                <a:solidFill>
                  <a:srgbClr val="111111"/>
                </a:solidFill>
                <a:effectLst/>
                <a:latin typeface="-apple-system"/>
                <a:hlinkClick r:id="rId3"/>
              </a:rPr>
              <a:t>2</a:t>
            </a:r>
            <a:r>
              <a:rPr lang="en-US" sz="1800" b="0" i="0" dirty="0">
                <a:solidFill>
                  <a:srgbClr val="111111"/>
                </a:solidFill>
                <a:effectLst/>
                <a:latin typeface="-apple-system"/>
              </a:rPr>
              <a:t>.</a:t>
            </a:r>
          </a:p>
          <a:p>
            <a:pPr algn="l"/>
            <a:r>
              <a:rPr lang="en-US" b="1" dirty="0"/>
              <a:t>Consider eliminating additional foot granted to Buildings in VE Zone: </a:t>
            </a:r>
            <a:r>
              <a:rPr lang="en-US" dirty="0"/>
              <a:t>Currently allow one additional foot for these buildings:</a:t>
            </a:r>
          </a:p>
          <a:p>
            <a:endParaRPr lang="en-US" dirty="0"/>
          </a:p>
        </p:txBody>
      </p:sp>
    </p:spTree>
    <p:extLst>
      <p:ext uri="{BB962C8B-B14F-4D97-AF65-F5344CB8AC3E}">
        <p14:creationId xmlns:p14="http://schemas.microsoft.com/office/powerpoint/2010/main" val="1959198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179D2-6EF6-954F-6AB5-9D44B853B41F}"/>
              </a:ext>
            </a:extLst>
          </p:cNvPr>
          <p:cNvSpPr>
            <a:spLocks noGrp="1"/>
          </p:cNvSpPr>
          <p:nvPr>
            <p:ph type="title"/>
          </p:nvPr>
        </p:nvSpPr>
        <p:spPr/>
        <p:txBody>
          <a:bodyPr/>
          <a:lstStyle/>
          <a:p>
            <a:r>
              <a:rPr lang="en-US" dirty="0"/>
              <a:t>Height and Elevation have distinct meaning</a:t>
            </a:r>
          </a:p>
        </p:txBody>
      </p:sp>
      <p:sp>
        <p:nvSpPr>
          <p:cNvPr id="3" name="Content Placeholder 2">
            <a:extLst>
              <a:ext uri="{FF2B5EF4-FFF2-40B4-BE49-F238E27FC236}">
                <a16:creationId xmlns:a16="http://schemas.microsoft.com/office/drawing/2014/main" id="{8221E904-6AF3-7814-1A8C-3FBD57DBAFB1}"/>
              </a:ext>
            </a:extLst>
          </p:cNvPr>
          <p:cNvSpPr>
            <a:spLocks noGrp="1"/>
          </p:cNvSpPr>
          <p:nvPr>
            <p:ph idx="1"/>
          </p:nvPr>
        </p:nvSpPr>
        <p:spPr/>
        <p:txBody>
          <a:bodyPr>
            <a:normAutofit fontScale="85000" lnSpcReduction="10000"/>
          </a:bodyPr>
          <a:lstStyle/>
          <a:p>
            <a:pPr marL="0" indent="0" algn="l">
              <a:buNone/>
            </a:pPr>
            <a:r>
              <a:rPr lang="en-US" b="1" i="0" dirty="0">
                <a:solidFill>
                  <a:srgbClr val="111111"/>
                </a:solidFill>
                <a:effectLst/>
                <a:latin typeface="-apple-system"/>
              </a:rPr>
              <a:t>Height</a:t>
            </a:r>
          </a:p>
          <a:p>
            <a:pPr lvl="1"/>
            <a:r>
              <a:rPr lang="en-US" b="1" i="0" dirty="0">
                <a:solidFill>
                  <a:srgbClr val="111111"/>
                </a:solidFill>
                <a:effectLst/>
                <a:latin typeface="-apple-system"/>
              </a:rPr>
              <a:t>Definition</a:t>
            </a:r>
            <a:r>
              <a:rPr lang="en-US" b="0" i="0" dirty="0">
                <a:solidFill>
                  <a:srgbClr val="111111"/>
                </a:solidFill>
                <a:effectLst/>
                <a:latin typeface="-apple-system"/>
              </a:rPr>
              <a:t>: Height refers to the vertical distance from the base of an object to its top.</a:t>
            </a:r>
          </a:p>
          <a:p>
            <a:pPr lvl="1"/>
            <a:r>
              <a:rPr lang="en-US" b="1" i="0" dirty="0">
                <a:solidFill>
                  <a:srgbClr val="111111"/>
                </a:solidFill>
                <a:effectLst/>
                <a:latin typeface="-apple-system"/>
              </a:rPr>
              <a:t>Context</a:t>
            </a:r>
            <a:r>
              <a:rPr lang="en-US" b="0" i="0" dirty="0">
                <a:solidFill>
                  <a:srgbClr val="111111"/>
                </a:solidFill>
                <a:effectLst/>
                <a:latin typeface="-apple-system"/>
              </a:rPr>
              <a:t>: It is commonly used to describe the size of buildings, trees, mountains, and other objects. For example, the height of a building might be 50 feet from the ground to the roof.</a:t>
            </a:r>
          </a:p>
          <a:p>
            <a:pPr algn="l"/>
            <a:r>
              <a:rPr lang="en-US" b="1" i="0" dirty="0">
                <a:solidFill>
                  <a:srgbClr val="111111"/>
                </a:solidFill>
                <a:effectLst/>
                <a:latin typeface="-apple-system"/>
              </a:rPr>
              <a:t>Elevation</a:t>
            </a:r>
          </a:p>
          <a:p>
            <a:pPr lvl="1"/>
            <a:r>
              <a:rPr lang="en-US" b="1" i="0" dirty="0">
                <a:solidFill>
                  <a:srgbClr val="111111"/>
                </a:solidFill>
                <a:effectLst/>
                <a:latin typeface="-apple-system"/>
              </a:rPr>
              <a:t>Definition</a:t>
            </a:r>
            <a:r>
              <a:rPr lang="en-US" b="0" i="0" dirty="0">
                <a:solidFill>
                  <a:srgbClr val="111111"/>
                </a:solidFill>
                <a:effectLst/>
                <a:latin typeface="-apple-system"/>
              </a:rPr>
              <a:t>: Elevation refers to the vertical distance of a point or object above a reference level, usually </a:t>
            </a:r>
            <a:r>
              <a:rPr lang="en-US" b="0" i="0" dirty="0">
                <a:solidFill>
                  <a:srgbClr val="FF0000"/>
                </a:solidFill>
                <a:effectLst/>
                <a:latin typeface="-apple-system"/>
              </a:rPr>
              <a:t>sea level.</a:t>
            </a:r>
          </a:p>
          <a:p>
            <a:pPr lvl="1"/>
            <a:r>
              <a:rPr lang="en-US" b="1" i="0" dirty="0">
                <a:solidFill>
                  <a:srgbClr val="111111"/>
                </a:solidFill>
                <a:effectLst/>
                <a:latin typeface="-apple-system"/>
              </a:rPr>
              <a:t>Context</a:t>
            </a:r>
            <a:r>
              <a:rPr lang="en-US" b="0" i="0" dirty="0">
                <a:solidFill>
                  <a:srgbClr val="111111"/>
                </a:solidFill>
                <a:effectLst/>
                <a:latin typeface="-apple-system"/>
              </a:rPr>
              <a:t>: It is often used in mapping and geography to describe the altitude of landforms. For example, the elevation of a mountain peak might be 2,000 feet above sea level.</a:t>
            </a:r>
          </a:p>
          <a:p>
            <a:r>
              <a:rPr lang="en-US" b="1" i="0" dirty="0">
                <a:solidFill>
                  <a:srgbClr val="111111"/>
                </a:solidFill>
                <a:effectLst/>
                <a:latin typeface="-apple-system"/>
              </a:rPr>
              <a:t>Key Differences</a:t>
            </a:r>
          </a:p>
          <a:p>
            <a:pPr lvl="1"/>
            <a:r>
              <a:rPr lang="en-US" b="1" i="0" dirty="0">
                <a:solidFill>
                  <a:srgbClr val="111111"/>
                </a:solidFill>
                <a:effectLst/>
                <a:latin typeface="-apple-system"/>
              </a:rPr>
              <a:t>Reference Point</a:t>
            </a:r>
            <a:r>
              <a:rPr lang="en-US" b="0" i="0" dirty="0">
                <a:solidFill>
                  <a:srgbClr val="111111"/>
                </a:solidFill>
                <a:effectLst/>
                <a:latin typeface="-apple-system"/>
              </a:rPr>
              <a:t>: Height is measured from the base of the object to its top, while elevation is measured from sea level to a specific point.</a:t>
            </a:r>
          </a:p>
          <a:p>
            <a:pPr lvl="1"/>
            <a:r>
              <a:rPr lang="en-US" b="1" i="0" dirty="0">
                <a:solidFill>
                  <a:srgbClr val="111111"/>
                </a:solidFill>
                <a:effectLst/>
                <a:latin typeface="-apple-system"/>
              </a:rPr>
              <a:t>Usage</a:t>
            </a:r>
            <a:r>
              <a:rPr lang="en-US" b="0" i="0" dirty="0">
                <a:solidFill>
                  <a:srgbClr val="111111"/>
                </a:solidFill>
                <a:effectLst/>
                <a:latin typeface="-apple-system"/>
              </a:rPr>
              <a:t>: Height is typically used for objects and structures, whereas elevation is used for geographic locations and landforms.</a:t>
            </a:r>
          </a:p>
          <a:p>
            <a:endParaRPr lang="en-US" dirty="0"/>
          </a:p>
        </p:txBody>
      </p:sp>
    </p:spTree>
    <p:extLst>
      <p:ext uri="{BB962C8B-B14F-4D97-AF65-F5344CB8AC3E}">
        <p14:creationId xmlns:p14="http://schemas.microsoft.com/office/powerpoint/2010/main" val="772582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2D3D1-B95B-EE97-248C-2BF8FC8C0E48}"/>
              </a:ext>
            </a:extLst>
          </p:cNvPr>
          <p:cNvSpPr>
            <a:spLocks noGrp="1"/>
          </p:cNvSpPr>
          <p:nvPr>
            <p:ph type="title"/>
          </p:nvPr>
        </p:nvSpPr>
        <p:spPr/>
        <p:txBody>
          <a:bodyPr>
            <a:normAutofit/>
          </a:bodyPr>
          <a:lstStyle/>
          <a:p>
            <a:pPr algn="ctr"/>
            <a:r>
              <a:rPr lang="en-US" sz="3200" dirty="0"/>
              <a:t>Building Height is not the same as Elevation</a:t>
            </a:r>
          </a:p>
        </p:txBody>
      </p:sp>
      <p:sp>
        <p:nvSpPr>
          <p:cNvPr id="3" name="Content Placeholder 2">
            <a:extLst>
              <a:ext uri="{FF2B5EF4-FFF2-40B4-BE49-F238E27FC236}">
                <a16:creationId xmlns:a16="http://schemas.microsoft.com/office/drawing/2014/main" id="{1E71AFF8-721C-F35C-A35B-793976CE43C6}"/>
              </a:ext>
            </a:extLst>
          </p:cNvPr>
          <p:cNvSpPr>
            <a:spLocks noGrp="1"/>
          </p:cNvSpPr>
          <p:nvPr>
            <p:ph idx="1"/>
          </p:nvPr>
        </p:nvSpPr>
        <p:spPr/>
        <p:txBody>
          <a:bodyPr/>
          <a:lstStyle/>
          <a:p>
            <a:r>
              <a:rPr lang="en-US" dirty="0"/>
              <a:t>Buildings </a:t>
            </a:r>
            <a:r>
              <a:rPr lang="en-US" dirty="0">
                <a:solidFill>
                  <a:srgbClr val="FF0000"/>
                </a:solidFill>
              </a:rPr>
              <a:t>not in </a:t>
            </a:r>
            <a:r>
              <a:rPr lang="en-US" dirty="0"/>
              <a:t>a SFHA</a:t>
            </a:r>
          </a:p>
          <a:p>
            <a:pPr lvl="1"/>
            <a:r>
              <a:rPr lang="en-US" dirty="0"/>
              <a:t>Maximum height is </a:t>
            </a:r>
            <a:r>
              <a:rPr lang="en-US" b="1" dirty="0"/>
              <a:t>35 feet</a:t>
            </a:r>
            <a:r>
              <a:rPr lang="en-US" dirty="0"/>
              <a:t> measured from </a:t>
            </a:r>
            <a:r>
              <a:rPr lang="en-US" dirty="0">
                <a:solidFill>
                  <a:srgbClr val="FF0000"/>
                </a:solidFill>
              </a:rPr>
              <a:t>grade</a:t>
            </a:r>
          </a:p>
          <a:p>
            <a:pPr lvl="2"/>
            <a:r>
              <a:rPr lang="en-US" dirty="0"/>
              <a:t>Grade or Grade Elevation – elevation of the crown of the roadway or alley accessway abutting the property taken at the center point of the lot frontage</a:t>
            </a:r>
          </a:p>
        </p:txBody>
      </p:sp>
    </p:spTree>
    <p:extLst>
      <p:ext uri="{BB962C8B-B14F-4D97-AF65-F5344CB8AC3E}">
        <p14:creationId xmlns:p14="http://schemas.microsoft.com/office/powerpoint/2010/main" val="3094783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B9A68-B337-9EFF-AD3B-DE40392F7F58}"/>
              </a:ext>
            </a:extLst>
          </p:cNvPr>
          <p:cNvSpPr>
            <a:spLocks noGrp="1"/>
          </p:cNvSpPr>
          <p:nvPr>
            <p:ph type="ctrTitle"/>
          </p:nvPr>
        </p:nvSpPr>
        <p:spPr>
          <a:xfrm>
            <a:off x="1186070" y="362777"/>
            <a:ext cx="9144000" cy="636106"/>
          </a:xfrm>
        </p:spPr>
        <p:txBody>
          <a:bodyPr>
            <a:normAutofit/>
          </a:bodyPr>
          <a:lstStyle/>
          <a:p>
            <a:r>
              <a:rPr lang="en-US" sz="2800" dirty="0"/>
              <a:t>Building Height is not the same as Elevation</a:t>
            </a:r>
            <a:endParaRPr lang="en-US" sz="2800" b="1" dirty="0"/>
          </a:p>
        </p:txBody>
      </p:sp>
      <p:sp>
        <p:nvSpPr>
          <p:cNvPr id="3" name="Subtitle 2">
            <a:extLst>
              <a:ext uri="{FF2B5EF4-FFF2-40B4-BE49-F238E27FC236}">
                <a16:creationId xmlns:a16="http://schemas.microsoft.com/office/drawing/2014/main" id="{E1F7AB78-FA3E-FFB6-2C43-6B5A29F24F30}"/>
              </a:ext>
            </a:extLst>
          </p:cNvPr>
          <p:cNvSpPr>
            <a:spLocks noGrp="1"/>
          </p:cNvSpPr>
          <p:nvPr>
            <p:ph type="subTitle" idx="1"/>
          </p:nvPr>
        </p:nvSpPr>
        <p:spPr>
          <a:xfrm>
            <a:off x="1524000" y="1321008"/>
            <a:ext cx="9144000" cy="1655762"/>
          </a:xfrm>
        </p:spPr>
        <p:txBody>
          <a:bodyPr>
            <a:normAutofit fontScale="25000" lnSpcReduction="20000"/>
          </a:bodyPr>
          <a:lstStyle/>
          <a:p>
            <a:pPr marL="0" marR="0" algn="l">
              <a:lnSpc>
                <a:spcPct val="107000"/>
              </a:lnSpc>
              <a:spcBef>
                <a:spcPts val="0"/>
              </a:spcBef>
              <a:spcAft>
                <a:spcPts val="0"/>
              </a:spcAft>
            </a:pPr>
            <a:r>
              <a:rPr lang="en-US" sz="7400" b="1" kern="100" dirty="0">
                <a:effectLst/>
                <a:latin typeface="Aptos" panose="020B0004020202020204" pitchFamily="34" charset="0"/>
                <a:ea typeface="Aptos" panose="020B0004020202020204" pitchFamily="34" charset="0"/>
                <a:cs typeface="Times New Roman" panose="02020603050405020304" pitchFamily="18" charset="0"/>
              </a:rPr>
              <a:t>IN A  SPECIAL FLOOD HAZARD AREA (</a:t>
            </a:r>
            <a:r>
              <a:rPr lang="en-US" sz="74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SFHA) </a:t>
            </a:r>
            <a:r>
              <a:rPr lang="en-US" sz="7400" b="1" kern="100" dirty="0">
                <a:effectLst/>
                <a:latin typeface="Aptos" panose="020B0004020202020204" pitchFamily="34" charset="0"/>
                <a:ea typeface="Aptos" panose="020B0004020202020204" pitchFamily="34" charset="0"/>
                <a:cs typeface="Times New Roman" panose="02020603050405020304" pitchFamily="18" charset="0"/>
              </a:rPr>
              <a:t>THE BUILDING </a:t>
            </a:r>
            <a:r>
              <a:rPr lang="en-US" sz="7400" b="1" i="1" kern="100" dirty="0">
                <a:effectLst/>
                <a:latin typeface="Aptos" panose="020B0004020202020204" pitchFamily="34" charset="0"/>
                <a:ea typeface="Aptos" panose="020B0004020202020204" pitchFamily="34" charset="0"/>
                <a:cs typeface="Times New Roman" panose="02020603050405020304" pitchFamily="18" charset="0"/>
              </a:rPr>
              <a:t>HEIGHT</a:t>
            </a:r>
            <a:r>
              <a:rPr lang="en-US" sz="7400" b="1" kern="100" dirty="0">
                <a:effectLst/>
                <a:latin typeface="Aptos" panose="020B0004020202020204" pitchFamily="34" charset="0"/>
                <a:ea typeface="Aptos" panose="020B0004020202020204" pitchFamily="34" charset="0"/>
                <a:cs typeface="Times New Roman" panose="02020603050405020304" pitchFamily="18" charset="0"/>
              </a:rPr>
              <a:t> IS</a:t>
            </a:r>
            <a:r>
              <a:rPr lang="en-US" sz="74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marR="0" lvl="0" indent="-342900" algn="l">
              <a:lnSpc>
                <a:spcPct val="107000"/>
              </a:lnSpc>
              <a:spcBef>
                <a:spcPts val="0"/>
              </a:spcBef>
              <a:spcAft>
                <a:spcPts val="0"/>
              </a:spcAft>
              <a:buFont typeface="Wingdings" panose="05000000000000000000" pitchFamily="2" charset="2"/>
              <a:buChar char=""/>
            </a:pPr>
            <a:r>
              <a:rPr lang="en-US" sz="7400" kern="100" dirty="0">
                <a:effectLst/>
                <a:latin typeface="Aptos" panose="020B0004020202020204" pitchFamily="34" charset="0"/>
                <a:ea typeface="Aptos" panose="020B0004020202020204" pitchFamily="34" charset="0"/>
                <a:cs typeface="Times New Roman" panose="02020603050405020304" pitchFamily="18" charset="0"/>
              </a:rPr>
              <a:t>the measured / vertical distance between the Base Flood Elevation (BFE) point and the </a:t>
            </a:r>
            <a:r>
              <a:rPr lang="en-US" sz="7400" u="sng" kern="100" dirty="0">
                <a:effectLst/>
                <a:latin typeface="Aptos" panose="020B0004020202020204" pitchFamily="34" charset="0"/>
                <a:ea typeface="Aptos" panose="020B0004020202020204" pitchFamily="34" charset="0"/>
                <a:cs typeface="Times New Roman" panose="02020603050405020304" pitchFamily="18" charset="0"/>
              </a:rPr>
              <a:t>highest</a:t>
            </a:r>
            <a:r>
              <a:rPr lang="en-US" sz="7400" kern="100" dirty="0">
                <a:effectLst/>
                <a:latin typeface="Aptos" panose="020B0004020202020204" pitchFamily="34" charset="0"/>
                <a:ea typeface="Aptos" panose="020B0004020202020204" pitchFamily="34" charset="0"/>
                <a:cs typeface="Times New Roman" panose="02020603050405020304" pitchFamily="18" charset="0"/>
              </a:rPr>
              <a:t> point on the building.  </a:t>
            </a:r>
          </a:p>
          <a:p>
            <a:pPr marL="342900" marR="0" lvl="0" indent="-342900" algn="l">
              <a:lnSpc>
                <a:spcPct val="107000"/>
              </a:lnSpc>
              <a:spcBef>
                <a:spcPts val="0"/>
              </a:spcBef>
              <a:spcAft>
                <a:spcPts val="0"/>
              </a:spcAft>
              <a:buFont typeface="Wingdings" panose="05000000000000000000" pitchFamily="2" charset="2"/>
              <a:buChar char=""/>
            </a:pPr>
            <a:r>
              <a:rPr lang="en-US" sz="7400" kern="100" dirty="0">
                <a:effectLst/>
                <a:latin typeface="Aptos" panose="020B0004020202020204" pitchFamily="34" charset="0"/>
                <a:ea typeface="Aptos" panose="020B0004020202020204" pitchFamily="34" charset="0"/>
                <a:cs typeface="Times New Roman" panose="02020603050405020304" pitchFamily="18" charset="0"/>
              </a:rPr>
              <a:t>measured in feet and inches.</a:t>
            </a:r>
          </a:p>
          <a:p>
            <a:pPr marL="342900" marR="0" lvl="0" indent="-342900" algn="l">
              <a:lnSpc>
                <a:spcPct val="107000"/>
              </a:lnSpc>
              <a:spcBef>
                <a:spcPts val="0"/>
              </a:spcBef>
              <a:spcAft>
                <a:spcPts val="0"/>
              </a:spcAft>
              <a:buFont typeface="Wingdings" panose="05000000000000000000" pitchFamily="2" charset="2"/>
              <a:buChar char=""/>
            </a:pPr>
            <a:r>
              <a:rPr lang="en-US" sz="7400" kern="100" dirty="0">
                <a:effectLst/>
                <a:latin typeface="Aptos" panose="020B0004020202020204" pitchFamily="34" charset="0"/>
                <a:ea typeface="Aptos" panose="020B0004020202020204" pitchFamily="34" charset="0"/>
                <a:cs typeface="Times New Roman" panose="02020603050405020304" pitchFamily="18" charset="0"/>
              </a:rPr>
              <a:t>must be drawn on construction plans / drawings.</a:t>
            </a:r>
          </a:p>
          <a:p>
            <a:pPr marL="342900" marR="0" lvl="0" indent="-342900" algn="l">
              <a:lnSpc>
                <a:spcPct val="107000"/>
              </a:lnSpc>
              <a:spcBef>
                <a:spcPts val="0"/>
              </a:spcBef>
              <a:spcAft>
                <a:spcPts val="0"/>
              </a:spcAft>
              <a:buFont typeface="Wingdings" panose="05000000000000000000" pitchFamily="2" charset="2"/>
              <a:buChar char=""/>
            </a:pPr>
            <a:r>
              <a:rPr lang="en-US" sz="7400" kern="100" dirty="0">
                <a:effectLst/>
                <a:latin typeface="Aptos" panose="020B0004020202020204" pitchFamily="34" charset="0"/>
                <a:ea typeface="Aptos" panose="020B0004020202020204" pitchFamily="34" charset="0"/>
                <a:cs typeface="Times New Roman" panose="02020603050405020304" pitchFamily="18" charset="0"/>
              </a:rPr>
              <a:t>to be shown on all final as-built surveys.</a:t>
            </a:r>
          </a:p>
          <a:p>
            <a:pPr marL="0" marR="0" algn="l">
              <a:lnSpc>
                <a:spcPct val="107000"/>
              </a:lnSpc>
              <a:spcBef>
                <a:spcPts val="0"/>
              </a:spcBef>
              <a:spcAft>
                <a:spcPts val="0"/>
              </a:spcAft>
            </a:pPr>
            <a:r>
              <a:rPr lang="en-US" sz="74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l">
              <a:lnSpc>
                <a:spcPct val="107000"/>
              </a:lnSpc>
              <a:spcBef>
                <a:spcPts val="0"/>
              </a:spcBef>
              <a:spcAft>
                <a:spcPts val="0"/>
              </a:spcAft>
            </a:pPr>
            <a:r>
              <a:rPr lang="en-US" sz="7400" b="1" kern="100" dirty="0" err="1">
                <a:effectLst/>
                <a:latin typeface="Aptos" panose="020B0004020202020204" pitchFamily="34" charset="0"/>
                <a:ea typeface="Aptos" panose="020B0004020202020204" pitchFamily="34" charset="0"/>
                <a:cs typeface="Times New Roman" panose="02020603050405020304" pitchFamily="18" charset="0"/>
              </a:rPr>
              <a:t>Maximuim</a:t>
            </a:r>
            <a:r>
              <a:rPr lang="en-US" sz="7400" b="1" kern="100" dirty="0">
                <a:effectLst/>
                <a:latin typeface="Aptos" panose="020B0004020202020204" pitchFamily="34" charset="0"/>
                <a:ea typeface="Aptos" panose="020B0004020202020204" pitchFamily="34" charset="0"/>
                <a:cs typeface="Times New Roman" panose="02020603050405020304" pitchFamily="18" charset="0"/>
              </a:rPr>
              <a:t> Building Height Allowed in SFHA Flood Zones AE and AO:  </a:t>
            </a:r>
            <a:endParaRPr lang="en-US" sz="7400" b="1" kern="100" dirty="0">
              <a:latin typeface="Aptos" panose="020B0004020202020204" pitchFamily="34" charset="0"/>
              <a:ea typeface="Aptos" panose="020B0004020202020204" pitchFamily="34" charset="0"/>
              <a:cs typeface="Times New Roman" panose="02020603050405020304" pitchFamily="18" charset="0"/>
            </a:endParaRPr>
          </a:p>
          <a:p>
            <a:pPr marL="1143000" marR="0" indent="-1143000" algn="l">
              <a:lnSpc>
                <a:spcPct val="107000"/>
              </a:lnSpc>
              <a:spcBef>
                <a:spcPts val="0"/>
              </a:spcBef>
              <a:spcAft>
                <a:spcPts val="0"/>
              </a:spcAft>
              <a:buFont typeface="Arial" panose="020B0604020202020204" pitchFamily="34" charset="0"/>
              <a:buChar char="•"/>
            </a:pPr>
            <a:r>
              <a:rPr lang="en-US" sz="7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7400" b="1" kern="100" dirty="0">
                <a:effectLst/>
                <a:latin typeface="Aptos" panose="020B0004020202020204" pitchFamily="34" charset="0"/>
                <a:ea typeface="Aptos" panose="020B0004020202020204" pitchFamily="34" charset="0"/>
                <a:cs typeface="Times New Roman" panose="02020603050405020304" pitchFamily="18" charset="0"/>
              </a:rPr>
              <a:t>32 feet</a:t>
            </a:r>
            <a:r>
              <a:rPr lang="en-US" sz="7400" kern="100" dirty="0">
                <a:effectLst/>
                <a:latin typeface="Aptos" panose="020B0004020202020204" pitchFamily="34" charset="0"/>
                <a:ea typeface="Aptos" panose="020B0004020202020204" pitchFamily="34" charset="0"/>
                <a:cs typeface="Times New Roman" panose="02020603050405020304" pitchFamily="18" charset="0"/>
              </a:rPr>
              <a:t> measured </a:t>
            </a:r>
            <a:r>
              <a:rPr lang="en-US" sz="7400" b="1" u="sng" kern="100" dirty="0">
                <a:effectLst/>
                <a:latin typeface="Aptos" panose="020B0004020202020204" pitchFamily="34" charset="0"/>
                <a:ea typeface="Aptos" panose="020B0004020202020204" pitchFamily="34" charset="0"/>
                <a:cs typeface="Times New Roman" panose="02020603050405020304" pitchFamily="18" charset="0"/>
              </a:rPr>
              <a:t>FROM</a:t>
            </a:r>
            <a:r>
              <a:rPr lang="en-US" sz="7400" kern="100" dirty="0">
                <a:effectLst/>
                <a:latin typeface="Aptos" panose="020B0004020202020204" pitchFamily="34" charset="0"/>
                <a:ea typeface="Aptos" panose="020B0004020202020204" pitchFamily="34" charset="0"/>
                <a:cs typeface="Times New Roman" panose="02020603050405020304" pitchFamily="18" charset="0"/>
              </a:rPr>
              <a:t> the height of BFE – (FEMA’s flood water         prediction) </a:t>
            </a:r>
            <a:r>
              <a:rPr lang="en-US" sz="7400" b="1" kern="100" dirty="0">
                <a:effectLst/>
                <a:latin typeface="Aptos" panose="020B0004020202020204" pitchFamily="34" charset="0"/>
                <a:ea typeface="Aptos" panose="020B0004020202020204" pitchFamily="34" charset="0"/>
                <a:cs typeface="Times New Roman" panose="02020603050405020304" pitchFamily="18" charset="0"/>
              </a:rPr>
              <a:t>PLUS</a:t>
            </a:r>
            <a:r>
              <a:rPr lang="en-US" sz="7400" kern="100" dirty="0">
                <a:effectLst/>
                <a:latin typeface="Aptos" panose="020B0004020202020204" pitchFamily="34" charset="0"/>
                <a:ea typeface="Aptos" panose="020B0004020202020204" pitchFamily="34" charset="0"/>
                <a:cs typeface="Times New Roman" panose="02020603050405020304" pitchFamily="18" charset="0"/>
              </a:rPr>
              <a:t> the Town mandatory Freeboard*</a:t>
            </a:r>
          </a:p>
          <a:p>
            <a:pPr marL="1371600" marR="0" algn="l">
              <a:lnSpc>
                <a:spcPct val="107000"/>
              </a:lnSpc>
              <a:spcBef>
                <a:spcPts val="0"/>
              </a:spcBef>
              <a:spcAft>
                <a:spcPts val="0"/>
              </a:spcAft>
            </a:pPr>
            <a:r>
              <a:rPr lang="en-US" sz="74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l">
              <a:lnSpc>
                <a:spcPct val="107000"/>
              </a:lnSpc>
              <a:spcBef>
                <a:spcPts val="0"/>
              </a:spcBef>
              <a:spcAft>
                <a:spcPts val="0"/>
              </a:spcAft>
            </a:pPr>
            <a:r>
              <a:rPr lang="en-US" sz="7400" b="1" kern="100" dirty="0" err="1">
                <a:effectLst/>
                <a:latin typeface="Aptos" panose="020B0004020202020204" pitchFamily="34" charset="0"/>
                <a:ea typeface="Aptos" panose="020B0004020202020204" pitchFamily="34" charset="0"/>
                <a:cs typeface="Times New Roman" panose="02020603050405020304" pitchFamily="18" charset="0"/>
              </a:rPr>
              <a:t>Maximuim</a:t>
            </a:r>
            <a:r>
              <a:rPr lang="en-US" sz="7400" b="1" kern="100" dirty="0">
                <a:effectLst/>
                <a:latin typeface="Aptos" panose="020B0004020202020204" pitchFamily="34" charset="0"/>
                <a:ea typeface="Aptos" panose="020B0004020202020204" pitchFamily="34" charset="0"/>
                <a:cs typeface="Times New Roman" panose="02020603050405020304" pitchFamily="18" charset="0"/>
              </a:rPr>
              <a:t> Building Height Allowed in SFHA Flood zone VE:</a:t>
            </a:r>
            <a:endParaRPr lang="en-US" sz="7400" kern="100" dirty="0">
              <a:latin typeface="Aptos" panose="020B0004020202020204" pitchFamily="34" charset="0"/>
              <a:ea typeface="Aptos" panose="020B0004020202020204" pitchFamily="34" charset="0"/>
              <a:cs typeface="Times New Roman" panose="02020603050405020304" pitchFamily="18" charset="0"/>
            </a:endParaRPr>
          </a:p>
          <a:p>
            <a:pPr marL="1143000" marR="0" indent="-1143000" algn="l">
              <a:lnSpc>
                <a:spcPct val="107000"/>
              </a:lnSpc>
              <a:spcBef>
                <a:spcPts val="0"/>
              </a:spcBef>
              <a:spcAft>
                <a:spcPts val="0"/>
              </a:spcAft>
              <a:buFont typeface="Arial" panose="020B0604020202020204" pitchFamily="34" charset="0"/>
              <a:buChar char="•"/>
            </a:pPr>
            <a:r>
              <a:rPr lang="en-US" sz="7400" b="1" kern="100" dirty="0">
                <a:effectLst/>
                <a:latin typeface="Aptos" panose="020B0004020202020204" pitchFamily="34" charset="0"/>
                <a:ea typeface="Aptos" panose="020B0004020202020204" pitchFamily="34" charset="0"/>
                <a:cs typeface="Times New Roman" panose="02020603050405020304" pitchFamily="18" charset="0"/>
              </a:rPr>
              <a:t> 32 feet</a:t>
            </a:r>
            <a:r>
              <a:rPr lang="en-US" sz="7400" kern="100" dirty="0">
                <a:effectLst/>
                <a:latin typeface="Aptos" panose="020B0004020202020204" pitchFamily="34" charset="0"/>
                <a:ea typeface="Aptos" panose="020B0004020202020204" pitchFamily="34" charset="0"/>
                <a:cs typeface="Times New Roman" panose="02020603050405020304" pitchFamily="18" charset="0"/>
              </a:rPr>
              <a:t> measured </a:t>
            </a:r>
            <a:r>
              <a:rPr lang="en-US" sz="7400" b="1" u="sng" kern="100" dirty="0">
                <a:effectLst/>
                <a:latin typeface="Aptos" panose="020B0004020202020204" pitchFamily="34" charset="0"/>
                <a:ea typeface="Aptos" panose="020B0004020202020204" pitchFamily="34" charset="0"/>
                <a:cs typeface="Times New Roman" panose="02020603050405020304" pitchFamily="18" charset="0"/>
              </a:rPr>
              <a:t>FROM</a:t>
            </a:r>
            <a:r>
              <a:rPr lang="en-US" sz="7400" kern="100" dirty="0">
                <a:effectLst/>
                <a:latin typeface="Aptos" panose="020B0004020202020204" pitchFamily="34" charset="0"/>
                <a:ea typeface="Aptos" panose="020B0004020202020204" pitchFamily="34" charset="0"/>
                <a:cs typeface="Times New Roman" panose="02020603050405020304" pitchFamily="18" charset="0"/>
              </a:rPr>
              <a:t> the height of BFE – (FEMA’s flood water prediction) </a:t>
            </a:r>
            <a:r>
              <a:rPr lang="en-US" sz="7400" b="1" kern="100" dirty="0">
                <a:effectLst/>
                <a:latin typeface="Aptos" panose="020B0004020202020204" pitchFamily="34" charset="0"/>
                <a:ea typeface="Aptos" panose="020B0004020202020204" pitchFamily="34" charset="0"/>
                <a:cs typeface="Times New Roman" panose="02020603050405020304" pitchFamily="18" charset="0"/>
              </a:rPr>
              <a:t>PLUS </a:t>
            </a:r>
            <a:r>
              <a:rPr lang="en-US" sz="7400" kern="100" dirty="0">
                <a:effectLst/>
                <a:latin typeface="Aptos" panose="020B0004020202020204" pitchFamily="34" charset="0"/>
                <a:ea typeface="Aptos" panose="020B0004020202020204" pitchFamily="34" charset="0"/>
                <a:cs typeface="Times New Roman" panose="02020603050405020304" pitchFamily="18" charset="0"/>
              </a:rPr>
              <a:t>the Town mandatory Freeboard* 	</a:t>
            </a:r>
            <a:r>
              <a:rPr lang="en-US" sz="7400" b="1" u="sng" kern="100" dirty="0">
                <a:effectLst/>
                <a:latin typeface="Aptos" panose="020B0004020202020204" pitchFamily="34" charset="0"/>
                <a:ea typeface="Aptos" panose="020B0004020202020204" pitchFamily="34" charset="0"/>
                <a:cs typeface="Times New Roman" panose="02020603050405020304" pitchFamily="18" charset="0"/>
              </a:rPr>
              <a:t>PLUS </a:t>
            </a:r>
            <a:r>
              <a:rPr lang="en-US" sz="7400" kern="100" dirty="0">
                <a:effectLst/>
                <a:latin typeface="Aptos" panose="020B0004020202020204" pitchFamily="34" charset="0"/>
                <a:ea typeface="Aptos" panose="020B0004020202020204" pitchFamily="34" charset="0"/>
                <a:cs typeface="Times New Roman" panose="02020603050405020304" pitchFamily="18" charset="0"/>
              </a:rPr>
              <a:t>one additional foot is permitted.</a:t>
            </a:r>
          </a:p>
          <a:p>
            <a:pPr marL="1828800" marR="0" algn="l">
              <a:lnSpc>
                <a:spcPct val="107000"/>
              </a:lnSpc>
              <a:spcBef>
                <a:spcPts val="0"/>
              </a:spcBef>
              <a:spcAft>
                <a:spcPts val="0"/>
              </a:spcAft>
            </a:pPr>
            <a:r>
              <a:rPr lang="en-US" sz="74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l">
              <a:lnSpc>
                <a:spcPct val="107000"/>
              </a:lnSpc>
              <a:spcBef>
                <a:spcPts val="0"/>
              </a:spcBef>
              <a:spcAft>
                <a:spcPts val="0"/>
              </a:spcAft>
            </a:pPr>
            <a:r>
              <a:rPr lang="en-US" sz="7400" kern="100" dirty="0">
                <a:effectLst/>
                <a:latin typeface="Aptos" panose="020B0004020202020204" pitchFamily="34" charset="0"/>
                <a:ea typeface="Aptos" panose="020B0004020202020204" pitchFamily="34" charset="0"/>
                <a:cs typeface="Times New Roman" panose="02020603050405020304" pitchFamily="18" charset="0"/>
              </a:rPr>
              <a:t>	* Current mandatory Freeboard is one foot.</a:t>
            </a:r>
          </a:p>
          <a:p>
            <a:endParaRPr lang="en-US" dirty="0"/>
          </a:p>
        </p:txBody>
      </p:sp>
    </p:spTree>
    <p:extLst>
      <p:ext uri="{BB962C8B-B14F-4D97-AF65-F5344CB8AC3E}">
        <p14:creationId xmlns:p14="http://schemas.microsoft.com/office/powerpoint/2010/main" val="1908688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B9A68-B337-9EFF-AD3B-DE40392F7F58}"/>
              </a:ext>
            </a:extLst>
          </p:cNvPr>
          <p:cNvSpPr>
            <a:spLocks noGrp="1"/>
          </p:cNvSpPr>
          <p:nvPr>
            <p:ph type="ctrTitle"/>
          </p:nvPr>
        </p:nvSpPr>
        <p:spPr>
          <a:xfrm>
            <a:off x="1186070" y="362777"/>
            <a:ext cx="9144000" cy="636106"/>
          </a:xfrm>
        </p:spPr>
        <p:txBody>
          <a:bodyPr>
            <a:normAutofit/>
          </a:bodyPr>
          <a:lstStyle/>
          <a:p>
            <a:r>
              <a:rPr lang="en-US" sz="2800" dirty="0"/>
              <a:t>Difference between building Height and Elevation (SFHA)</a:t>
            </a:r>
          </a:p>
        </p:txBody>
      </p:sp>
      <p:sp>
        <p:nvSpPr>
          <p:cNvPr id="3" name="Subtitle 2">
            <a:extLst>
              <a:ext uri="{FF2B5EF4-FFF2-40B4-BE49-F238E27FC236}">
                <a16:creationId xmlns:a16="http://schemas.microsoft.com/office/drawing/2014/main" id="{E1F7AB78-FA3E-FFB6-2C43-6B5A29F24F30}"/>
              </a:ext>
            </a:extLst>
          </p:cNvPr>
          <p:cNvSpPr>
            <a:spLocks noGrp="1"/>
          </p:cNvSpPr>
          <p:nvPr>
            <p:ph type="subTitle" idx="1"/>
          </p:nvPr>
        </p:nvSpPr>
        <p:spPr>
          <a:xfrm>
            <a:off x="1524000" y="1321007"/>
            <a:ext cx="9144000" cy="4905857"/>
          </a:xfrm>
        </p:spPr>
        <p:txBody>
          <a:bodyPr>
            <a:normAutofit/>
          </a:bodyPr>
          <a:lstStyle/>
          <a:p>
            <a:pPr marL="0" marR="0" algn="l">
              <a:lnSpc>
                <a:spcPct val="107000"/>
              </a:lnSpc>
              <a:spcBef>
                <a:spcPts val="0"/>
              </a:spcBef>
              <a:spcAft>
                <a:spcPts val="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BUILDING </a:t>
            </a:r>
            <a:r>
              <a:rPr lang="en-US" sz="2000" b="1" i="1" kern="100" dirty="0">
                <a:effectLst/>
                <a:latin typeface="Aptos" panose="020B0004020202020204" pitchFamily="34" charset="0"/>
                <a:ea typeface="Aptos" panose="020B0004020202020204" pitchFamily="34" charset="0"/>
                <a:cs typeface="Times New Roman" panose="02020603050405020304" pitchFamily="18" charset="0"/>
              </a:rPr>
              <a:t>ELEVATION </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(NAVD)</a:t>
            </a:r>
            <a:r>
              <a:rPr lang="en-US" sz="2000" b="1" i="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is different from Building Height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a:lnSpc>
                <a:spcPct val="107000"/>
              </a:lnSpc>
              <a:spcBef>
                <a:spcPts val="0"/>
              </a:spcBef>
              <a:spcAft>
                <a:spcPts val="0"/>
              </a:spcAft>
              <a:buFont typeface="Symbol" panose="05050102010706020507" pitchFamily="18" charset="2"/>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is measured from (roughly above sea level)	</a:t>
            </a:r>
          </a:p>
          <a:p>
            <a:pPr marL="342900" marR="0" lvl="0" indent="-342900" algn="l">
              <a:lnSpc>
                <a:spcPct val="107000"/>
              </a:lnSpc>
              <a:spcBef>
                <a:spcPts val="0"/>
              </a:spcBef>
              <a:spcAft>
                <a:spcPts val="0"/>
              </a:spcAft>
              <a:buFont typeface="Symbol" panose="05050102010706020507" pitchFamily="18" charset="2"/>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is </a:t>
            </a:r>
            <a:r>
              <a:rPr lang="en-US" sz="2000" u="sng" kern="100" dirty="0">
                <a:effectLst/>
                <a:latin typeface="Aptos" panose="020B0004020202020204" pitchFamily="34" charset="0"/>
                <a:ea typeface="Aptos" panose="020B0004020202020204" pitchFamily="34" charset="0"/>
                <a:cs typeface="Times New Roman" panose="02020603050405020304" pitchFamily="18" charset="0"/>
              </a:rPr>
              <a:t>NOT MEASURED FROM</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the elevation of the crown of the roadway or alley accessway abutting the property from the center point of the lot frontage.</a:t>
            </a:r>
          </a:p>
          <a:p>
            <a:pPr marL="342900" marR="0" lvl="0" indent="-342900" algn="l">
              <a:lnSpc>
                <a:spcPct val="107000"/>
              </a:lnSpc>
              <a:spcBef>
                <a:spcPts val="0"/>
              </a:spcBef>
              <a:spcAft>
                <a:spcPts val="0"/>
              </a:spcAft>
              <a:buFont typeface="Symbol" panose="05050102010706020507" pitchFamily="18" charset="2"/>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is  measured in feet.</a:t>
            </a:r>
          </a:p>
          <a:p>
            <a:pPr marL="342900" marR="0" lvl="0" indent="-342900" algn="l">
              <a:lnSpc>
                <a:spcPct val="107000"/>
              </a:lnSpc>
              <a:spcBef>
                <a:spcPts val="0"/>
              </a:spcBef>
              <a:spcAft>
                <a:spcPts val="0"/>
              </a:spcAft>
              <a:buFont typeface="Symbol" panose="05050102010706020507" pitchFamily="18" charset="2"/>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elevation must be drawn on construction plans / drawings.</a:t>
            </a:r>
          </a:p>
          <a:p>
            <a:pPr marL="342900" marR="0" lvl="0" indent="-342900" algn="l">
              <a:lnSpc>
                <a:spcPct val="107000"/>
              </a:lnSpc>
              <a:spcBef>
                <a:spcPts val="0"/>
              </a:spcBef>
              <a:spcAft>
                <a:spcPts val="800"/>
              </a:spcAft>
              <a:buFont typeface="Symbol" panose="05050102010706020507" pitchFamily="18" charset="2"/>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NAVD is to be shown on all final as-built surveys.</a:t>
            </a:r>
          </a:p>
          <a:p>
            <a:pPr marL="342900" marR="0" lvl="0" indent="-342900" algn="l">
              <a:lnSpc>
                <a:spcPct val="107000"/>
              </a:lnSpc>
              <a:spcBef>
                <a:spcPts val="0"/>
              </a:spcBef>
              <a:spcAft>
                <a:spcPts val="800"/>
              </a:spcAft>
              <a:buFont typeface="Symbol" panose="05050102010706020507" pitchFamily="18" charset="2"/>
              <a:buChar char=""/>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ELEVATION CERTIFICATES FOR SPECIAL FLOOD HAZARD AREAS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‘Construction Drawings’, ‘Building Under Construction’ and ‘Finished Construction’ Elevation Certificates are required </a:t>
            </a:r>
            <a:r>
              <a:rPr lang="en-US" sz="2000" b="1" i="1" u="sng" kern="100" dirty="0">
                <a:effectLst/>
                <a:latin typeface="Aptos" panose="020B0004020202020204" pitchFamily="34" charset="0"/>
                <a:ea typeface="Aptos" panose="020B0004020202020204" pitchFamily="34" charset="0"/>
                <a:cs typeface="Times New Roman" panose="02020603050405020304" pitchFamily="18" charset="0"/>
              </a:rPr>
              <a:t>BEFORE </a:t>
            </a:r>
            <a:r>
              <a:rPr lang="en-US" sz="2000" b="1" i="1" kern="100" dirty="0">
                <a:effectLst/>
                <a:latin typeface="Aptos" panose="020B0004020202020204" pitchFamily="34" charset="0"/>
                <a:ea typeface="Aptos" panose="020B0004020202020204" pitchFamily="34" charset="0"/>
                <a:cs typeface="Times New Roman" panose="02020603050405020304" pitchFamily="18" charset="0"/>
              </a:rPr>
              <a:t>construction, </a:t>
            </a:r>
            <a:r>
              <a:rPr lang="en-US" sz="2000" b="1" i="1" u="sng" kern="100" dirty="0">
                <a:effectLst/>
                <a:latin typeface="Aptos" panose="020B0004020202020204" pitchFamily="34" charset="0"/>
                <a:ea typeface="Aptos" panose="020B0004020202020204" pitchFamily="34" charset="0"/>
                <a:cs typeface="Times New Roman" panose="02020603050405020304" pitchFamily="18" charset="0"/>
              </a:rPr>
              <a:t>DURING </a:t>
            </a:r>
            <a:r>
              <a:rPr lang="en-US" sz="2000" b="1" i="1" kern="100" dirty="0">
                <a:effectLst/>
                <a:latin typeface="Aptos" panose="020B0004020202020204" pitchFamily="34" charset="0"/>
                <a:ea typeface="Aptos" panose="020B0004020202020204" pitchFamily="34" charset="0"/>
                <a:cs typeface="Times New Roman" panose="02020603050405020304" pitchFamily="18" charset="0"/>
              </a:rPr>
              <a:t>construction and </a:t>
            </a:r>
            <a:r>
              <a:rPr lang="en-US" sz="2000" b="1" i="1" u="sng" kern="100" dirty="0">
                <a:effectLst/>
                <a:latin typeface="Aptos" panose="020B0004020202020204" pitchFamily="34" charset="0"/>
                <a:ea typeface="Aptos" panose="020B0004020202020204" pitchFamily="34" charset="0"/>
                <a:cs typeface="Times New Roman" panose="02020603050405020304" pitchFamily="18" charset="0"/>
              </a:rPr>
              <a:t>AFTER</a:t>
            </a:r>
            <a:r>
              <a:rPr lang="en-US" sz="2000" b="1" u="sng"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construction.</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0102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6ED5-5690-E514-5EFD-23863CA25486}"/>
              </a:ext>
            </a:extLst>
          </p:cNvPr>
          <p:cNvSpPr>
            <a:spLocks noGrp="1"/>
          </p:cNvSpPr>
          <p:nvPr>
            <p:ph type="ctrTitle"/>
          </p:nvPr>
        </p:nvSpPr>
        <p:spPr>
          <a:xfrm>
            <a:off x="1524000" y="262862"/>
            <a:ext cx="9144000" cy="655983"/>
          </a:xfrm>
        </p:spPr>
        <p:txBody>
          <a:bodyPr>
            <a:normAutofit/>
          </a:bodyPr>
          <a:lstStyle/>
          <a:p>
            <a:r>
              <a:rPr lang="en-US" sz="3600" dirty="0"/>
              <a:t>Grade or Grade Elevation Level is not BFE</a:t>
            </a:r>
          </a:p>
        </p:txBody>
      </p:sp>
      <p:sp>
        <p:nvSpPr>
          <p:cNvPr id="3" name="Subtitle 2">
            <a:extLst>
              <a:ext uri="{FF2B5EF4-FFF2-40B4-BE49-F238E27FC236}">
                <a16:creationId xmlns:a16="http://schemas.microsoft.com/office/drawing/2014/main" id="{25518E19-D718-A0FE-D618-2E3DBBA3A5FD}"/>
              </a:ext>
            </a:extLst>
          </p:cNvPr>
          <p:cNvSpPr>
            <a:spLocks noGrp="1"/>
          </p:cNvSpPr>
          <p:nvPr>
            <p:ph type="subTitle" idx="1"/>
          </p:nvPr>
        </p:nvSpPr>
        <p:spPr/>
        <p:txBody>
          <a:bodyPr/>
          <a:lstStyle/>
          <a:p>
            <a:endParaRPr lang="en-US" dirty="0"/>
          </a:p>
        </p:txBody>
      </p:sp>
      <p:pic>
        <p:nvPicPr>
          <p:cNvPr id="4" name="Picture 3" descr="A diagram of a house with text below&#10;&#10;Description automatically generated">
            <a:extLst>
              <a:ext uri="{FF2B5EF4-FFF2-40B4-BE49-F238E27FC236}">
                <a16:creationId xmlns:a16="http://schemas.microsoft.com/office/drawing/2014/main" id="{A0C068BE-0C9F-F5B9-5F8E-67F76EEF31C5}"/>
              </a:ext>
            </a:extLst>
          </p:cNvPr>
          <p:cNvPicPr>
            <a:picLocks noChangeAspect="1"/>
          </p:cNvPicPr>
          <p:nvPr/>
        </p:nvPicPr>
        <p:blipFill>
          <a:blip r:embed="rId2"/>
          <a:stretch>
            <a:fillRect/>
          </a:stretch>
        </p:blipFill>
        <p:spPr>
          <a:xfrm>
            <a:off x="2674552" y="953632"/>
            <a:ext cx="6534785" cy="5020310"/>
          </a:xfrm>
          <a:prstGeom prst="rect">
            <a:avLst/>
          </a:prstGeom>
        </p:spPr>
      </p:pic>
    </p:spTree>
    <p:extLst>
      <p:ext uri="{BB962C8B-B14F-4D97-AF65-F5344CB8AC3E}">
        <p14:creationId xmlns:p14="http://schemas.microsoft.com/office/powerpoint/2010/main" val="3447881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80881-8E5A-A641-C525-7E4574C3ACF3}"/>
              </a:ext>
            </a:extLst>
          </p:cNvPr>
          <p:cNvSpPr>
            <a:spLocks noGrp="1"/>
          </p:cNvSpPr>
          <p:nvPr>
            <p:ph type="ctrTitle"/>
          </p:nvPr>
        </p:nvSpPr>
        <p:spPr>
          <a:xfrm>
            <a:off x="8199783" y="1659834"/>
            <a:ext cx="2468217" cy="1292087"/>
          </a:xfrm>
        </p:spPr>
        <p:txBody>
          <a:bodyPr>
            <a:normAutofit fontScale="90000"/>
          </a:bodyPr>
          <a:lstStyle/>
          <a:p>
            <a:r>
              <a:rPr lang="en-US" sz="3600" dirty="0"/>
              <a:t>Freeboard Illustration; house on pilings</a:t>
            </a:r>
          </a:p>
        </p:txBody>
      </p:sp>
      <p:pic>
        <p:nvPicPr>
          <p:cNvPr id="4" name="Picture 3" descr="Commission votes to allow additional freeboard with possible expansion |  Your Observer">
            <a:extLst>
              <a:ext uri="{FF2B5EF4-FFF2-40B4-BE49-F238E27FC236}">
                <a16:creationId xmlns:a16="http://schemas.microsoft.com/office/drawing/2014/main" id="{60229258-9C94-27EA-3779-ADE7562F5F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19163"/>
            <a:ext cx="5943600" cy="5181600"/>
          </a:xfrm>
          <a:prstGeom prst="rect">
            <a:avLst/>
          </a:prstGeom>
          <a:noFill/>
          <a:ln>
            <a:noFill/>
          </a:ln>
        </p:spPr>
      </p:pic>
      <p:sp>
        <p:nvSpPr>
          <p:cNvPr id="5" name="Title 1">
            <a:extLst>
              <a:ext uri="{FF2B5EF4-FFF2-40B4-BE49-F238E27FC236}">
                <a16:creationId xmlns:a16="http://schemas.microsoft.com/office/drawing/2014/main" id="{BD9CA378-E051-745C-4490-3A3411C9CE6D}"/>
              </a:ext>
            </a:extLst>
          </p:cNvPr>
          <p:cNvSpPr>
            <a:spLocks noGrp="1"/>
          </p:cNvSpPr>
          <p:nvPr>
            <p:ph type="subTitle" idx="1"/>
          </p:nvPr>
        </p:nvSpPr>
        <p:spPr>
          <a:xfrm>
            <a:off x="7843519" y="3602038"/>
            <a:ext cx="3073401" cy="1655762"/>
          </a:xfrm>
        </p:spPr>
        <p:txBody>
          <a:bodyPr>
            <a:normAutofit/>
          </a:bodyPr>
          <a:lstStyle/>
          <a:p>
            <a:r>
              <a:rPr lang="en-US" sz="1600" dirty="0"/>
              <a:t>DFE – Designated Flood Elevation</a:t>
            </a:r>
          </a:p>
        </p:txBody>
      </p:sp>
      <p:sp>
        <p:nvSpPr>
          <p:cNvPr id="6" name="Title 1">
            <a:extLst>
              <a:ext uri="{FF2B5EF4-FFF2-40B4-BE49-F238E27FC236}">
                <a16:creationId xmlns:a16="http://schemas.microsoft.com/office/drawing/2014/main" id="{73956C2C-F2DD-C785-1FDE-0035879BC692}"/>
              </a:ext>
            </a:extLst>
          </p:cNvPr>
          <p:cNvSpPr txBox="1">
            <a:spLocks/>
          </p:cNvSpPr>
          <p:nvPr/>
        </p:nvSpPr>
        <p:spPr>
          <a:xfrm>
            <a:off x="8050584" y="4686474"/>
            <a:ext cx="3073401"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a:lnSpc>
                <a:spcPct val="107000"/>
              </a:lnSpc>
              <a:spcBef>
                <a:spcPts val="0"/>
              </a:spcBef>
              <a:spcAft>
                <a:spcPts val="800"/>
              </a:spcAft>
            </a:pP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https://www.fema.gov/sites/default/files/documents/fema_mat-hurricane-ian-recovery-advisory-1.pdf</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1205832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80881-8E5A-A641-C525-7E4574C3ACF3}"/>
              </a:ext>
            </a:extLst>
          </p:cNvPr>
          <p:cNvSpPr>
            <a:spLocks noGrp="1"/>
          </p:cNvSpPr>
          <p:nvPr>
            <p:ph type="ctrTitle"/>
          </p:nvPr>
        </p:nvSpPr>
        <p:spPr>
          <a:xfrm>
            <a:off x="8199783" y="819977"/>
            <a:ext cx="2468217" cy="1292087"/>
          </a:xfrm>
        </p:spPr>
        <p:txBody>
          <a:bodyPr>
            <a:normAutofit fontScale="90000"/>
          </a:bodyPr>
          <a:lstStyle/>
          <a:p>
            <a:r>
              <a:rPr lang="en-US" sz="3600" dirty="0"/>
              <a:t>Utilities Protection with 2 ft Freeboard</a:t>
            </a:r>
          </a:p>
        </p:txBody>
      </p:sp>
      <p:sp>
        <p:nvSpPr>
          <p:cNvPr id="6" name="Title 1">
            <a:extLst>
              <a:ext uri="{FF2B5EF4-FFF2-40B4-BE49-F238E27FC236}">
                <a16:creationId xmlns:a16="http://schemas.microsoft.com/office/drawing/2014/main" id="{73956C2C-F2DD-C785-1FDE-0035879BC692}"/>
              </a:ext>
            </a:extLst>
          </p:cNvPr>
          <p:cNvSpPr txBox="1">
            <a:spLocks/>
          </p:cNvSpPr>
          <p:nvPr/>
        </p:nvSpPr>
        <p:spPr>
          <a:xfrm>
            <a:off x="8050584" y="4686474"/>
            <a:ext cx="3073401"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a:lnSpc>
                <a:spcPct val="107000"/>
              </a:lnSpc>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JLC Online: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https://www.jlconline.com/projects/disaster-resistant-building/flood-resilient-buildings_o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p:txBody>
      </p:sp>
      <p:pic>
        <p:nvPicPr>
          <p:cNvPr id="3" name="Picture 2" descr="Diagram of a house with water in the ground&#10;&#10;Description automatically generated">
            <a:extLst>
              <a:ext uri="{FF2B5EF4-FFF2-40B4-BE49-F238E27FC236}">
                <a16:creationId xmlns:a16="http://schemas.microsoft.com/office/drawing/2014/main" id="{D30D006B-C4CE-B035-86E1-54130DFBE29C}"/>
              </a:ext>
            </a:extLst>
          </p:cNvPr>
          <p:cNvPicPr>
            <a:picLocks noChangeAspect="1"/>
          </p:cNvPicPr>
          <p:nvPr/>
        </p:nvPicPr>
        <p:blipFill>
          <a:blip r:embed="rId4"/>
          <a:stretch>
            <a:fillRect/>
          </a:stretch>
        </p:blipFill>
        <p:spPr>
          <a:xfrm>
            <a:off x="618545" y="1466020"/>
            <a:ext cx="6492240" cy="4211320"/>
          </a:xfrm>
          <a:prstGeom prst="rect">
            <a:avLst/>
          </a:prstGeom>
        </p:spPr>
      </p:pic>
    </p:spTree>
    <p:extLst>
      <p:ext uri="{BB962C8B-B14F-4D97-AF65-F5344CB8AC3E}">
        <p14:creationId xmlns:p14="http://schemas.microsoft.com/office/powerpoint/2010/main" val="1460918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EA338-0E64-321B-92D5-8BAB78B9AE8B}"/>
              </a:ext>
            </a:extLst>
          </p:cNvPr>
          <p:cNvSpPr>
            <a:spLocks noGrp="1"/>
          </p:cNvSpPr>
          <p:nvPr>
            <p:ph type="ctrTitle"/>
          </p:nvPr>
        </p:nvSpPr>
        <p:spPr>
          <a:xfrm>
            <a:off x="1417562" y="338666"/>
            <a:ext cx="9144000" cy="984477"/>
          </a:xfrm>
        </p:spPr>
        <p:txBody>
          <a:bodyPr/>
          <a:lstStyle/>
          <a:p>
            <a:r>
              <a:rPr lang="en-US" dirty="0"/>
              <a:t>Unintended Consequences</a:t>
            </a:r>
          </a:p>
        </p:txBody>
      </p:sp>
      <p:sp>
        <p:nvSpPr>
          <p:cNvPr id="3" name="Subtitle 2">
            <a:extLst>
              <a:ext uri="{FF2B5EF4-FFF2-40B4-BE49-F238E27FC236}">
                <a16:creationId xmlns:a16="http://schemas.microsoft.com/office/drawing/2014/main" id="{73ADD62D-0396-5EA6-2034-94219F6B549A}"/>
              </a:ext>
            </a:extLst>
          </p:cNvPr>
          <p:cNvSpPr>
            <a:spLocks noGrp="1"/>
          </p:cNvSpPr>
          <p:nvPr>
            <p:ph type="subTitle" idx="1"/>
          </p:nvPr>
        </p:nvSpPr>
        <p:spPr>
          <a:xfrm>
            <a:off x="293204" y="1879675"/>
            <a:ext cx="10374796" cy="3838953"/>
          </a:xfrm>
        </p:spPr>
        <p:txBody>
          <a:bodyPr>
            <a:noAutofit/>
          </a:bodyPr>
          <a:lstStyle/>
          <a:p>
            <a:pPr marL="457200" indent="-457200" algn="l">
              <a:buFont typeface="Arial" panose="020B0604020202020204" pitchFamily="34" charset="0"/>
              <a:buChar char="•"/>
            </a:pPr>
            <a:r>
              <a:rPr lang="en-US" sz="2800" b="1" i="0" dirty="0">
                <a:solidFill>
                  <a:srgbClr val="111111"/>
                </a:solidFill>
                <a:effectLst/>
                <a:hlinkClick r:id="rId2"/>
              </a:rPr>
              <a:t>Increased Construction Costs</a:t>
            </a:r>
            <a:r>
              <a:rPr lang="en-US" sz="2800" b="0" i="0" dirty="0">
                <a:solidFill>
                  <a:srgbClr val="111111"/>
                </a:solidFill>
                <a:effectLst/>
                <a:hlinkClick r:id="rId2"/>
              </a:rPr>
              <a:t>: Elevating a building higher than the BFE can increase construction costs, particularly for foundations and structural supports</a:t>
            </a:r>
            <a:r>
              <a:rPr lang="en-US" sz="2800" b="0" i="0" baseline="30000" dirty="0">
                <a:solidFill>
                  <a:srgbClr val="111111"/>
                </a:solidFill>
                <a:effectLst/>
                <a:hlinkClick r:id="rId2"/>
              </a:rPr>
              <a:t>2</a:t>
            </a:r>
            <a:r>
              <a:rPr lang="en-US" sz="2800" b="0" i="0" dirty="0">
                <a:solidFill>
                  <a:srgbClr val="111111"/>
                </a:solidFill>
                <a:effectLst/>
              </a:rPr>
              <a:t>.</a:t>
            </a:r>
          </a:p>
          <a:p>
            <a:pPr marL="457200" indent="-457200" algn="l">
              <a:buFont typeface="Arial" panose="020B0604020202020204" pitchFamily="34" charset="0"/>
              <a:buChar char="•"/>
            </a:pPr>
            <a:r>
              <a:rPr lang="en-US" sz="2800" b="1" i="0" dirty="0">
                <a:solidFill>
                  <a:srgbClr val="111111"/>
                </a:solidFill>
                <a:effectLst/>
                <a:hlinkClick r:id="rId3"/>
              </a:rPr>
              <a:t>Accessibility Issues</a:t>
            </a:r>
            <a:r>
              <a:rPr lang="en-US" sz="2800" b="0" i="0" dirty="0">
                <a:solidFill>
                  <a:srgbClr val="111111"/>
                </a:solidFill>
                <a:effectLst/>
                <a:hlinkClick r:id="rId3"/>
              </a:rPr>
              <a:t>: Higher elevations can create challenges for accessibility, requiring additional design considerations for ramps, stairs, and elevators</a:t>
            </a:r>
            <a:r>
              <a:rPr lang="en-US" sz="2800" b="0" i="0" baseline="30000" dirty="0">
                <a:solidFill>
                  <a:srgbClr val="111111"/>
                </a:solidFill>
                <a:effectLst/>
                <a:hlinkClick r:id="rId3"/>
              </a:rPr>
              <a:t>1</a:t>
            </a:r>
            <a:r>
              <a:rPr lang="en-US" sz="2800" b="0" i="0" dirty="0">
                <a:solidFill>
                  <a:srgbClr val="111111"/>
                </a:solidFill>
                <a:effectLst/>
              </a:rPr>
              <a:t>.</a:t>
            </a:r>
          </a:p>
          <a:p>
            <a:pPr marL="457200" indent="-457200" algn="l">
              <a:buFont typeface="Arial" panose="020B0604020202020204" pitchFamily="34" charset="0"/>
              <a:buChar char="•"/>
            </a:pPr>
            <a:r>
              <a:rPr lang="en-US" sz="2800" b="1" i="0" dirty="0">
                <a:solidFill>
                  <a:srgbClr val="111111"/>
                </a:solidFill>
                <a:effectLst/>
                <a:hlinkClick r:id="rId3"/>
              </a:rPr>
              <a:t>Aesthetic and Design Constraints</a:t>
            </a:r>
            <a:r>
              <a:rPr lang="en-US" sz="2800" b="0" i="0" dirty="0">
                <a:solidFill>
                  <a:srgbClr val="111111"/>
                </a:solidFill>
                <a:effectLst/>
                <a:hlinkClick r:id="rId3"/>
              </a:rPr>
              <a:t>: Higher freeboard can affect the aesthetic appeal and design of buildings, potentially leading to conflicts with local architectural styles or homeowner preferences</a:t>
            </a:r>
            <a:r>
              <a:rPr lang="en-US" sz="2800" b="0" i="0" baseline="30000" dirty="0">
                <a:solidFill>
                  <a:srgbClr val="111111"/>
                </a:solidFill>
                <a:effectLst/>
                <a:hlinkClick r:id="rId3"/>
              </a:rPr>
              <a:t>1</a:t>
            </a:r>
            <a:r>
              <a:rPr lang="en-US" sz="2800" b="0" i="0" dirty="0">
                <a:solidFill>
                  <a:srgbClr val="111111"/>
                </a:solidFill>
                <a:effectLst/>
                <a:latin typeface="-apple-system"/>
              </a:rPr>
              <a:t>.</a:t>
            </a:r>
          </a:p>
        </p:txBody>
      </p:sp>
    </p:spTree>
    <p:extLst>
      <p:ext uri="{BB962C8B-B14F-4D97-AF65-F5344CB8AC3E}">
        <p14:creationId xmlns:p14="http://schemas.microsoft.com/office/powerpoint/2010/main" val="3111463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C1778-6212-1802-E185-12CBA41D6185}"/>
              </a:ext>
            </a:extLst>
          </p:cNvPr>
          <p:cNvSpPr>
            <a:spLocks noGrp="1"/>
          </p:cNvSpPr>
          <p:nvPr>
            <p:ph type="title"/>
          </p:nvPr>
        </p:nvSpPr>
        <p:spPr>
          <a:xfrm>
            <a:off x="838200" y="0"/>
            <a:ext cx="10515600" cy="1325563"/>
          </a:xfrm>
        </p:spPr>
        <p:txBody>
          <a:bodyPr/>
          <a:lstStyle/>
          <a:p>
            <a:r>
              <a:rPr lang="en-US" dirty="0"/>
              <a:t>What is BFE – Base Flood Elevation?</a:t>
            </a:r>
          </a:p>
        </p:txBody>
      </p:sp>
      <p:sp>
        <p:nvSpPr>
          <p:cNvPr id="3" name="Content Placeholder 2">
            <a:extLst>
              <a:ext uri="{FF2B5EF4-FFF2-40B4-BE49-F238E27FC236}">
                <a16:creationId xmlns:a16="http://schemas.microsoft.com/office/drawing/2014/main" id="{8771F26A-00BD-1226-BB67-4D75F4E28356}"/>
              </a:ext>
            </a:extLst>
          </p:cNvPr>
          <p:cNvSpPr>
            <a:spLocks noGrp="1"/>
          </p:cNvSpPr>
          <p:nvPr>
            <p:ph idx="1"/>
          </p:nvPr>
        </p:nvSpPr>
        <p:spPr>
          <a:xfrm>
            <a:off x="838200" y="932541"/>
            <a:ext cx="10515600" cy="6139771"/>
          </a:xfrm>
        </p:spPr>
        <p:txBody>
          <a:bodyPr>
            <a:normAutofit fontScale="40000" lnSpcReduction="20000"/>
          </a:bodyPr>
          <a:lstStyle/>
          <a:p>
            <a:pPr marL="0" indent="0" algn="l">
              <a:buNone/>
            </a:pPr>
            <a:endParaRPr lang="en-US" b="0" i="0" dirty="0">
              <a:solidFill>
                <a:srgbClr val="1B1B1B"/>
              </a:solidFill>
              <a:effectLst/>
              <a:latin typeface="Source Sans Pro" panose="020B0503030403020204" pitchFamily="34" charset="0"/>
            </a:endParaRPr>
          </a:p>
          <a:p>
            <a:pPr algn="l"/>
            <a:r>
              <a:rPr lang="en-US" sz="4500" dirty="0">
                <a:solidFill>
                  <a:srgbClr val="467886"/>
                </a:solidFill>
                <a:latin typeface="-apple-system"/>
              </a:rPr>
              <a:t>The</a:t>
            </a:r>
            <a:r>
              <a:rPr lang="en-US" sz="4500" b="1" dirty="0">
                <a:solidFill>
                  <a:srgbClr val="467886"/>
                </a:solidFill>
                <a:latin typeface="-apple-system"/>
              </a:rPr>
              <a:t> </a:t>
            </a:r>
            <a:r>
              <a:rPr lang="en-US" sz="4500" b="1" dirty="0">
                <a:latin typeface="-apple-system"/>
              </a:rPr>
              <a:t>Base Flood Elevation (BFE) </a:t>
            </a:r>
            <a:r>
              <a:rPr lang="en-US" sz="4500" dirty="0">
                <a:solidFill>
                  <a:srgbClr val="467886"/>
                </a:solidFill>
                <a:latin typeface="-apple-system"/>
              </a:rPr>
              <a:t>is the elevation above </a:t>
            </a:r>
            <a:r>
              <a:rPr lang="en-US" sz="4500" dirty="0">
                <a:solidFill>
                  <a:srgbClr val="FF0000"/>
                </a:solidFill>
                <a:latin typeface="-apple-system"/>
              </a:rPr>
              <a:t>mean sea level </a:t>
            </a:r>
            <a:r>
              <a:rPr lang="en-US" sz="4500" dirty="0">
                <a:solidFill>
                  <a:srgbClr val="467886"/>
                </a:solidFill>
                <a:latin typeface="-apple-system"/>
              </a:rPr>
              <a:t>to which floodwaters are expected to rise during a base flood</a:t>
            </a:r>
            <a:r>
              <a:rPr lang="en-US" sz="4500" b="0" i="0" dirty="0">
                <a:solidFill>
                  <a:srgbClr val="111111"/>
                </a:solidFill>
                <a:effectLst/>
                <a:latin typeface="-apple-system"/>
              </a:rPr>
              <a:t>. Essentially, BFE represents the height that floodwaters are projected to reach during a significant flood event.</a:t>
            </a:r>
          </a:p>
          <a:p>
            <a:pPr algn="l"/>
            <a:r>
              <a:rPr lang="en-US" sz="4500" b="0" i="0" dirty="0">
                <a:solidFill>
                  <a:srgbClr val="111111"/>
                </a:solidFill>
                <a:effectLst/>
                <a:latin typeface="-apple-system"/>
              </a:rPr>
              <a:t>The </a:t>
            </a:r>
            <a:r>
              <a:rPr lang="en-US" sz="4500" b="1" i="0" dirty="0">
                <a:solidFill>
                  <a:srgbClr val="111111"/>
                </a:solidFill>
                <a:effectLst/>
                <a:latin typeface="-apple-system"/>
              </a:rPr>
              <a:t>Base Flood Elevation (BFE)</a:t>
            </a:r>
            <a:r>
              <a:rPr lang="en-US" sz="4500" b="0" i="0" dirty="0">
                <a:solidFill>
                  <a:srgbClr val="111111"/>
                </a:solidFill>
                <a:effectLst/>
                <a:latin typeface="-apple-system"/>
              </a:rPr>
              <a:t> is the computed elevation to which floodwater is anticipated to rise during a base flood. </a:t>
            </a:r>
            <a:r>
              <a:rPr lang="en-US" sz="4500" b="0" i="0" dirty="0">
                <a:effectLst/>
                <a:latin typeface="-apple-system"/>
                <a:hlinkClick r:id="rId2"/>
              </a:rPr>
              <a:t>A base flood is defined as a flood that has a 1% chance of occurring in any given year, also known as a 100-year flood</a:t>
            </a:r>
            <a:r>
              <a:rPr lang="en-US" sz="4500" b="0" i="0" baseline="30000" dirty="0">
                <a:effectLst/>
                <a:latin typeface="-apple-system"/>
                <a:hlinkClick r:id="rId2"/>
              </a:rPr>
              <a:t>1</a:t>
            </a:r>
            <a:r>
              <a:rPr lang="en-US" sz="4500" b="0" i="0" baseline="30000" dirty="0">
                <a:effectLst/>
                <a:latin typeface="-apple-system"/>
                <a:hlinkClick r:id="rId3"/>
              </a:rPr>
              <a:t>2</a:t>
            </a:r>
            <a:r>
              <a:rPr lang="en-US" sz="4500" b="0" i="0" dirty="0">
                <a:solidFill>
                  <a:srgbClr val="111111"/>
                </a:solidFill>
                <a:effectLst/>
                <a:latin typeface="-apple-system"/>
              </a:rPr>
              <a:t>. </a:t>
            </a:r>
            <a:r>
              <a:rPr lang="en-US" sz="4500" b="0" i="0" dirty="0">
                <a:effectLst/>
                <a:latin typeface="-apple-system"/>
                <a:hlinkClick r:id="rId2"/>
              </a:rPr>
              <a:t>The BFE is crucial for floodplain management and insurance purposes, as it helps determine the necessary elevation for buildings to minimize flood risk</a:t>
            </a:r>
            <a:r>
              <a:rPr lang="en-US" sz="4500" b="0" i="0" baseline="30000" dirty="0">
                <a:effectLst/>
                <a:latin typeface="-apple-system"/>
                <a:hlinkClick r:id="rId2"/>
              </a:rPr>
              <a:t>1</a:t>
            </a:r>
            <a:r>
              <a:rPr lang="en-US" sz="4500" b="0" i="0" dirty="0">
                <a:solidFill>
                  <a:srgbClr val="111111"/>
                </a:solidFill>
                <a:effectLst/>
                <a:latin typeface="-apple-system"/>
              </a:rPr>
              <a:t>.</a:t>
            </a:r>
          </a:p>
          <a:p>
            <a:r>
              <a:rPr lang="en-US" sz="4500" b="0" i="0" dirty="0">
                <a:solidFill>
                  <a:srgbClr val="111111"/>
                </a:solidFill>
                <a:effectLst/>
                <a:latin typeface="-apple-system"/>
              </a:rPr>
              <a:t>Floor Insurance Rate Maps created by FEMA (FIRM) detail areas at risk of flooding; are defined</a:t>
            </a:r>
            <a:r>
              <a:rPr lang="en-US" sz="4500" i="0" dirty="0">
                <a:solidFill>
                  <a:srgbClr val="111111"/>
                </a:solidFill>
                <a:effectLst/>
                <a:latin typeface="-apple-system"/>
              </a:rPr>
              <a:t> by </a:t>
            </a:r>
            <a:r>
              <a:rPr lang="en-US" sz="4500" b="1" i="0" dirty="0">
                <a:solidFill>
                  <a:srgbClr val="111111"/>
                </a:solidFill>
                <a:effectLst/>
                <a:latin typeface="-apple-system"/>
              </a:rPr>
              <a:t>‘zones’; geographic areas that further define flood risk</a:t>
            </a:r>
          </a:p>
          <a:p>
            <a:pPr lvl="1"/>
            <a:r>
              <a:rPr lang="en-US" sz="4500" b="1" i="0" dirty="0">
                <a:solidFill>
                  <a:srgbClr val="111111"/>
                </a:solidFill>
                <a:effectLst/>
                <a:latin typeface="-apple-system"/>
              </a:rPr>
              <a:t>Zone AE</a:t>
            </a:r>
            <a:r>
              <a:rPr lang="en-US" sz="4500" b="0" i="0" dirty="0">
                <a:solidFill>
                  <a:srgbClr val="111111"/>
                </a:solidFill>
                <a:effectLst/>
                <a:latin typeface="-apple-system"/>
              </a:rPr>
              <a:t>: Areas with a BFE determined. These are high-risk flood zones where detailed hydraulic analyses have been conducted.</a:t>
            </a:r>
          </a:p>
          <a:p>
            <a:pPr lvl="1"/>
            <a:r>
              <a:rPr lang="en-US" sz="4500" b="1" i="0" dirty="0">
                <a:solidFill>
                  <a:srgbClr val="111111"/>
                </a:solidFill>
                <a:effectLst/>
                <a:latin typeface="-apple-system"/>
              </a:rPr>
              <a:t>Zone AH</a:t>
            </a:r>
            <a:r>
              <a:rPr lang="en-US" sz="4500" b="0" i="0" dirty="0">
                <a:solidFill>
                  <a:srgbClr val="111111"/>
                </a:solidFill>
                <a:effectLst/>
                <a:latin typeface="-apple-system"/>
              </a:rPr>
              <a:t>: Areas with shallow flooding (usually ponding) where average depths are between 1 and 3 feet. BFEs are determined.</a:t>
            </a:r>
          </a:p>
          <a:p>
            <a:pPr lvl="1"/>
            <a:r>
              <a:rPr lang="en-US" sz="4500" b="1" i="0" dirty="0">
                <a:solidFill>
                  <a:srgbClr val="111111"/>
                </a:solidFill>
                <a:effectLst/>
                <a:latin typeface="-apple-system"/>
              </a:rPr>
              <a:t>Zones A1–A30</a:t>
            </a:r>
            <a:r>
              <a:rPr lang="en-US" sz="4500" b="0" i="0" dirty="0">
                <a:solidFill>
                  <a:srgbClr val="111111"/>
                </a:solidFill>
                <a:effectLst/>
                <a:latin typeface="-apple-system"/>
              </a:rPr>
              <a:t>: Similar to Zone AE, these are areas with BFEs determined through detailed analyses.</a:t>
            </a:r>
          </a:p>
          <a:p>
            <a:pPr lvl="1"/>
            <a:r>
              <a:rPr lang="en-US" sz="4500" b="1" i="0" dirty="0">
                <a:solidFill>
                  <a:srgbClr val="111111"/>
                </a:solidFill>
                <a:effectLst/>
                <a:latin typeface="-apple-system"/>
              </a:rPr>
              <a:t>Zone AR</a:t>
            </a:r>
            <a:r>
              <a:rPr lang="en-US" sz="4500" b="0" i="0" dirty="0">
                <a:solidFill>
                  <a:srgbClr val="111111"/>
                </a:solidFill>
                <a:effectLst/>
                <a:latin typeface="-apple-system"/>
              </a:rPr>
              <a:t>: Areas that are being restored to provide flood protection. BFEs are determined.</a:t>
            </a:r>
          </a:p>
          <a:p>
            <a:pPr lvl="1"/>
            <a:r>
              <a:rPr lang="en-US" sz="4500" b="1" i="0" dirty="0">
                <a:solidFill>
                  <a:srgbClr val="111111"/>
                </a:solidFill>
                <a:effectLst/>
                <a:latin typeface="-apple-system"/>
              </a:rPr>
              <a:t>Zone AR/A, AR/AE, AR/A1–A30, AR/AH, AR/AO</a:t>
            </a:r>
            <a:r>
              <a:rPr lang="en-US" sz="4500" b="0" i="0" dirty="0">
                <a:solidFill>
                  <a:srgbClr val="111111"/>
                </a:solidFill>
                <a:effectLst/>
                <a:latin typeface="-apple-system"/>
              </a:rPr>
              <a:t>: Combination zones where areas are being restored and have additional flood risks.</a:t>
            </a:r>
          </a:p>
          <a:p>
            <a:pPr lvl="1"/>
            <a:r>
              <a:rPr lang="en-US" sz="4500" b="1" i="0" dirty="0">
                <a:solidFill>
                  <a:srgbClr val="111111"/>
                </a:solidFill>
                <a:effectLst/>
                <a:latin typeface="-apple-system"/>
              </a:rPr>
              <a:t>Zones V1–V30 and VE</a:t>
            </a:r>
            <a:r>
              <a:rPr lang="en-US" sz="4500" b="0" i="0" dirty="0">
                <a:solidFill>
                  <a:srgbClr val="111111"/>
                </a:solidFill>
                <a:effectLst/>
                <a:latin typeface="-apple-system"/>
              </a:rPr>
              <a:t>: Coastal areas with a BFE determined and additional hazards due to storm waves.</a:t>
            </a:r>
          </a:p>
          <a:p>
            <a:r>
              <a:rPr lang="en-US" sz="4500" b="0" i="0" dirty="0">
                <a:solidFill>
                  <a:srgbClr val="111111"/>
                </a:solidFill>
                <a:effectLst/>
                <a:latin typeface="-apple-system"/>
              </a:rPr>
              <a:t>Base Flood Elevation (BFE) does take wave actions into account, especially in coastal areas. </a:t>
            </a:r>
            <a:r>
              <a:rPr lang="en-US" sz="4500" b="0" i="0" dirty="0">
                <a:effectLst/>
                <a:latin typeface="-apple-system"/>
                <a:hlinkClick r:id="rId4"/>
              </a:rPr>
              <a:t>FEMA’s flood hazard analysis includes factors such as storm surge, wave setup, and overland wave propagation when determining BFEs</a:t>
            </a:r>
            <a:r>
              <a:rPr lang="en-US" sz="4500" b="0" i="0" baseline="30000" dirty="0">
                <a:effectLst/>
                <a:latin typeface="-apple-system"/>
                <a:hlinkClick r:id="rId4"/>
              </a:rPr>
              <a:t>1</a:t>
            </a:r>
            <a:r>
              <a:rPr lang="en-US" sz="4500" b="0" i="0" baseline="30000" dirty="0">
                <a:effectLst/>
                <a:latin typeface="-apple-system"/>
                <a:hlinkClick r:id="rId5"/>
              </a:rPr>
              <a:t>2</a:t>
            </a:r>
            <a:r>
              <a:rPr lang="en-US" sz="4500" b="0" i="0" dirty="0">
                <a:solidFill>
                  <a:srgbClr val="111111"/>
                </a:solidFill>
                <a:effectLst/>
                <a:latin typeface="-apple-system"/>
              </a:rPr>
              <a:t>. </a:t>
            </a:r>
            <a:r>
              <a:rPr lang="en-US" sz="4500" b="0" i="0" dirty="0">
                <a:effectLst/>
                <a:latin typeface="-apple-system"/>
                <a:hlinkClick r:id="rId4"/>
              </a:rPr>
              <a:t>This means that the BFE reflects not only the </a:t>
            </a:r>
            <a:r>
              <a:rPr lang="en-US" sz="4500" b="0" i="0" dirty="0" err="1">
                <a:effectLst/>
                <a:latin typeface="-apple-system"/>
                <a:hlinkClick r:id="rId4"/>
              </a:rPr>
              <a:t>stillwater</a:t>
            </a:r>
            <a:r>
              <a:rPr lang="en-US" sz="4500" b="0" i="0" dirty="0">
                <a:effectLst/>
                <a:latin typeface="-apple-system"/>
                <a:hlinkClick r:id="rId4"/>
              </a:rPr>
              <a:t> elevation but also the additional height contributed by wave action</a:t>
            </a:r>
            <a:endParaRPr lang="en-US" sz="4500" b="0" i="0" dirty="0">
              <a:solidFill>
                <a:srgbClr val="111111"/>
              </a:solidFill>
              <a:effectLst/>
              <a:latin typeface="-apple-system"/>
            </a:endParaRPr>
          </a:p>
          <a:p>
            <a:pPr algn="l"/>
            <a:endParaRPr lang="en-US" sz="4500" b="0" i="0" dirty="0">
              <a:solidFill>
                <a:srgbClr val="1B1B1B"/>
              </a:solidFill>
              <a:effectLst/>
              <a:latin typeface="Source Sans Pro" panose="020B0503030403020204" pitchFamily="34" charset="0"/>
            </a:endParaRPr>
          </a:p>
          <a:p>
            <a:endParaRPr lang="en-US" dirty="0"/>
          </a:p>
        </p:txBody>
      </p:sp>
    </p:spTree>
    <p:extLst>
      <p:ext uri="{BB962C8B-B14F-4D97-AF65-F5344CB8AC3E}">
        <p14:creationId xmlns:p14="http://schemas.microsoft.com/office/powerpoint/2010/main" val="3314611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18C66-5C55-5E08-CE1E-E73EA7E86816}"/>
              </a:ext>
            </a:extLst>
          </p:cNvPr>
          <p:cNvSpPr>
            <a:spLocks noGrp="1"/>
          </p:cNvSpPr>
          <p:nvPr>
            <p:ph type="ctrTitle"/>
          </p:nvPr>
        </p:nvSpPr>
        <p:spPr>
          <a:xfrm>
            <a:off x="1608841" y="405352"/>
            <a:ext cx="9144000" cy="870458"/>
          </a:xfrm>
        </p:spPr>
        <p:txBody>
          <a:bodyPr>
            <a:normAutofit/>
          </a:bodyPr>
          <a:lstStyle/>
          <a:p>
            <a:r>
              <a:rPr lang="en-US" sz="4000" dirty="0"/>
              <a:t>Case Study:</a:t>
            </a:r>
          </a:p>
        </p:txBody>
      </p:sp>
      <p:sp>
        <p:nvSpPr>
          <p:cNvPr id="3" name="Subtitle 2">
            <a:extLst>
              <a:ext uri="{FF2B5EF4-FFF2-40B4-BE49-F238E27FC236}">
                <a16:creationId xmlns:a16="http://schemas.microsoft.com/office/drawing/2014/main" id="{7A2D17C3-7BC7-3A95-C2A8-67F0AE313F32}"/>
              </a:ext>
            </a:extLst>
          </p:cNvPr>
          <p:cNvSpPr>
            <a:spLocks noGrp="1"/>
          </p:cNvSpPr>
          <p:nvPr>
            <p:ph type="subTitle" idx="1"/>
          </p:nvPr>
        </p:nvSpPr>
        <p:spPr>
          <a:xfrm>
            <a:off x="1608841" y="1971200"/>
            <a:ext cx="9144000" cy="1655762"/>
          </a:xfrm>
        </p:spPr>
        <p:txBody>
          <a:bodyPr>
            <a:normAutofit fontScale="25000" lnSpcReduction="20000"/>
          </a:bodyPr>
          <a:lstStyle/>
          <a:p>
            <a:pPr algn="l"/>
            <a:r>
              <a:rPr lang="en-US" sz="6200" b="0" i="0" dirty="0">
                <a:solidFill>
                  <a:srgbClr val="111111"/>
                </a:solidFill>
                <a:effectLst/>
                <a:latin typeface="-apple-system"/>
              </a:rPr>
              <a:t>The community responses to increased freeboard requirements have generally been positive, though they vary depending on the specific context and implementation:</a:t>
            </a:r>
          </a:p>
          <a:p>
            <a:pPr algn="l">
              <a:buFont typeface="+mj-lt"/>
              <a:buAutoNum type="arabicPeriod"/>
            </a:pPr>
            <a:r>
              <a:rPr lang="en-US" sz="6200" b="1" i="0" dirty="0">
                <a:solidFill>
                  <a:srgbClr val="111111"/>
                </a:solidFill>
                <a:effectLst/>
                <a:latin typeface="-apple-system"/>
              </a:rPr>
              <a:t>Hull, Massachusetts</a:t>
            </a:r>
            <a:r>
              <a:rPr lang="en-US" sz="6200" b="0" i="0" dirty="0">
                <a:solidFill>
                  <a:srgbClr val="111111"/>
                </a:solidFill>
                <a:effectLst/>
                <a:latin typeface="-apple-system"/>
              </a:rPr>
              <a:t>: Residents appreciated the financial incentives provided by the town, which helped offset the costs of elevating their homes. The program was well-received as it not only reduced flood risk but also potentially lowered flood insurance premiums.</a:t>
            </a:r>
          </a:p>
          <a:p>
            <a:pPr algn="l">
              <a:buFont typeface="+mj-lt"/>
              <a:buAutoNum type="arabicPeriod"/>
            </a:pPr>
            <a:r>
              <a:rPr lang="en-US" sz="6200" b="1" i="0" dirty="0">
                <a:solidFill>
                  <a:srgbClr val="111111"/>
                </a:solidFill>
                <a:effectLst/>
                <a:latin typeface="-apple-system"/>
              </a:rPr>
              <a:t>Norfolk, Virginia</a:t>
            </a:r>
            <a:r>
              <a:rPr lang="en-US" sz="6200" b="0" i="0" dirty="0">
                <a:solidFill>
                  <a:srgbClr val="111111"/>
                </a:solidFill>
                <a:effectLst/>
                <a:latin typeface="-apple-system"/>
              </a:rPr>
              <a:t>: The community in Norfolk has shown strong support for the city’s resilience initiatives, including the freeboard requirement. Many residents recognize the importance of these measures in protecting their homes and businesses from future flooding. However, there have been some concerns about the increased construction costs associated with the higher freeboard.</a:t>
            </a:r>
          </a:p>
          <a:p>
            <a:pPr algn="l">
              <a:buFont typeface="+mj-lt"/>
              <a:buAutoNum type="arabicPeriod"/>
            </a:pPr>
            <a:r>
              <a:rPr lang="en-US" sz="6200" b="1" i="0" dirty="0">
                <a:solidFill>
                  <a:srgbClr val="111111"/>
                </a:solidFill>
                <a:effectLst/>
                <a:latin typeface="-apple-system"/>
              </a:rPr>
              <a:t>Black River Falls, Wisconsin</a:t>
            </a:r>
            <a:r>
              <a:rPr lang="en-US" sz="6200" b="0" i="0" dirty="0">
                <a:solidFill>
                  <a:srgbClr val="111111"/>
                </a:solidFill>
                <a:effectLst/>
                <a:latin typeface="-apple-system"/>
              </a:rPr>
              <a:t>: After the 1993 flood, the community was highly supportive of incorporating freeboard into the levee reconstruction. The successful avoidance of further flood damage in subsequent years has reinforced the community’s trust in these measures.</a:t>
            </a:r>
          </a:p>
          <a:p>
            <a:pPr algn="l"/>
            <a:r>
              <a:rPr lang="en-US" sz="6200" b="0" i="0" dirty="0">
                <a:solidFill>
                  <a:srgbClr val="111111"/>
                </a:solidFill>
                <a:effectLst/>
                <a:latin typeface="-apple-system"/>
              </a:rPr>
              <a:t>Overall, while there can be initial resistance due to cost concerns, the long-term benefits of reduced flood risk and potential insurance savings often lead to positive community responses.</a:t>
            </a:r>
          </a:p>
          <a:p>
            <a:endParaRPr lang="en-US" dirty="0"/>
          </a:p>
        </p:txBody>
      </p:sp>
    </p:spTree>
    <p:extLst>
      <p:ext uri="{BB962C8B-B14F-4D97-AF65-F5344CB8AC3E}">
        <p14:creationId xmlns:p14="http://schemas.microsoft.com/office/powerpoint/2010/main" val="2260135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DD461-5D71-C3DC-4043-DD25F57DB554}"/>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50E2516E-A7A5-D006-9C5C-B3FA2753F261}"/>
              </a:ext>
            </a:extLst>
          </p:cNvPr>
          <p:cNvSpPr>
            <a:spLocks noGrp="1"/>
          </p:cNvSpPr>
          <p:nvPr>
            <p:ph idx="1"/>
          </p:nvPr>
        </p:nvSpPr>
        <p:spPr/>
        <p:txBody>
          <a:bodyPr/>
          <a:lstStyle/>
          <a:p>
            <a:r>
              <a:rPr lang="en-US" dirty="0"/>
              <a:t>Increase Freeboard?</a:t>
            </a:r>
          </a:p>
          <a:p>
            <a:r>
              <a:rPr lang="en-US" dirty="0"/>
              <a:t>What is the right amount of Freeboard?</a:t>
            </a:r>
          </a:p>
          <a:p>
            <a:r>
              <a:rPr lang="en-US" dirty="0"/>
              <a:t>How do we educate the public?</a:t>
            </a:r>
          </a:p>
        </p:txBody>
      </p:sp>
    </p:spTree>
    <p:extLst>
      <p:ext uri="{BB962C8B-B14F-4D97-AF65-F5344CB8AC3E}">
        <p14:creationId xmlns:p14="http://schemas.microsoft.com/office/powerpoint/2010/main" val="1037665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1265C-C697-DA7A-2032-005180F6A81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87A8821-0D47-4740-F6FB-7CCD01D86C45}"/>
              </a:ext>
            </a:extLst>
          </p:cNvPr>
          <p:cNvSpPr>
            <a:spLocks noGrp="1"/>
          </p:cNvSpPr>
          <p:nvPr>
            <p:ph idx="1"/>
          </p:nvPr>
        </p:nvSpPr>
        <p:spPr/>
        <p:txBody>
          <a:bodyPr>
            <a:normAutofit/>
          </a:bodyPr>
          <a:lstStyle/>
          <a:p>
            <a:pPr marL="0" indent="0" algn="ctr">
              <a:buNone/>
            </a:pPr>
            <a:r>
              <a:rPr lang="en-US" sz="4800" dirty="0"/>
              <a:t>Backup Slides</a:t>
            </a:r>
          </a:p>
        </p:txBody>
      </p:sp>
    </p:spTree>
    <p:extLst>
      <p:ext uri="{BB962C8B-B14F-4D97-AF65-F5344CB8AC3E}">
        <p14:creationId xmlns:p14="http://schemas.microsoft.com/office/powerpoint/2010/main" val="2113711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CEA6-AFFE-5B9B-4336-60B3B61A416E}"/>
              </a:ext>
            </a:extLst>
          </p:cNvPr>
          <p:cNvSpPr>
            <a:spLocks noGrp="1"/>
          </p:cNvSpPr>
          <p:nvPr>
            <p:ph type="ctrTitle"/>
          </p:nvPr>
        </p:nvSpPr>
        <p:spPr>
          <a:xfrm>
            <a:off x="1524000" y="503087"/>
            <a:ext cx="9144000" cy="662894"/>
          </a:xfrm>
        </p:spPr>
        <p:txBody>
          <a:bodyPr>
            <a:normAutofit/>
          </a:bodyPr>
          <a:lstStyle/>
          <a:p>
            <a:r>
              <a:rPr lang="en-US" sz="3200" dirty="0"/>
              <a:t>How are flood zones determined?</a:t>
            </a:r>
          </a:p>
        </p:txBody>
      </p:sp>
      <p:sp>
        <p:nvSpPr>
          <p:cNvPr id="3" name="Subtitle 2">
            <a:extLst>
              <a:ext uri="{FF2B5EF4-FFF2-40B4-BE49-F238E27FC236}">
                <a16:creationId xmlns:a16="http://schemas.microsoft.com/office/drawing/2014/main" id="{2CC22E00-F3D6-7FEB-FF8A-05D03F3AD78C}"/>
              </a:ext>
            </a:extLst>
          </p:cNvPr>
          <p:cNvSpPr>
            <a:spLocks noGrp="1"/>
          </p:cNvSpPr>
          <p:nvPr>
            <p:ph type="subTitle" idx="1"/>
          </p:nvPr>
        </p:nvSpPr>
        <p:spPr>
          <a:xfrm>
            <a:off x="967619" y="1501623"/>
            <a:ext cx="9144000" cy="4429881"/>
          </a:xfrm>
        </p:spPr>
        <p:txBody>
          <a:bodyPr>
            <a:normAutofit fontScale="47500" lnSpcReduction="20000"/>
          </a:bodyPr>
          <a:lstStyle/>
          <a:p>
            <a:pPr algn="l"/>
            <a:r>
              <a:rPr lang="en-US" sz="3300" b="0" i="0" dirty="0">
                <a:solidFill>
                  <a:srgbClr val="111111"/>
                </a:solidFill>
                <a:effectLst/>
                <a:latin typeface="-apple-system"/>
              </a:rPr>
              <a:t>Flood zones are determined by the Federal Emergency Management Agency (FEMA) using Flood Insurance Rate Maps (FIRMs). These maps are created based on a variety of physical and geographical factors to assess the flood risk of different areas. Here are the key steps involved:</a:t>
            </a:r>
          </a:p>
          <a:p>
            <a:pPr marL="457200" indent="-457200" algn="l">
              <a:buFont typeface="Arial" panose="020B0604020202020204" pitchFamily="34" charset="0"/>
              <a:buChar char="•"/>
            </a:pPr>
            <a:r>
              <a:rPr lang="en-US" sz="3300" b="1" i="0" dirty="0">
                <a:solidFill>
                  <a:srgbClr val="111111"/>
                </a:solidFill>
                <a:effectLst/>
                <a:latin typeface="-apple-system"/>
              </a:rPr>
              <a:t>Hydrologic and Hydraulic Studies</a:t>
            </a:r>
            <a:r>
              <a:rPr lang="en-US" sz="3300" b="0" i="0" dirty="0">
                <a:solidFill>
                  <a:srgbClr val="111111"/>
                </a:solidFill>
                <a:effectLst/>
                <a:latin typeface="-apple-system"/>
              </a:rPr>
              <a:t>: FEMA conducts detailed studies to analyze water flow, rainfall, and storm surge data. </a:t>
            </a:r>
            <a:r>
              <a:rPr lang="en-US" sz="3300" b="0" i="0" dirty="0">
                <a:solidFill>
                  <a:srgbClr val="111111"/>
                </a:solidFill>
                <a:effectLst/>
                <a:latin typeface="-apple-system"/>
                <a:hlinkClick r:id="rId2"/>
              </a:rPr>
              <a:t>These studies help predict how water will behave during different flood events</a:t>
            </a:r>
            <a:r>
              <a:rPr lang="en-US" sz="3300" b="0" i="0" baseline="30000" dirty="0">
                <a:solidFill>
                  <a:srgbClr val="111111"/>
                </a:solidFill>
                <a:effectLst/>
                <a:latin typeface="-apple-system"/>
                <a:hlinkClick r:id="rId2"/>
              </a:rPr>
              <a:t>1</a:t>
            </a:r>
            <a:r>
              <a:rPr lang="en-US" sz="3300" b="0" i="0" dirty="0">
                <a:solidFill>
                  <a:srgbClr val="111111"/>
                </a:solidFill>
                <a:effectLst/>
                <a:latin typeface="-apple-system"/>
              </a:rPr>
              <a:t>.</a:t>
            </a:r>
          </a:p>
          <a:p>
            <a:pPr marL="457200" indent="-457200" algn="l">
              <a:buFont typeface="Arial" panose="020B0604020202020204" pitchFamily="34" charset="0"/>
              <a:buChar char="•"/>
            </a:pPr>
            <a:r>
              <a:rPr lang="en-US" sz="3300" b="1" i="0" dirty="0">
                <a:solidFill>
                  <a:srgbClr val="111111"/>
                </a:solidFill>
                <a:effectLst/>
                <a:latin typeface="-apple-system"/>
              </a:rPr>
              <a:t>Topographic Data</a:t>
            </a:r>
            <a:r>
              <a:rPr lang="en-US" sz="3300" b="0" i="0" dirty="0">
                <a:solidFill>
                  <a:srgbClr val="111111"/>
                </a:solidFill>
                <a:effectLst/>
                <a:latin typeface="-apple-system"/>
              </a:rPr>
              <a:t>: Elevation data is collected to understand the landscape and how water will move across it. </a:t>
            </a:r>
            <a:r>
              <a:rPr lang="en-US" sz="3300" b="0" i="0" dirty="0">
                <a:solidFill>
                  <a:srgbClr val="111111"/>
                </a:solidFill>
                <a:effectLst/>
                <a:latin typeface="-apple-system"/>
                <a:hlinkClick r:id="rId2"/>
              </a:rPr>
              <a:t>This includes identifying natural and man-made features that can affect flooding</a:t>
            </a:r>
            <a:r>
              <a:rPr lang="en-US" sz="3300" b="0" i="0" baseline="30000" dirty="0">
                <a:solidFill>
                  <a:srgbClr val="111111"/>
                </a:solidFill>
                <a:effectLst/>
                <a:latin typeface="-apple-system"/>
                <a:hlinkClick r:id="rId2"/>
              </a:rPr>
              <a:t>1</a:t>
            </a:r>
            <a:r>
              <a:rPr lang="en-US" sz="3300" b="0" i="0" dirty="0">
                <a:solidFill>
                  <a:srgbClr val="111111"/>
                </a:solidFill>
                <a:effectLst/>
                <a:latin typeface="-apple-system"/>
              </a:rPr>
              <a:t>.</a:t>
            </a:r>
          </a:p>
          <a:p>
            <a:pPr marL="457200" indent="-457200" algn="l">
              <a:buFont typeface="Arial" panose="020B0604020202020204" pitchFamily="34" charset="0"/>
              <a:buChar char="•"/>
            </a:pPr>
            <a:r>
              <a:rPr lang="en-US" sz="3300" b="1" i="0" dirty="0">
                <a:solidFill>
                  <a:srgbClr val="111111"/>
                </a:solidFill>
                <a:effectLst/>
                <a:latin typeface="-apple-system"/>
              </a:rPr>
              <a:t>Historical Flood Data</a:t>
            </a:r>
            <a:r>
              <a:rPr lang="en-US" sz="3300" b="0" i="0" dirty="0">
                <a:solidFill>
                  <a:srgbClr val="111111"/>
                </a:solidFill>
                <a:effectLst/>
                <a:latin typeface="-apple-system"/>
              </a:rPr>
              <a:t>: Past flood events are analyzed to understand patterns and the likelihood of future floods. </a:t>
            </a:r>
            <a:r>
              <a:rPr lang="en-US" sz="3300" b="0" i="0" dirty="0">
                <a:solidFill>
                  <a:srgbClr val="111111"/>
                </a:solidFill>
                <a:effectLst/>
                <a:latin typeface="-apple-system"/>
                <a:hlinkClick r:id="rId2"/>
              </a:rPr>
              <a:t>This includes looking at previous flood extents, depths, and durations</a:t>
            </a:r>
            <a:r>
              <a:rPr lang="en-US" sz="3300" b="0" i="0" baseline="30000" dirty="0">
                <a:solidFill>
                  <a:srgbClr val="111111"/>
                </a:solidFill>
                <a:effectLst/>
                <a:latin typeface="-apple-system"/>
                <a:hlinkClick r:id="rId2"/>
              </a:rPr>
              <a:t>1</a:t>
            </a:r>
            <a:r>
              <a:rPr lang="en-US" sz="3300" b="0" i="0" dirty="0">
                <a:solidFill>
                  <a:srgbClr val="111111"/>
                </a:solidFill>
                <a:effectLst/>
                <a:latin typeface="-apple-system"/>
              </a:rPr>
              <a:t>.</a:t>
            </a:r>
          </a:p>
          <a:p>
            <a:pPr marL="457200" indent="-457200" algn="l">
              <a:buFont typeface="Arial" panose="020B0604020202020204" pitchFamily="34" charset="0"/>
              <a:buChar char="•"/>
            </a:pPr>
            <a:r>
              <a:rPr lang="en-US" sz="3300" b="1" i="0" dirty="0">
                <a:solidFill>
                  <a:srgbClr val="111111"/>
                </a:solidFill>
                <a:effectLst/>
                <a:latin typeface="-apple-system"/>
              </a:rPr>
              <a:t>Proximity to Water Bodies</a:t>
            </a:r>
            <a:r>
              <a:rPr lang="en-US" sz="3300" b="0" i="0" dirty="0">
                <a:solidFill>
                  <a:srgbClr val="111111"/>
                </a:solidFill>
                <a:effectLst/>
                <a:latin typeface="-apple-system"/>
              </a:rPr>
              <a:t>: The distance to rivers, lakes, oceans, and other significant water bodies is considered. </a:t>
            </a:r>
            <a:r>
              <a:rPr lang="en-US" sz="3300" b="0" i="0" dirty="0">
                <a:solidFill>
                  <a:srgbClr val="111111"/>
                </a:solidFill>
                <a:effectLst/>
                <a:latin typeface="-apple-system"/>
                <a:hlinkClick r:id="rId2"/>
              </a:rPr>
              <a:t>Areas closer to these bodies are typically at higher risk</a:t>
            </a:r>
            <a:r>
              <a:rPr lang="en-US" sz="3300" b="0" i="0" baseline="30000" dirty="0">
                <a:solidFill>
                  <a:srgbClr val="111111"/>
                </a:solidFill>
                <a:effectLst/>
                <a:latin typeface="-apple-system"/>
                <a:hlinkClick r:id="rId3"/>
              </a:rPr>
              <a:t>2</a:t>
            </a:r>
            <a:r>
              <a:rPr lang="en-US" sz="3300" b="0" i="0" dirty="0">
                <a:solidFill>
                  <a:srgbClr val="111111"/>
                </a:solidFill>
                <a:effectLst/>
                <a:latin typeface="-apple-system"/>
              </a:rPr>
              <a:t>.</a:t>
            </a:r>
          </a:p>
          <a:p>
            <a:pPr marL="457200" indent="-457200" algn="l">
              <a:buFont typeface="Arial" panose="020B0604020202020204" pitchFamily="34" charset="0"/>
              <a:buChar char="•"/>
            </a:pPr>
            <a:r>
              <a:rPr lang="en-US" sz="3300" b="1" i="0" dirty="0">
                <a:solidFill>
                  <a:srgbClr val="111111"/>
                </a:solidFill>
                <a:effectLst/>
                <a:latin typeface="-apple-system"/>
              </a:rPr>
              <a:t>Land Use and Development</a:t>
            </a:r>
            <a:r>
              <a:rPr lang="en-US" sz="3300" b="0" i="0" dirty="0">
                <a:solidFill>
                  <a:srgbClr val="111111"/>
                </a:solidFill>
                <a:effectLst/>
                <a:latin typeface="-apple-system"/>
              </a:rPr>
              <a:t>: The type of land use (e.g., residential, commercial, agricultural) and the level of development can influence flood risk. </a:t>
            </a:r>
            <a:r>
              <a:rPr lang="en-US" sz="3300" b="0" i="0" dirty="0">
                <a:solidFill>
                  <a:srgbClr val="111111"/>
                </a:solidFill>
                <a:effectLst/>
                <a:latin typeface="-apple-system"/>
                <a:hlinkClick r:id="rId2"/>
              </a:rPr>
              <a:t>Urban areas with more impervious surfaces may have higher flood risks due to reduced natural drainage</a:t>
            </a:r>
            <a:r>
              <a:rPr lang="en-US" sz="3300" b="0" i="0" baseline="30000" dirty="0">
                <a:solidFill>
                  <a:srgbClr val="111111"/>
                </a:solidFill>
                <a:effectLst/>
                <a:latin typeface="-apple-system"/>
                <a:hlinkClick r:id="rId3"/>
              </a:rPr>
              <a:t>2</a:t>
            </a:r>
            <a:r>
              <a:rPr lang="en-US" sz="3300" b="0" i="0" dirty="0">
                <a:solidFill>
                  <a:srgbClr val="111111"/>
                </a:solidFill>
                <a:effectLst/>
                <a:latin typeface="-apple-system"/>
              </a:rPr>
              <a:t>.</a:t>
            </a:r>
          </a:p>
          <a:p>
            <a:pPr marL="457200" indent="-457200" algn="l">
              <a:buFont typeface="Arial" panose="020B0604020202020204" pitchFamily="34" charset="0"/>
              <a:buChar char="•"/>
            </a:pPr>
            <a:r>
              <a:rPr lang="en-US" sz="3300" b="1" i="0" dirty="0">
                <a:solidFill>
                  <a:srgbClr val="111111"/>
                </a:solidFill>
                <a:effectLst/>
                <a:latin typeface="-apple-system"/>
                <a:hlinkClick r:id="rId2"/>
              </a:rPr>
              <a:t>Climate and Weather Patterns</a:t>
            </a:r>
            <a:r>
              <a:rPr lang="en-US" sz="3300" b="0" i="0" dirty="0">
                <a:solidFill>
                  <a:srgbClr val="111111"/>
                </a:solidFill>
                <a:effectLst/>
                <a:latin typeface="-apple-system"/>
                <a:hlinkClick r:id="rId2"/>
              </a:rPr>
              <a:t>: Current and projected climate data, including precipitation patterns and sea level rise, are factored into the flood risk assessment</a:t>
            </a:r>
            <a:r>
              <a:rPr lang="en-US" sz="3300" b="0" i="0" baseline="30000" dirty="0">
                <a:solidFill>
                  <a:srgbClr val="111111"/>
                </a:solidFill>
                <a:effectLst/>
                <a:latin typeface="-apple-system"/>
                <a:hlinkClick r:id="rId2"/>
              </a:rPr>
              <a:t>1</a:t>
            </a:r>
            <a:r>
              <a:rPr lang="en-US" sz="3300" b="0" i="0" dirty="0">
                <a:solidFill>
                  <a:srgbClr val="111111"/>
                </a:solidFill>
                <a:effectLst/>
                <a:latin typeface="-apple-system"/>
              </a:rPr>
              <a:t>.</a:t>
            </a:r>
          </a:p>
          <a:p>
            <a:pPr algn="l"/>
            <a:r>
              <a:rPr lang="en-US" sz="3300" b="0" i="0" dirty="0">
                <a:solidFill>
                  <a:srgbClr val="111111"/>
                </a:solidFill>
                <a:effectLst/>
                <a:latin typeface="-apple-system"/>
              </a:rPr>
              <a:t>These factors are combined to create FIRMs, which categorize areas into different flood zones based on their risk levels. These zones help determine flood insurance requirements and inform building regulations to mitigate flood damage.</a:t>
            </a:r>
          </a:p>
          <a:p>
            <a:endParaRPr lang="en-US" dirty="0"/>
          </a:p>
        </p:txBody>
      </p:sp>
    </p:spTree>
    <p:extLst>
      <p:ext uri="{BB962C8B-B14F-4D97-AF65-F5344CB8AC3E}">
        <p14:creationId xmlns:p14="http://schemas.microsoft.com/office/powerpoint/2010/main" val="2439302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7DF53-6D84-906E-C6E7-725FA5F83317}"/>
              </a:ext>
            </a:extLst>
          </p:cNvPr>
          <p:cNvSpPr>
            <a:spLocks noGrp="1"/>
          </p:cNvSpPr>
          <p:nvPr>
            <p:ph type="ctrTitle"/>
          </p:nvPr>
        </p:nvSpPr>
        <p:spPr>
          <a:xfrm>
            <a:off x="1588605" y="595589"/>
            <a:ext cx="9144000" cy="850554"/>
          </a:xfrm>
        </p:spPr>
        <p:txBody>
          <a:bodyPr>
            <a:normAutofit fontScale="90000"/>
          </a:bodyPr>
          <a:lstStyle/>
          <a:p>
            <a:r>
              <a:rPr lang="en-US" dirty="0"/>
              <a:t>Piling Example</a:t>
            </a:r>
          </a:p>
        </p:txBody>
      </p:sp>
      <p:sp>
        <p:nvSpPr>
          <p:cNvPr id="3" name="Subtitle 2">
            <a:extLst>
              <a:ext uri="{FF2B5EF4-FFF2-40B4-BE49-F238E27FC236}">
                <a16:creationId xmlns:a16="http://schemas.microsoft.com/office/drawing/2014/main" id="{8DCF14C4-466D-7F34-BAD1-40756A481012}"/>
              </a:ext>
            </a:extLst>
          </p:cNvPr>
          <p:cNvSpPr>
            <a:spLocks noGrp="1"/>
          </p:cNvSpPr>
          <p:nvPr>
            <p:ph type="subTitle" idx="1"/>
          </p:nvPr>
        </p:nvSpPr>
        <p:spPr/>
        <p:txBody>
          <a:bodyPr/>
          <a:lstStyle/>
          <a:p>
            <a:endParaRPr lang="en-US" dirty="0"/>
          </a:p>
        </p:txBody>
      </p:sp>
      <p:pic>
        <p:nvPicPr>
          <p:cNvPr id="4" name="Picture 3" descr="A diagram of a building&#10;&#10;Description automatically generated">
            <a:extLst>
              <a:ext uri="{FF2B5EF4-FFF2-40B4-BE49-F238E27FC236}">
                <a16:creationId xmlns:a16="http://schemas.microsoft.com/office/drawing/2014/main" id="{BB8B7A1D-E0C1-4E66-B36A-CDA3CDD350BC}"/>
              </a:ext>
            </a:extLst>
          </p:cNvPr>
          <p:cNvPicPr>
            <a:picLocks noChangeAspect="1"/>
          </p:cNvPicPr>
          <p:nvPr/>
        </p:nvPicPr>
        <p:blipFill>
          <a:blip r:embed="rId2"/>
          <a:stretch>
            <a:fillRect/>
          </a:stretch>
        </p:blipFill>
        <p:spPr>
          <a:xfrm>
            <a:off x="1360005" y="1600200"/>
            <a:ext cx="9372600" cy="5083175"/>
          </a:xfrm>
          <a:prstGeom prst="rect">
            <a:avLst/>
          </a:prstGeom>
        </p:spPr>
      </p:pic>
    </p:spTree>
    <p:extLst>
      <p:ext uri="{BB962C8B-B14F-4D97-AF65-F5344CB8AC3E}">
        <p14:creationId xmlns:p14="http://schemas.microsoft.com/office/powerpoint/2010/main" val="1236956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3907F-0310-6E96-5ED1-E353AF247D04}"/>
              </a:ext>
            </a:extLst>
          </p:cNvPr>
          <p:cNvSpPr>
            <a:spLocks noGrp="1"/>
          </p:cNvSpPr>
          <p:nvPr>
            <p:ph type="title"/>
          </p:nvPr>
        </p:nvSpPr>
        <p:spPr/>
        <p:txBody>
          <a:bodyPr/>
          <a:lstStyle/>
          <a:p>
            <a:r>
              <a:rPr lang="en-US" dirty="0"/>
              <a:t>Building Height – Table 2 Bulk Ordinance</a:t>
            </a:r>
          </a:p>
        </p:txBody>
      </p:sp>
      <p:sp>
        <p:nvSpPr>
          <p:cNvPr id="3" name="Content Placeholder 2">
            <a:extLst>
              <a:ext uri="{FF2B5EF4-FFF2-40B4-BE49-F238E27FC236}">
                <a16:creationId xmlns:a16="http://schemas.microsoft.com/office/drawing/2014/main" id="{7471748B-6134-24EF-A32D-AD85B5BDEF86}"/>
              </a:ext>
            </a:extLst>
          </p:cNvPr>
          <p:cNvSpPr>
            <a:spLocks noGrp="1"/>
          </p:cNvSpPr>
          <p:nvPr>
            <p:ph idx="1"/>
          </p:nvPr>
        </p:nvSpPr>
        <p:spPr/>
        <p:txBody>
          <a:bodyPr>
            <a:normAutofit fontScale="85000" lnSpcReduction="20000"/>
          </a:bodyPr>
          <a:lstStyle/>
          <a:p>
            <a:r>
              <a:rPr lang="en-US" dirty="0"/>
              <a:t>For buildings not in any special flood hazard area: </a:t>
            </a:r>
          </a:p>
          <a:p>
            <a:pPr lvl="1"/>
            <a:r>
              <a:rPr lang="en-US" dirty="0"/>
              <a:t>Maximum building height 35 feet measured from grade. </a:t>
            </a:r>
          </a:p>
          <a:p>
            <a:pPr lvl="1"/>
            <a:r>
              <a:rPr lang="en-US" dirty="0"/>
              <a:t>Maximum number of stories: 3. </a:t>
            </a:r>
          </a:p>
          <a:p>
            <a:pPr lvl="1"/>
            <a:r>
              <a:rPr lang="en-US" dirty="0"/>
              <a:t>Roof decks are permitted with all decks and railings subject to this height standard. All above ground deck railing must be the higher of: 42 inches above the deck surface or in compliance with the most current Town Building Code. </a:t>
            </a:r>
          </a:p>
          <a:p>
            <a:r>
              <a:rPr lang="en-US" dirty="0"/>
              <a:t>For buildings in any special flood hazard area (SFHA): </a:t>
            </a:r>
          </a:p>
          <a:p>
            <a:pPr lvl="1"/>
            <a:r>
              <a:rPr lang="en-US" dirty="0"/>
              <a:t>Maximum building height 32 feet measured from the elevation of the 1% annual flood level on the </a:t>
            </a:r>
            <a:r>
              <a:rPr lang="en-US" b="1" dirty="0"/>
              <a:t>appropriate effective FEMA Flood Insurance Rate Map plus appropriate Town mandatory freeboard except in any VE SFHA where one additional foot of height shall be permitted due to the difference in base building elevation reference points for AO and AE SFHAs versus VE SFHAs. </a:t>
            </a:r>
          </a:p>
          <a:p>
            <a:pPr lvl="1"/>
            <a:r>
              <a:rPr lang="en-US" dirty="0"/>
              <a:t>Maximum number of stories: 3.</a:t>
            </a:r>
          </a:p>
          <a:p>
            <a:pPr lvl="1"/>
            <a:r>
              <a:rPr lang="en-US" dirty="0"/>
              <a:t> Roof decks are permitted with all decks and railings subject to this height standard. All aboveground deck railing must be the higher of: 42 inches above the deck surface or in compliance with the most current Town Building Code</a:t>
            </a:r>
          </a:p>
        </p:txBody>
      </p:sp>
    </p:spTree>
    <p:extLst>
      <p:ext uri="{BB962C8B-B14F-4D97-AF65-F5344CB8AC3E}">
        <p14:creationId xmlns:p14="http://schemas.microsoft.com/office/powerpoint/2010/main" val="2563628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30F8E-4658-5252-EC31-780E501289F7}"/>
              </a:ext>
            </a:extLst>
          </p:cNvPr>
          <p:cNvSpPr>
            <a:spLocks noGrp="1"/>
          </p:cNvSpPr>
          <p:nvPr>
            <p:ph type="ctrTitle"/>
          </p:nvPr>
        </p:nvSpPr>
        <p:spPr>
          <a:xfrm>
            <a:off x="1359505" y="372686"/>
            <a:ext cx="9144000" cy="689353"/>
          </a:xfrm>
        </p:spPr>
        <p:txBody>
          <a:bodyPr>
            <a:noAutofit/>
          </a:bodyPr>
          <a:lstStyle/>
          <a:p>
            <a:r>
              <a:rPr lang="en-US" sz="2800" dirty="0"/>
              <a:t>Flood Zone determine Insurance Requirement and building standards to mitigate flood risk</a:t>
            </a:r>
          </a:p>
        </p:txBody>
      </p:sp>
      <p:sp>
        <p:nvSpPr>
          <p:cNvPr id="3" name="Subtitle 2">
            <a:extLst>
              <a:ext uri="{FF2B5EF4-FFF2-40B4-BE49-F238E27FC236}">
                <a16:creationId xmlns:a16="http://schemas.microsoft.com/office/drawing/2014/main" id="{4C393A9D-3AF8-F7CF-9CC4-417BDC32C744}"/>
              </a:ext>
            </a:extLst>
          </p:cNvPr>
          <p:cNvSpPr>
            <a:spLocks noGrp="1"/>
          </p:cNvSpPr>
          <p:nvPr>
            <p:ph type="subTitle" idx="1"/>
          </p:nvPr>
        </p:nvSpPr>
        <p:spPr>
          <a:xfrm>
            <a:off x="1248228" y="1062039"/>
            <a:ext cx="9144000" cy="1655762"/>
          </a:xfrm>
        </p:spPr>
        <p:txBody>
          <a:bodyPr>
            <a:normAutofit fontScale="25000" lnSpcReduction="20000"/>
          </a:bodyPr>
          <a:lstStyle/>
          <a:p>
            <a:pPr algn="l"/>
            <a:r>
              <a:rPr lang="en-US" sz="7200" b="1" i="0" dirty="0">
                <a:solidFill>
                  <a:srgbClr val="111111"/>
                </a:solidFill>
                <a:effectLst/>
                <a:latin typeface="-apple-system"/>
              </a:rPr>
              <a:t>High-Risk Zones</a:t>
            </a:r>
          </a:p>
          <a:p>
            <a:pPr algn="l">
              <a:buFont typeface="Arial" panose="020B0604020202020204" pitchFamily="34" charset="0"/>
              <a:buChar char="•"/>
            </a:pPr>
            <a:r>
              <a:rPr lang="en-US" sz="7200" b="1" i="0" dirty="0">
                <a:solidFill>
                  <a:srgbClr val="111111"/>
                </a:solidFill>
                <a:effectLst/>
                <a:latin typeface="-apple-system"/>
              </a:rPr>
              <a:t>A Zones</a:t>
            </a:r>
            <a:r>
              <a:rPr lang="en-US" sz="7200" b="0" i="0" dirty="0">
                <a:solidFill>
                  <a:srgbClr val="111111"/>
                </a:solidFill>
                <a:effectLst/>
                <a:latin typeface="-apple-system"/>
              </a:rPr>
              <a:t>: Areas with a 1% annual chance of flooding (100-year floodplain). Includes:</a:t>
            </a:r>
          </a:p>
          <a:p>
            <a:pPr marL="742950" lvl="1" indent="-285750" algn="l">
              <a:buFont typeface="Arial" panose="020B0604020202020204" pitchFamily="34" charset="0"/>
              <a:buChar char="•"/>
            </a:pPr>
            <a:r>
              <a:rPr lang="en-US" sz="7200" b="1" i="0" dirty="0">
                <a:solidFill>
                  <a:srgbClr val="111111"/>
                </a:solidFill>
                <a:effectLst/>
                <a:latin typeface="-apple-system"/>
              </a:rPr>
              <a:t>AE, A1-A30</a:t>
            </a:r>
            <a:r>
              <a:rPr lang="en-US" sz="7200" b="0" i="0" dirty="0">
                <a:solidFill>
                  <a:srgbClr val="111111"/>
                </a:solidFill>
                <a:effectLst/>
                <a:latin typeface="-apple-system"/>
              </a:rPr>
              <a:t>: Areas with detailed flood studies and Base Flood Elevations (BFEs).</a:t>
            </a:r>
          </a:p>
          <a:p>
            <a:pPr marL="742950" lvl="1" indent="-285750" algn="l">
              <a:buFont typeface="Arial" panose="020B0604020202020204" pitchFamily="34" charset="0"/>
              <a:buChar char="•"/>
            </a:pPr>
            <a:r>
              <a:rPr lang="en-US" sz="7200" b="1" i="0" dirty="0">
                <a:solidFill>
                  <a:srgbClr val="111111"/>
                </a:solidFill>
                <a:effectLst/>
                <a:latin typeface="-apple-system"/>
              </a:rPr>
              <a:t>AO</a:t>
            </a:r>
            <a:r>
              <a:rPr lang="en-US" sz="7200" b="0" i="0" dirty="0">
                <a:solidFill>
                  <a:srgbClr val="111111"/>
                </a:solidFill>
                <a:effectLst/>
                <a:latin typeface="-apple-system"/>
              </a:rPr>
              <a:t>: Areas with shallow flooding, usually sheet flow, with average depths between 1 and 3 feet.</a:t>
            </a:r>
          </a:p>
          <a:p>
            <a:pPr marL="742950" lvl="1" indent="-285750" algn="l">
              <a:buFont typeface="Arial" panose="020B0604020202020204" pitchFamily="34" charset="0"/>
              <a:buChar char="•"/>
            </a:pPr>
            <a:r>
              <a:rPr lang="en-US" sz="7200" b="1" i="0" dirty="0">
                <a:solidFill>
                  <a:srgbClr val="111111"/>
                </a:solidFill>
                <a:effectLst/>
                <a:latin typeface="-apple-system"/>
              </a:rPr>
              <a:t>AH</a:t>
            </a:r>
            <a:r>
              <a:rPr lang="en-US" sz="7200" b="0" i="0" dirty="0">
                <a:solidFill>
                  <a:srgbClr val="111111"/>
                </a:solidFill>
                <a:effectLst/>
                <a:latin typeface="-apple-system"/>
              </a:rPr>
              <a:t>: Areas with shallow flooding, usually ponding, with average depths between 1 and 3 feet.</a:t>
            </a:r>
          </a:p>
          <a:p>
            <a:pPr marL="742950" lvl="1" indent="-285750" algn="l">
              <a:buFont typeface="Arial" panose="020B0604020202020204" pitchFamily="34" charset="0"/>
              <a:buChar char="•"/>
            </a:pPr>
            <a:r>
              <a:rPr lang="en-US" sz="7200" b="1" i="0" dirty="0">
                <a:solidFill>
                  <a:srgbClr val="111111"/>
                </a:solidFill>
                <a:effectLst/>
                <a:latin typeface="-apple-system"/>
              </a:rPr>
              <a:t>A99</a:t>
            </a:r>
            <a:r>
              <a:rPr lang="en-US" sz="7200" b="0" i="0" dirty="0">
                <a:solidFill>
                  <a:srgbClr val="111111"/>
                </a:solidFill>
                <a:effectLst/>
                <a:latin typeface="-apple-system"/>
              </a:rPr>
              <a:t>: Areas protected by levees that are still under construction.</a:t>
            </a:r>
          </a:p>
          <a:p>
            <a:pPr marL="742950" lvl="1" indent="-285750" algn="l">
              <a:buFont typeface="Arial" panose="020B0604020202020204" pitchFamily="34" charset="0"/>
              <a:buChar char="•"/>
            </a:pPr>
            <a:r>
              <a:rPr lang="en-US" sz="7200" b="1" i="0" dirty="0">
                <a:solidFill>
                  <a:srgbClr val="111111"/>
                </a:solidFill>
                <a:effectLst/>
                <a:latin typeface="-apple-system"/>
              </a:rPr>
              <a:t>AR</a:t>
            </a:r>
            <a:r>
              <a:rPr lang="en-US" sz="7200" b="0" i="0" dirty="0">
                <a:solidFill>
                  <a:srgbClr val="111111"/>
                </a:solidFill>
                <a:effectLst/>
                <a:latin typeface="-apple-system"/>
              </a:rPr>
              <a:t>: Areas with increased flood risk due to the restoration of a levee system.</a:t>
            </a:r>
          </a:p>
          <a:p>
            <a:pPr algn="l">
              <a:buFont typeface="Arial" panose="020B0604020202020204" pitchFamily="34" charset="0"/>
              <a:buChar char="•"/>
            </a:pPr>
            <a:r>
              <a:rPr lang="en-US" sz="7200" b="1" i="0" dirty="0">
                <a:solidFill>
                  <a:srgbClr val="111111"/>
                </a:solidFill>
                <a:effectLst/>
                <a:latin typeface="-apple-system"/>
              </a:rPr>
              <a:t>V Zones</a:t>
            </a:r>
            <a:r>
              <a:rPr lang="en-US" sz="7200" b="0" i="0" dirty="0">
                <a:solidFill>
                  <a:srgbClr val="111111"/>
                </a:solidFill>
                <a:effectLst/>
                <a:latin typeface="-apple-system"/>
              </a:rPr>
              <a:t>: Coastal areas with a 1% or greater chance of flooding and an additional hazard from storm waves. Includes:</a:t>
            </a:r>
          </a:p>
          <a:p>
            <a:pPr marL="742950" lvl="1" indent="-285750" algn="l">
              <a:buFont typeface="Arial" panose="020B0604020202020204" pitchFamily="34" charset="0"/>
              <a:buChar char="•"/>
            </a:pPr>
            <a:r>
              <a:rPr lang="en-US" sz="7200" b="1" i="0" dirty="0">
                <a:solidFill>
                  <a:srgbClr val="111111"/>
                </a:solidFill>
                <a:effectLst/>
                <a:latin typeface="-apple-system"/>
              </a:rPr>
              <a:t>VE, V1-V30</a:t>
            </a:r>
            <a:r>
              <a:rPr lang="en-US" sz="7200" b="0" i="0" dirty="0">
                <a:solidFill>
                  <a:srgbClr val="111111"/>
                </a:solidFill>
                <a:effectLst/>
                <a:latin typeface="-apple-system"/>
              </a:rPr>
              <a:t>: Areas with detailed flood studies and BFEs.</a:t>
            </a:r>
          </a:p>
          <a:p>
            <a:pPr marL="742950" lvl="1" indent="-285750" algn="l">
              <a:buFont typeface="Arial" panose="020B0604020202020204" pitchFamily="34" charset="0"/>
              <a:buChar char="•"/>
            </a:pPr>
            <a:r>
              <a:rPr lang="en-US" sz="7200" b="1" i="0" dirty="0">
                <a:solidFill>
                  <a:srgbClr val="111111"/>
                </a:solidFill>
                <a:effectLst/>
                <a:latin typeface="-apple-system"/>
              </a:rPr>
              <a:t>VO</a:t>
            </a:r>
            <a:r>
              <a:rPr lang="en-US" sz="7200" b="0" i="0" dirty="0">
                <a:solidFill>
                  <a:srgbClr val="111111"/>
                </a:solidFill>
                <a:effectLst/>
                <a:latin typeface="-apple-system"/>
              </a:rPr>
              <a:t>: Areas with additional hazards like velocity wave action from storms or seismic sources.</a:t>
            </a:r>
          </a:p>
          <a:p>
            <a:pPr algn="l"/>
            <a:r>
              <a:rPr lang="en-US" sz="7200" b="1" i="0" dirty="0">
                <a:solidFill>
                  <a:srgbClr val="111111"/>
                </a:solidFill>
                <a:effectLst/>
                <a:latin typeface="-apple-system"/>
              </a:rPr>
              <a:t>Moderate- to Low-Risk Zones</a:t>
            </a:r>
          </a:p>
          <a:p>
            <a:pPr algn="l">
              <a:buFont typeface="Arial" panose="020B0604020202020204" pitchFamily="34" charset="0"/>
              <a:buChar char="•"/>
            </a:pPr>
            <a:r>
              <a:rPr lang="en-US" sz="7200" b="1" i="0" dirty="0">
                <a:solidFill>
                  <a:srgbClr val="111111"/>
                </a:solidFill>
                <a:effectLst/>
                <a:latin typeface="-apple-system"/>
              </a:rPr>
              <a:t>B and X (shaded)</a:t>
            </a:r>
            <a:r>
              <a:rPr lang="en-US" sz="7200" b="0" i="0" dirty="0">
                <a:solidFill>
                  <a:srgbClr val="111111"/>
                </a:solidFill>
                <a:effectLst/>
                <a:latin typeface="-apple-system"/>
              </a:rPr>
              <a:t>: Areas with a 0.2% annual chance of flooding (500-year floodplain).</a:t>
            </a:r>
          </a:p>
          <a:p>
            <a:pPr algn="l">
              <a:buFont typeface="Arial" panose="020B0604020202020204" pitchFamily="34" charset="0"/>
              <a:buChar char="•"/>
            </a:pPr>
            <a:r>
              <a:rPr lang="en-US" sz="7200" b="1" i="0" dirty="0">
                <a:solidFill>
                  <a:srgbClr val="111111"/>
                </a:solidFill>
                <a:effectLst/>
                <a:latin typeface="-apple-system"/>
              </a:rPr>
              <a:t>C and X (unshaded)</a:t>
            </a:r>
            <a:r>
              <a:rPr lang="en-US" sz="7200" b="0" i="0" dirty="0">
                <a:solidFill>
                  <a:srgbClr val="111111"/>
                </a:solidFill>
                <a:effectLst/>
                <a:latin typeface="-apple-system"/>
              </a:rPr>
              <a:t>: Areas with minimal flood risk, outside the 500-year floodplain.</a:t>
            </a:r>
          </a:p>
          <a:p>
            <a:pPr algn="l"/>
            <a:r>
              <a:rPr lang="en-US" sz="7200" b="1" i="0" dirty="0">
                <a:solidFill>
                  <a:srgbClr val="111111"/>
                </a:solidFill>
                <a:effectLst/>
                <a:latin typeface="-apple-system"/>
              </a:rPr>
              <a:t>Undetermined Risk Zones</a:t>
            </a:r>
          </a:p>
          <a:p>
            <a:pPr algn="l">
              <a:buFont typeface="Arial" panose="020B0604020202020204" pitchFamily="34" charset="0"/>
              <a:buChar char="•"/>
            </a:pPr>
            <a:r>
              <a:rPr lang="en-US" sz="7200" b="1" i="0" dirty="0">
                <a:solidFill>
                  <a:srgbClr val="111111"/>
                </a:solidFill>
                <a:effectLst/>
                <a:latin typeface="-apple-system"/>
                <a:hlinkClick r:id="rId2"/>
              </a:rPr>
              <a:t>D Zones</a:t>
            </a:r>
            <a:r>
              <a:rPr lang="en-US" sz="7200" b="0" i="0" dirty="0">
                <a:solidFill>
                  <a:srgbClr val="111111"/>
                </a:solidFill>
                <a:effectLst/>
                <a:latin typeface="-apple-system"/>
                <a:hlinkClick r:id="rId2"/>
              </a:rPr>
              <a:t>: Areas where flood hazards are possible but have not been determined by detailed studies</a:t>
            </a:r>
            <a:r>
              <a:rPr lang="en-US" sz="7200" b="0" i="0" baseline="30000" dirty="0">
                <a:solidFill>
                  <a:srgbClr val="111111"/>
                </a:solidFill>
                <a:effectLst/>
                <a:latin typeface="-apple-system"/>
                <a:hlinkClick r:id="rId2"/>
              </a:rPr>
              <a:t>1</a:t>
            </a:r>
            <a:r>
              <a:rPr lang="en-US" sz="7200" b="0" i="0" baseline="30000" dirty="0">
                <a:solidFill>
                  <a:srgbClr val="111111"/>
                </a:solidFill>
                <a:effectLst/>
                <a:latin typeface="-apple-system"/>
                <a:hlinkClick r:id="rId3"/>
              </a:rPr>
              <a:t>2</a:t>
            </a:r>
            <a:r>
              <a:rPr lang="en-US" sz="7200" b="0" i="0" dirty="0">
                <a:solidFill>
                  <a:srgbClr val="111111"/>
                </a:solidFill>
                <a:effectLst/>
                <a:latin typeface="-apple-system"/>
              </a:rPr>
              <a:t>.</a:t>
            </a:r>
          </a:p>
          <a:p>
            <a:endParaRPr lang="en-US" dirty="0"/>
          </a:p>
        </p:txBody>
      </p:sp>
    </p:spTree>
    <p:extLst>
      <p:ext uri="{BB962C8B-B14F-4D97-AF65-F5344CB8AC3E}">
        <p14:creationId xmlns:p14="http://schemas.microsoft.com/office/powerpoint/2010/main" val="1280474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0F082-888D-6CAE-C5B0-238051295FED}"/>
              </a:ext>
            </a:extLst>
          </p:cNvPr>
          <p:cNvSpPr>
            <a:spLocks noGrp="1"/>
          </p:cNvSpPr>
          <p:nvPr>
            <p:ph type="title"/>
          </p:nvPr>
        </p:nvSpPr>
        <p:spPr>
          <a:xfrm>
            <a:off x="591456" y="316744"/>
            <a:ext cx="4106333" cy="4351338"/>
          </a:xfrm>
        </p:spPr>
        <p:txBody>
          <a:bodyPr/>
          <a:lstStyle/>
          <a:p>
            <a:pPr algn="ctr"/>
            <a:r>
              <a:rPr lang="en-US" dirty="0"/>
              <a:t>Dewey Beach </a:t>
            </a:r>
            <a:br>
              <a:rPr lang="en-US" dirty="0"/>
            </a:br>
            <a:r>
              <a:rPr lang="en-US" dirty="0"/>
              <a:t>BFE Zones</a:t>
            </a:r>
          </a:p>
        </p:txBody>
      </p:sp>
      <p:pic>
        <p:nvPicPr>
          <p:cNvPr id="4" name="Content Placeholder 3">
            <a:extLst>
              <a:ext uri="{FF2B5EF4-FFF2-40B4-BE49-F238E27FC236}">
                <a16:creationId xmlns:a16="http://schemas.microsoft.com/office/drawing/2014/main" id="{25E20C5A-DD9A-BC09-B43B-78C289FA8B3E}"/>
              </a:ext>
            </a:extLst>
          </p:cNvPr>
          <p:cNvPicPr>
            <a:picLocks noGrp="1" noChangeAspect="1"/>
          </p:cNvPicPr>
          <p:nvPr>
            <p:ph idx="1"/>
          </p:nvPr>
        </p:nvPicPr>
        <p:blipFill>
          <a:blip r:embed="rId2"/>
          <a:stretch>
            <a:fillRect/>
          </a:stretch>
        </p:blipFill>
        <p:spPr>
          <a:xfrm>
            <a:off x="5528347" y="-1"/>
            <a:ext cx="4273634" cy="6265333"/>
          </a:xfrm>
          <a:prstGeom prst="rect">
            <a:avLst/>
          </a:prstGeom>
        </p:spPr>
      </p:pic>
      <p:pic>
        <p:nvPicPr>
          <p:cNvPr id="6" name="Picture 5">
            <a:extLst>
              <a:ext uri="{FF2B5EF4-FFF2-40B4-BE49-F238E27FC236}">
                <a16:creationId xmlns:a16="http://schemas.microsoft.com/office/drawing/2014/main" id="{834C690D-FCF8-D964-88C4-E56A4518D356}"/>
              </a:ext>
            </a:extLst>
          </p:cNvPr>
          <p:cNvPicPr>
            <a:picLocks noChangeAspect="1"/>
          </p:cNvPicPr>
          <p:nvPr/>
        </p:nvPicPr>
        <p:blipFill>
          <a:blip r:embed="rId3"/>
          <a:stretch>
            <a:fillRect/>
          </a:stretch>
        </p:blipFill>
        <p:spPr>
          <a:xfrm>
            <a:off x="0" y="620672"/>
            <a:ext cx="12192000" cy="5616656"/>
          </a:xfrm>
          <a:prstGeom prst="rect">
            <a:avLst/>
          </a:prstGeom>
        </p:spPr>
      </p:pic>
    </p:spTree>
    <p:extLst>
      <p:ext uri="{BB962C8B-B14F-4D97-AF65-F5344CB8AC3E}">
        <p14:creationId xmlns:p14="http://schemas.microsoft.com/office/powerpoint/2010/main" val="2417674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C4238-13A0-E8D8-5DB9-5032D59E5A0B}"/>
              </a:ext>
            </a:extLst>
          </p:cNvPr>
          <p:cNvSpPr>
            <a:spLocks noGrp="1"/>
          </p:cNvSpPr>
          <p:nvPr>
            <p:ph type="title"/>
          </p:nvPr>
        </p:nvSpPr>
        <p:spPr/>
        <p:txBody>
          <a:bodyPr/>
          <a:lstStyle/>
          <a:p>
            <a:r>
              <a:rPr lang="en-US" dirty="0"/>
              <a:t>What is Freeboard?</a:t>
            </a:r>
          </a:p>
        </p:txBody>
      </p:sp>
      <p:sp>
        <p:nvSpPr>
          <p:cNvPr id="3" name="Content Placeholder 2">
            <a:extLst>
              <a:ext uri="{FF2B5EF4-FFF2-40B4-BE49-F238E27FC236}">
                <a16:creationId xmlns:a16="http://schemas.microsoft.com/office/drawing/2014/main" id="{562A08AE-B026-E032-C4D4-76D710A3514A}"/>
              </a:ext>
            </a:extLst>
          </p:cNvPr>
          <p:cNvSpPr>
            <a:spLocks noGrp="1"/>
          </p:cNvSpPr>
          <p:nvPr>
            <p:ph idx="1"/>
          </p:nvPr>
        </p:nvSpPr>
        <p:spPr/>
        <p:txBody>
          <a:bodyPr/>
          <a:lstStyle/>
          <a:p>
            <a:r>
              <a:rPr lang="en-US" b="0" i="0" dirty="0">
                <a:solidFill>
                  <a:srgbClr val="1B1B1B"/>
                </a:solidFill>
                <a:effectLst/>
                <a:latin typeface="Source Sans Pro" panose="020B0503030403020204" pitchFamily="34" charset="0"/>
              </a:rPr>
              <a:t>Freeboard is a factor of safety usually expressed in feet above a flood level for purposes of floodplain management. "Freeboard" tends to compensate for </a:t>
            </a:r>
            <a:r>
              <a:rPr lang="en-US" b="1" i="0" dirty="0">
                <a:solidFill>
                  <a:srgbClr val="1B1B1B"/>
                </a:solidFill>
                <a:effectLst/>
                <a:latin typeface="Source Sans Pro" panose="020B0503030403020204" pitchFamily="34" charset="0"/>
              </a:rPr>
              <a:t>the many unknown factors that could contribute to flood heights greater than the height calculated for a selected size flood and floodway conditions, such as wave action, bridge openings, and the hydrological effect of urbanization of the watershed.</a:t>
            </a:r>
            <a:endParaRPr lang="en-US" b="1" dirty="0"/>
          </a:p>
        </p:txBody>
      </p:sp>
    </p:spTree>
    <p:extLst>
      <p:ext uri="{BB962C8B-B14F-4D97-AF65-F5344CB8AC3E}">
        <p14:creationId xmlns:p14="http://schemas.microsoft.com/office/powerpoint/2010/main" val="939659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91545-FDDA-FDC8-2BF3-6CA8C59591E5}"/>
              </a:ext>
            </a:extLst>
          </p:cNvPr>
          <p:cNvSpPr>
            <a:spLocks noGrp="1"/>
          </p:cNvSpPr>
          <p:nvPr>
            <p:ph type="ctrTitle"/>
          </p:nvPr>
        </p:nvSpPr>
        <p:spPr>
          <a:xfrm>
            <a:off x="1422400" y="205618"/>
            <a:ext cx="9144000" cy="706363"/>
          </a:xfrm>
        </p:spPr>
        <p:txBody>
          <a:bodyPr>
            <a:normAutofit fontScale="90000"/>
          </a:bodyPr>
          <a:lstStyle/>
          <a:p>
            <a:r>
              <a:rPr lang="en-US" sz="4000" dirty="0"/>
              <a:t>Local Municipalities Freeboard Requirements:</a:t>
            </a:r>
          </a:p>
        </p:txBody>
      </p:sp>
      <p:sp>
        <p:nvSpPr>
          <p:cNvPr id="3" name="Subtitle 2">
            <a:extLst>
              <a:ext uri="{FF2B5EF4-FFF2-40B4-BE49-F238E27FC236}">
                <a16:creationId xmlns:a16="http://schemas.microsoft.com/office/drawing/2014/main" id="{8A632BCA-3295-179E-0665-52E421BB8109}"/>
              </a:ext>
            </a:extLst>
          </p:cNvPr>
          <p:cNvSpPr>
            <a:spLocks noGrp="1" noRot="1" noMove="1" noResize="1" noEditPoints="1" noAdjustHandles="1" noChangeArrowheads="1" noChangeShapeType="1"/>
          </p:cNvSpPr>
          <p:nvPr>
            <p:ph type="subTitle" idx="1"/>
          </p:nvPr>
        </p:nvSpPr>
        <p:spPr>
          <a:xfrm>
            <a:off x="1524000" y="1146629"/>
            <a:ext cx="9144000" cy="5152571"/>
          </a:xfrm>
        </p:spPr>
        <p:txBody>
          <a:bodyPr>
            <a:normAutofit/>
          </a:bodyPr>
          <a:lstStyle/>
          <a:p>
            <a:pPr marL="800100" lvl="1" indent="-342900" algn="l">
              <a:buFont typeface="Arial" panose="020B0604020202020204" pitchFamily="34" charset="0"/>
              <a:buChar char="•"/>
            </a:pPr>
            <a:r>
              <a:rPr lang="en-US" sz="2800" dirty="0"/>
              <a:t>Rehoboth +1 freeboard (most of the town is not in a SFHA)</a:t>
            </a:r>
          </a:p>
          <a:p>
            <a:pPr marL="800100" lvl="1" indent="-342900" algn="l">
              <a:buFont typeface="Arial" panose="020B0604020202020204" pitchFamily="34" charset="0"/>
              <a:buChar char="•"/>
            </a:pPr>
            <a:r>
              <a:rPr lang="en-US" sz="2800" dirty="0"/>
              <a:t>Lewes raised their freeboard to +3 feet from 18 inches; (expected sea level rise by 2100)</a:t>
            </a:r>
          </a:p>
          <a:p>
            <a:pPr marL="800100" lvl="1" indent="-342900" algn="l">
              <a:buFont typeface="Arial" panose="020B0604020202020204" pitchFamily="34" charset="0"/>
              <a:buChar char="•"/>
            </a:pPr>
            <a:r>
              <a:rPr lang="en-US" sz="2800" dirty="0"/>
              <a:t>Bethany Beach freeboard is 18 inches since 2018</a:t>
            </a:r>
          </a:p>
          <a:p>
            <a:pPr marL="800100" lvl="1" indent="-342900" algn="l">
              <a:buFont typeface="Arial" panose="020B0604020202020204" pitchFamily="34" charset="0"/>
              <a:buChar char="•"/>
            </a:pPr>
            <a:r>
              <a:rPr lang="en-US" sz="2800" dirty="0"/>
              <a:t>South Bethany has no freeboard requirement; voluntary 2 feet allows for an increase of 2 feet for the peak of the roof;</a:t>
            </a:r>
          </a:p>
          <a:p>
            <a:pPr marL="800100" lvl="1" indent="-342900" algn="l">
              <a:buFont typeface="Arial" panose="020B0604020202020204" pitchFamily="34" charset="0"/>
              <a:buChar char="•"/>
            </a:pPr>
            <a:r>
              <a:rPr lang="en-US" sz="2800" dirty="0"/>
              <a:t>Fenwick is 18 – 24 inches;</a:t>
            </a:r>
          </a:p>
          <a:p>
            <a:pPr marL="800100" lvl="1" indent="-342900" algn="l">
              <a:buFont typeface="Arial" panose="020B0604020202020204" pitchFamily="34" charset="0"/>
              <a:buChar char="•"/>
            </a:pPr>
            <a:r>
              <a:rPr lang="en-US" sz="2800" dirty="0"/>
              <a:t>Henlopen Acres is +3 Feet</a:t>
            </a: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161971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91545-FDDA-FDC8-2BF3-6CA8C59591E5}"/>
              </a:ext>
            </a:extLst>
          </p:cNvPr>
          <p:cNvSpPr>
            <a:spLocks noGrp="1"/>
          </p:cNvSpPr>
          <p:nvPr>
            <p:ph type="ctrTitle"/>
          </p:nvPr>
        </p:nvSpPr>
        <p:spPr>
          <a:xfrm>
            <a:off x="1422400" y="205618"/>
            <a:ext cx="9144000" cy="706363"/>
          </a:xfrm>
        </p:spPr>
        <p:txBody>
          <a:bodyPr>
            <a:normAutofit/>
          </a:bodyPr>
          <a:lstStyle/>
          <a:p>
            <a:r>
              <a:rPr lang="en-US" sz="4000" dirty="0"/>
              <a:t>Why Increase Freeboard?</a:t>
            </a:r>
          </a:p>
        </p:txBody>
      </p:sp>
      <p:sp>
        <p:nvSpPr>
          <p:cNvPr id="3" name="Subtitle 2">
            <a:extLst>
              <a:ext uri="{FF2B5EF4-FFF2-40B4-BE49-F238E27FC236}">
                <a16:creationId xmlns:a16="http://schemas.microsoft.com/office/drawing/2014/main" id="{8A632BCA-3295-179E-0665-52E421BB8109}"/>
              </a:ext>
            </a:extLst>
          </p:cNvPr>
          <p:cNvSpPr>
            <a:spLocks noGrp="1"/>
          </p:cNvSpPr>
          <p:nvPr>
            <p:ph type="subTitle" idx="1"/>
          </p:nvPr>
        </p:nvSpPr>
        <p:spPr>
          <a:xfrm>
            <a:off x="1524000" y="1146629"/>
            <a:ext cx="9144000" cy="5152571"/>
          </a:xfrm>
        </p:spPr>
        <p:txBody>
          <a:bodyPr>
            <a:normAutofit fontScale="92500" lnSpcReduction="10000"/>
          </a:bodyPr>
          <a:lstStyle/>
          <a:p>
            <a:pPr marL="342900" indent="-342900" algn="l">
              <a:buFont typeface="Arial" panose="020B0604020202020204" pitchFamily="34" charset="0"/>
              <a:buChar char="•"/>
            </a:pPr>
            <a:r>
              <a:rPr lang="en-US" dirty="0">
                <a:solidFill>
                  <a:srgbClr val="FF0000"/>
                </a:solidFill>
              </a:rPr>
              <a:t>Reduced Flood Risk</a:t>
            </a:r>
          </a:p>
          <a:p>
            <a:pPr marL="800100" lvl="1" indent="-342900" algn="l">
              <a:buFont typeface="Arial" panose="020B0604020202020204" pitchFamily="34" charset="0"/>
              <a:buChar char="•"/>
            </a:pPr>
            <a:r>
              <a:rPr lang="en-US" dirty="0"/>
              <a:t>Enhanced Protection – risk of flood waters reaching living space and causing damage is reduced</a:t>
            </a:r>
          </a:p>
          <a:p>
            <a:pPr marL="800100" lvl="1" indent="-342900" algn="l">
              <a:buFont typeface="Arial" panose="020B0604020202020204" pitchFamily="34" charset="0"/>
              <a:buChar char="•"/>
            </a:pPr>
            <a:r>
              <a:rPr lang="en-US" dirty="0"/>
              <a:t>Increased Safety – higher freeboards levels provide </a:t>
            </a:r>
            <a:r>
              <a:rPr lang="en-US" dirty="0">
                <a:solidFill>
                  <a:srgbClr val="FF0000"/>
                </a:solidFill>
              </a:rPr>
              <a:t>additional safety margins against storm surges, heavier than expected rainfall – can exceed BFE</a:t>
            </a:r>
          </a:p>
          <a:p>
            <a:pPr marL="342900" indent="-342900" algn="l">
              <a:buFont typeface="Arial" panose="020B0604020202020204" pitchFamily="34" charset="0"/>
              <a:buChar char="•"/>
            </a:pPr>
            <a:r>
              <a:rPr lang="en-US" dirty="0"/>
              <a:t>Lower Flood Insurance Premiums</a:t>
            </a:r>
          </a:p>
          <a:p>
            <a:pPr marL="800100" lvl="1" indent="-342900" algn="l">
              <a:buFont typeface="Arial" panose="020B0604020202020204" pitchFamily="34" charset="0"/>
              <a:buChar char="•"/>
            </a:pPr>
            <a:r>
              <a:rPr lang="en-US" dirty="0"/>
              <a:t>Insurance Savings</a:t>
            </a:r>
          </a:p>
          <a:p>
            <a:pPr marL="800100" lvl="1" indent="-342900" algn="l">
              <a:buFont typeface="Arial" panose="020B0604020202020204" pitchFamily="34" charset="0"/>
              <a:buChar char="•"/>
            </a:pPr>
            <a:r>
              <a:rPr lang="en-US" dirty="0"/>
              <a:t>Long Term Cost Savings; initial cost is outweighed by lower insurance premiums and lower cost of flood damage repairs</a:t>
            </a:r>
          </a:p>
          <a:p>
            <a:pPr marL="342900" indent="-342900" algn="l">
              <a:buFont typeface="Arial" panose="020B0604020202020204" pitchFamily="34" charset="0"/>
              <a:buChar char="•"/>
            </a:pPr>
            <a:r>
              <a:rPr lang="en-US" dirty="0"/>
              <a:t>Increased Property Value &amp; Marketability</a:t>
            </a:r>
          </a:p>
          <a:p>
            <a:pPr marL="342900" indent="-342900" algn="l">
              <a:buFont typeface="Arial" panose="020B0604020202020204" pitchFamily="34" charset="0"/>
              <a:buChar char="•"/>
            </a:pPr>
            <a:r>
              <a:rPr lang="en-US" dirty="0"/>
              <a:t>Compliance &amp; Incentives</a:t>
            </a:r>
          </a:p>
          <a:p>
            <a:pPr marL="800100" lvl="1" indent="-342900" algn="l">
              <a:buFont typeface="Arial" panose="020B0604020202020204" pitchFamily="34" charset="0"/>
              <a:buChar char="•"/>
            </a:pPr>
            <a:r>
              <a:rPr lang="en-US" dirty="0"/>
              <a:t>Higher points in CRS = insurance discounts</a:t>
            </a:r>
          </a:p>
          <a:p>
            <a:pPr marL="342900" indent="-342900" algn="l">
              <a:buFont typeface="Arial" panose="020B0604020202020204" pitchFamily="34" charset="0"/>
              <a:buChar char="•"/>
            </a:pPr>
            <a:r>
              <a:rPr lang="en-US" dirty="0"/>
              <a:t>Environmental &amp; Community Benefits</a:t>
            </a:r>
          </a:p>
          <a:p>
            <a:pPr marL="800100" lvl="1" indent="-342900" algn="l">
              <a:buFont typeface="Arial" panose="020B0604020202020204" pitchFamily="34" charset="0"/>
              <a:buChar char="•"/>
            </a:pPr>
            <a:r>
              <a:rPr lang="en-US" dirty="0"/>
              <a:t>Reduced Flood plain development – preserve national flood plains</a:t>
            </a:r>
          </a:p>
          <a:p>
            <a:pPr marL="800100" lvl="1" indent="-342900" algn="l">
              <a:buFont typeface="Arial" panose="020B0604020202020204" pitchFamily="34" charset="0"/>
              <a:buChar char="•"/>
            </a:pPr>
            <a:r>
              <a:rPr lang="en-US" dirty="0"/>
              <a:t>Community Resilience – eliminate economic and social impacts</a:t>
            </a:r>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1472636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32EA8-73DD-27A2-1861-DC37A7BFAEF6}"/>
              </a:ext>
            </a:extLst>
          </p:cNvPr>
          <p:cNvSpPr>
            <a:spLocks noGrp="1"/>
          </p:cNvSpPr>
          <p:nvPr>
            <p:ph type="ctrTitle"/>
          </p:nvPr>
        </p:nvSpPr>
        <p:spPr>
          <a:xfrm>
            <a:off x="1107924" y="401562"/>
            <a:ext cx="9144000" cy="1003830"/>
          </a:xfrm>
        </p:spPr>
        <p:txBody>
          <a:bodyPr>
            <a:normAutofit/>
          </a:bodyPr>
          <a:lstStyle/>
          <a:p>
            <a:r>
              <a:rPr lang="en-US" sz="3600" dirty="0"/>
              <a:t>Benefit of increased freeboard:</a:t>
            </a:r>
            <a:br>
              <a:rPr lang="en-US" dirty="0"/>
            </a:br>
            <a:endParaRPr lang="en-US" sz="1300" dirty="0"/>
          </a:p>
        </p:txBody>
      </p:sp>
      <p:sp>
        <p:nvSpPr>
          <p:cNvPr id="3" name="Subtitle 2">
            <a:extLst>
              <a:ext uri="{FF2B5EF4-FFF2-40B4-BE49-F238E27FC236}">
                <a16:creationId xmlns:a16="http://schemas.microsoft.com/office/drawing/2014/main" id="{57216789-0EC2-76FF-F4C3-7F97C7AFCCD0}"/>
              </a:ext>
            </a:extLst>
          </p:cNvPr>
          <p:cNvSpPr>
            <a:spLocks noGrp="1"/>
          </p:cNvSpPr>
          <p:nvPr>
            <p:ph type="subTitle" idx="1"/>
          </p:nvPr>
        </p:nvSpPr>
        <p:spPr>
          <a:xfrm>
            <a:off x="1451428" y="1804611"/>
            <a:ext cx="9144000" cy="4059476"/>
          </a:xfrm>
        </p:spPr>
        <p:txBody>
          <a:bodyPr>
            <a:normAutofit lnSpcReduction="10000"/>
          </a:bodyPr>
          <a:lstStyle/>
          <a:p>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285750" indent="-285750" algn="l">
              <a:buFont typeface="Arial" panose="020B0604020202020204" pitchFamily="34" charset="0"/>
              <a:buChar char="•"/>
            </a:pPr>
            <a:r>
              <a:rPr lang="en-US" dirty="0">
                <a:effectLst/>
                <a:latin typeface="Aptos" panose="020B0004020202020204" pitchFamily="34" charset="0"/>
                <a:ea typeface="Aptos" panose="020B0004020202020204" pitchFamily="34" charset="0"/>
                <a:cs typeface="Aptos" panose="020B0004020202020204" pitchFamily="34" charset="0"/>
              </a:rPr>
              <a:t>There was a recent report published by the U.S. Chamber of Commerce that indicates that there is </a:t>
            </a:r>
            <a:r>
              <a:rPr lang="en-US" b="1" dirty="0">
                <a:solidFill>
                  <a:srgbClr val="FF0000"/>
                </a:solidFill>
                <a:effectLst/>
                <a:latin typeface="Aptos" panose="020B0004020202020204" pitchFamily="34" charset="0"/>
                <a:ea typeface="Aptos" panose="020B0004020202020204" pitchFamily="34" charset="0"/>
                <a:cs typeface="Aptos" panose="020B0004020202020204" pitchFamily="34" charset="0"/>
              </a:rPr>
              <a:t>a $13 return on investment for each $1 invested in implementation of resilience strategies</a:t>
            </a:r>
            <a:r>
              <a:rPr lang="en-US" dirty="0">
                <a:effectLst/>
                <a:latin typeface="Aptos" panose="020B0004020202020204" pitchFamily="34" charset="0"/>
                <a:ea typeface="Aptos" panose="020B0004020202020204" pitchFamily="34" charset="0"/>
                <a:cs typeface="Aptos" panose="020B0004020202020204" pitchFamily="34" charset="0"/>
              </a:rPr>
              <a:t>.  This report can be found at this link:  </a:t>
            </a:r>
            <a:r>
              <a:rPr lang="en-US"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2"/>
              </a:rPr>
              <a:t>New report finds investing in resilience saves jobs and incomes | U.S. Chamber of Commerce (uschamber.com)</a:t>
            </a:r>
            <a:endParaRPr lang="en-US" u="sng" dirty="0">
              <a:solidFill>
                <a:srgbClr val="467886"/>
              </a:solidFill>
              <a:effectLst/>
              <a:latin typeface="Aptos" panose="020B0004020202020204" pitchFamily="34" charset="0"/>
              <a:ea typeface="Aptos" panose="020B0004020202020204" pitchFamily="34" charset="0"/>
              <a:cs typeface="Aptos" panose="020B0004020202020204" pitchFamily="34" charset="0"/>
            </a:endParaRPr>
          </a:p>
          <a:p>
            <a:pPr marL="285750" indent="-285750" algn="l">
              <a:buFont typeface="Arial" panose="020B0604020202020204" pitchFamily="34" charset="0"/>
              <a:buChar char="•"/>
            </a:pPr>
            <a:endParaRPr lang="en-US" u="sng" dirty="0">
              <a:solidFill>
                <a:srgbClr val="467886"/>
              </a:solidFill>
              <a:latin typeface="Aptos" panose="020B0004020202020204" pitchFamily="34" charset="0"/>
              <a:ea typeface="Aptos" panose="020B0004020202020204" pitchFamily="34" charset="0"/>
              <a:cs typeface="Aptos" panose="020B0004020202020204" pitchFamily="34" charset="0"/>
            </a:endParaRPr>
          </a:p>
          <a:p>
            <a:pPr marL="742950" lvl="1" indent="-285750" algn="l">
              <a:buFont typeface="Arial" panose="020B0604020202020204" pitchFamily="34" charset="0"/>
              <a:buChar char="•"/>
            </a:pPr>
            <a:r>
              <a:rPr lang="en-US" dirty="0">
                <a:effectLst/>
                <a:latin typeface="Aptos" panose="020B0004020202020204" pitchFamily="34" charset="0"/>
                <a:ea typeface="Aptos" panose="020B0004020202020204" pitchFamily="34" charset="0"/>
                <a:cs typeface="Aptos" panose="020B0004020202020204" pitchFamily="34" charset="0"/>
              </a:rPr>
              <a:t>https://www.uschamber.com/climate-change/new-report-finds-investing-in-resilience-saves-jobs-and-incomes#:~:text=%E2%80%93%20Every%20%241%20spent%20on%20climate%20resilience%20and,Commerce%20and%20the%20U.S.%20Chamber%20of%20Commerce%20Foundation</a:t>
            </a:r>
          </a:p>
          <a:p>
            <a:endParaRPr lang="en-US" dirty="0"/>
          </a:p>
        </p:txBody>
      </p:sp>
    </p:spTree>
    <p:extLst>
      <p:ext uri="{BB962C8B-B14F-4D97-AF65-F5344CB8AC3E}">
        <p14:creationId xmlns:p14="http://schemas.microsoft.com/office/powerpoint/2010/main" val="437673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91545-FDDA-FDC8-2BF3-6CA8C59591E5}"/>
              </a:ext>
            </a:extLst>
          </p:cNvPr>
          <p:cNvSpPr>
            <a:spLocks noGrp="1"/>
          </p:cNvSpPr>
          <p:nvPr>
            <p:ph type="ctrTitle"/>
          </p:nvPr>
        </p:nvSpPr>
        <p:spPr>
          <a:xfrm>
            <a:off x="1422400" y="205618"/>
            <a:ext cx="9144000" cy="706363"/>
          </a:xfrm>
        </p:spPr>
        <p:txBody>
          <a:bodyPr>
            <a:normAutofit/>
          </a:bodyPr>
          <a:lstStyle/>
          <a:p>
            <a:r>
              <a:rPr lang="en-US" sz="4000" dirty="0"/>
              <a:t>Why increase FBE to three feet?</a:t>
            </a:r>
          </a:p>
        </p:txBody>
      </p:sp>
      <p:sp>
        <p:nvSpPr>
          <p:cNvPr id="3" name="Subtitle 2">
            <a:extLst>
              <a:ext uri="{FF2B5EF4-FFF2-40B4-BE49-F238E27FC236}">
                <a16:creationId xmlns:a16="http://schemas.microsoft.com/office/drawing/2014/main" id="{8A632BCA-3295-179E-0665-52E421BB8109}"/>
              </a:ext>
            </a:extLst>
          </p:cNvPr>
          <p:cNvSpPr>
            <a:spLocks noGrp="1" noRot="1" noMove="1" noResize="1" noEditPoints="1" noAdjustHandles="1" noChangeArrowheads="1" noChangeShapeType="1"/>
          </p:cNvSpPr>
          <p:nvPr>
            <p:ph type="subTitle" idx="1"/>
          </p:nvPr>
        </p:nvSpPr>
        <p:spPr>
          <a:xfrm>
            <a:off x="1524000" y="1146629"/>
            <a:ext cx="9144000" cy="5152571"/>
          </a:xfrm>
        </p:spPr>
        <p:txBody>
          <a:bodyPr>
            <a:normAutofit fontScale="77500" lnSpcReduction="20000"/>
          </a:bodyPr>
          <a:lstStyle/>
          <a:p>
            <a:pPr marL="342900" indent="-342900" algn="l">
              <a:buFont typeface="Arial" panose="020B0604020202020204" pitchFamily="34" charset="0"/>
              <a:buChar char="•"/>
            </a:pPr>
            <a:r>
              <a:rPr lang="en-US" sz="3200" dirty="0"/>
              <a:t>Enhanced Flood Protection </a:t>
            </a:r>
          </a:p>
          <a:p>
            <a:pPr marL="800100" lvl="1" indent="-342900" algn="l">
              <a:buFont typeface="Arial" panose="020B0604020202020204" pitchFamily="34" charset="0"/>
              <a:buChar char="•"/>
            </a:pPr>
            <a:r>
              <a:rPr lang="en-US" sz="2400" dirty="0"/>
              <a:t>Reduces risk of flood damage by providing a safety margin</a:t>
            </a:r>
            <a:endParaRPr lang="en-US" sz="2200" dirty="0"/>
          </a:p>
          <a:p>
            <a:pPr marL="342900" indent="-342900" algn="l">
              <a:buFont typeface="Arial" panose="020B0604020202020204" pitchFamily="34" charset="0"/>
              <a:buChar char="•"/>
            </a:pPr>
            <a:r>
              <a:rPr lang="en-US" sz="3200" dirty="0"/>
              <a:t>Cost Effectiveness</a:t>
            </a:r>
          </a:p>
          <a:p>
            <a:pPr marL="800100" lvl="1" indent="-342900" algn="l">
              <a:buFont typeface="Arial" panose="020B0604020202020204" pitchFamily="34" charset="0"/>
              <a:buChar char="•"/>
            </a:pPr>
            <a:r>
              <a:rPr lang="en-US" sz="2800" b="1" dirty="0">
                <a:solidFill>
                  <a:srgbClr val="FF0000"/>
                </a:solidFill>
              </a:rPr>
              <a:t>Balances safety and affordability</a:t>
            </a:r>
          </a:p>
          <a:p>
            <a:pPr marL="800100" lvl="1" indent="-342900" algn="l">
              <a:buFont typeface="Arial" panose="020B0604020202020204" pitchFamily="34" charset="0"/>
              <a:buChar char="•"/>
            </a:pPr>
            <a:r>
              <a:rPr lang="en-US" sz="2800" dirty="0"/>
              <a:t>Additional height (four or five feet) increases cost with limited benefit</a:t>
            </a:r>
          </a:p>
          <a:p>
            <a:pPr marL="800100" lvl="1" indent="-342900" algn="l">
              <a:buFont typeface="Arial" panose="020B0604020202020204" pitchFamily="34" charset="0"/>
              <a:buChar char="•"/>
            </a:pPr>
            <a:r>
              <a:rPr lang="en-US" sz="2800" dirty="0"/>
              <a:t>Substantial savings on flood insurance; better ROI</a:t>
            </a:r>
          </a:p>
          <a:p>
            <a:pPr marL="342900" indent="-342900" algn="l">
              <a:buFont typeface="Arial" panose="020B0604020202020204" pitchFamily="34" charset="0"/>
              <a:buChar char="•"/>
            </a:pPr>
            <a:r>
              <a:rPr lang="en-US" sz="3200" dirty="0"/>
              <a:t>Regulatory Compliance and Community Standards</a:t>
            </a:r>
          </a:p>
          <a:p>
            <a:pPr marL="800100" lvl="1" indent="-342900" algn="l">
              <a:buFont typeface="Arial" panose="020B0604020202020204" pitchFamily="34" charset="0"/>
              <a:buChar char="•"/>
            </a:pPr>
            <a:r>
              <a:rPr lang="en-US" sz="2800" dirty="0"/>
              <a:t>IBC requires freeboard of 1 – 2 BFE (residential; 3 ft critical facilities)</a:t>
            </a:r>
          </a:p>
          <a:p>
            <a:pPr marL="800100" lvl="1" indent="-342900" algn="l">
              <a:buFont typeface="Arial" panose="020B0604020202020204" pitchFamily="34" charset="0"/>
              <a:buChar char="•"/>
            </a:pPr>
            <a:r>
              <a:rPr lang="en-US" sz="2800" dirty="0"/>
              <a:t>Earns more points in the CRS; reduced flood premiums</a:t>
            </a:r>
          </a:p>
          <a:p>
            <a:pPr marL="342900" indent="-342900" algn="l">
              <a:buFont typeface="Arial" panose="020B0604020202020204" pitchFamily="34" charset="0"/>
              <a:buChar char="•"/>
            </a:pPr>
            <a:r>
              <a:rPr lang="en-US" sz="3200" dirty="0"/>
              <a:t>Practical Considerations</a:t>
            </a:r>
          </a:p>
          <a:p>
            <a:pPr marL="800100" lvl="1" indent="-342900" algn="l">
              <a:buFont typeface="Arial" panose="020B0604020202020204" pitchFamily="34" charset="0"/>
              <a:buChar char="•"/>
            </a:pPr>
            <a:r>
              <a:rPr lang="en-US" sz="2800" dirty="0"/>
              <a:t>Structural Integrity – too high may pose structural challenges and increased damage from wind</a:t>
            </a:r>
          </a:p>
          <a:p>
            <a:pPr marL="800100" lvl="1" indent="-342900" algn="l">
              <a:buFont typeface="Arial" panose="020B0604020202020204" pitchFamily="34" charset="0"/>
              <a:buChar char="•"/>
            </a:pPr>
            <a:r>
              <a:rPr lang="en-US" sz="2800" dirty="0">
                <a:solidFill>
                  <a:srgbClr val="FF0000"/>
                </a:solidFill>
              </a:rPr>
              <a:t>Enhances flood resilience without compromising the building structural integrity or requiring extensive engineering modifications</a:t>
            </a:r>
          </a:p>
          <a:p>
            <a:pPr marL="800100" lvl="1" indent="-342900" algn="l">
              <a:buFont typeface="Arial" panose="020B0604020202020204" pitchFamily="34" charset="0"/>
              <a:buChar char="•"/>
            </a:pPr>
            <a:r>
              <a:rPr lang="en-US" sz="2800" dirty="0"/>
              <a:t>Accessibility – too high complicates entry with mobility issues; </a:t>
            </a:r>
          </a:p>
          <a:p>
            <a:pPr marL="800100" lvl="1"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2044433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89ADC-E667-A3D3-8CCE-466FEFC28FAF}"/>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BBCE2D8F-EB8E-1428-4AA6-34DF250626A7}"/>
              </a:ext>
            </a:extLst>
          </p:cNvPr>
          <p:cNvPicPr>
            <a:picLocks noChangeAspect="1"/>
          </p:cNvPicPr>
          <p:nvPr/>
        </p:nvPicPr>
        <p:blipFill>
          <a:blip r:embed="rId2"/>
          <a:stretch>
            <a:fillRect/>
          </a:stretch>
        </p:blipFill>
        <p:spPr>
          <a:xfrm>
            <a:off x="0" y="500481"/>
            <a:ext cx="12192000" cy="5857037"/>
          </a:xfrm>
          <a:prstGeom prst="rect">
            <a:avLst/>
          </a:prstGeom>
        </p:spPr>
      </p:pic>
    </p:spTree>
    <p:extLst>
      <p:ext uri="{BB962C8B-B14F-4D97-AF65-F5344CB8AC3E}">
        <p14:creationId xmlns:p14="http://schemas.microsoft.com/office/powerpoint/2010/main" val="21005179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1127</TotalTime>
  <Words>2951</Words>
  <Application>Microsoft Office PowerPoint</Application>
  <PresentationFormat>Widescreen</PresentationFormat>
  <Paragraphs>177</Paragraphs>
  <Slides>26</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-apple-system</vt:lpstr>
      <vt:lpstr>Aptos</vt:lpstr>
      <vt:lpstr>Aptos Display</vt:lpstr>
      <vt:lpstr>Arial</vt:lpstr>
      <vt:lpstr>Source Sans Pro</vt:lpstr>
      <vt:lpstr>Symbol</vt:lpstr>
      <vt:lpstr>Wingdings</vt:lpstr>
      <vt:lpstr>Office Theme</vt:lpstr>
      <vt:lpstr>Background</vt:lpstr>
      <vt:lpstr>What is BFE – Base Flood Elevation?</vt:lpstr>
      <vt:lpstr>Dewey Beach  BFE Zones</vt:lpstr>
      <vt:lpstr>What is Freeboard?</vt:lpstr>
      <vt:lpstr>Local Municipalities Freeboard Requirements:</vt:lpstr>
      <vt:lpstr>Why Increase Freeboard?</vt:lpstr>
      <vt:lpstr>Benefit of increased freeboard: </vt:lpstr>
      <vt:lpstr>Why increase FBE to three feet?</vt:lpstr>
      <vt:lpstr>PowerPoint Presentation</vt:lpstr>
      <vt:lpstr>Example of Insurance Cost Savings</vt:lpstr>
      <vt:lpstr>Considerations for Freeboard</vt:lpstr>
      <vt:lpstr>Height and Elevation have distinct meaning</vt:lpstr>
      <vt:lpstr>Building Height is not the same as Elevation</vt:lpstr>
      <vt:lpstr>Building Height is not the same as Elevation</vt:lpstr>
      <vt:lpstr>Difference between building Height and Elevation (SFHA)</vt:lpstr>
      <vt:lpstr>Grade or Grade Elevation Level is not BFE</vt:lpstr>
      <vt:lpstr>Freeboard Illustration; house on pilings</vt:lpstr>
      <vt:lpstr>Utilities Protection with 2 ft Freeboard</vt:lpstr>
      <vt:lpstr>Unintended Consequences</vt:lpstr>
      <vt:lpstr>Case Study:</vt:lpstr>
      <vt:lpstr>Discussion:</vt:lpstr>
      <vt:lpstr>PowerPoint Presentation</vt:lpstr>
      <vt:lpstr>How are flood zones determined?</vt:lpstr>
      <vt:lpstr>Piling Example</vt:lpstr>
      <vt:lpstr>Building Height – Table 2 Bulk Ordinance</vt:lpstr>
      <vt:lpstr>Flood Zone determine Insurance Requirement and building standards to mitigate flood risk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Lyons</dc:creator>
  <cp:lastModifiedBy>David Lyons</cp:lastModifiedBy>
  <cp:revision>2</cp:revision>
  <dcterms:created xsi:type="dcterms:W3CDTF">2024-09-15T22:42:14Z</dcterms:created>
  <dcterms:modified xsi:type="dcterms:W3CDTF">2024-09-16T18:49:20Z</dcterms:modified>
</cp:coreProperties>
</file>