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60" r:id="rId3"/>
    <p:sldId id="261" r:id="rId4"/>
    <p:sldId id="267" r:id="rId5"/>
    <p:sldId id="257" r:id="rId6"/>
    <p:sldId id="258" r:id="rId7"/>
    <p:sldId id="266" r:id="rId8"/>
    <p:sldId id="259" r:id="rId9"/>
    <p:sldId id="269" r:id="rId10"/>
    <p:sldId id="265" r:id="rId11"/>
    <p:sldId id="284" r:id="rId12"/>
    <p:sldId id="280" r:id="rId13"/>
    <p:sldId id="275" r:id="rId14"/>
    <p:sldId id="277" r:id="rId15"/>
    <p:sldId id="271" r:id="rId16"/>
  </p:sldIdLst>
  <p:sldSz cx="12192000" cy="6858000"/>
  <p:notesSz cx="6954838"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32" autoAdjust="0"/>
    <p:restoredTop sz="91982" autoAdjust="0"/>
  </p:normalViewPr>
  <p:slideViewPr>
    <p:cSldViewPr snapToGrid="0">
      <p:cViewPr varScale="1">
        <p:scale>
          <a:sx n="77" d="100"/>
          <a:sy n="77" d="100"/>
        </p:scale>
        <p:origin x="905" y="38"/>
      </p:cViewPr>
      <p:guideLst/>
    </p:cSldViewPr>
  </p:slideViewPr>
  <p:notesTextViewPr>
    <p:cViewPr>
      <p:scale>
        <a:sx n="1" d="1"/>
        <a:sy n="1" d="1"/>
      </p:scale>
      <p:origin x="0" y="0"/>
    </p:cViewPr>
  </p:notesTextViewPr>
  <p:notesViewPr>
    <p:cSldViewPr snapToGrid="0">
      <p:cViewPr varScale="1">
        <p:scale>
          <a:sx n="62" d="100"/>
          <a:sy n="62" d="100"/>
        </p:scale>
        <p:origin x="3206" y="5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3647"/>
          </a:xfrm>
          <a:prstGeom prst="rect">
            <a:avLst/>
          </a:prstGeom>
        </p:spPr>
        <p:txBody>
          <a:bodyPr vert="horz" lIns="92546" tIns="46273" rIns="92546" bIns="46273" rtlCol="0"/>
          <a:lstStyle>
            <a:lvl1pPr algn="l">
              <a:defRPr sz="1200"/>
            </a:lvl1pPr>
          </a:lstStyle>
          <a:p>
            <a:endParaRPr lang="en-US"/>
          </a:p>
        </p:txBody>
      </p:sp>
      <p:sp>
        <p:nvSpPr>
          <p:cNvPr id="3" name="Date Placeholder 2"/>
          <p:cNvSpPr>
            <a:spLocks noGrp="1"/>
          </p:cNvSpPr>
          <p:nvPr>
            <p:ph type="dt" idx="1"/>
          </p:nvPr>
        </p:nvSpPr>
        <p:spPr>
          <a:xfrm>
            <a:off x="3939466" y="0"/>
            <a:ext cx="3013763" cy="463647"/>
          </a:xfrm>
          <a:prstGeom prst="rect">
            <a:avLst/>
          </a:prstGeom>
        </p:spPr>
        <p:txBody>
          <a:bodyPr vert="horz" lIns="92546" tIns="46273" rIns="92546" bIns="46273" rtlCol="0"/>
          <a:lstStyle>
            <a:lvl1pPr algn="r">
              <a:defRPr sz="1200"/>
            </a:lvl1pPr>
          </a:lstStyle>
          <a:p>
            <a:fld id="{F1ECFB4C-D591-4EE8-B523-D215560C740C}" type="datetimeFigureOut">
              <a:rPr lang="en-US" smtClean="0"/>
              <a:t>12/9/2024</a:t>
            </a:fld>
            <a:endParaRPr lang="en-US"/>
          </a:p>
        </p:txBody>
      </p:sp>
      <p:sp>
        <p:nvSpPr>
          <p:cNvPr id="4" name="Slide Image Placeholder 3"/>
          <p:cNvSpPr>
            <a:spLocks noGrp="1" noRot="1" noChangeAspect="1"/>
          </p:cNvSpPr>
          <p:nvPr>
            <p:ph type="sldImg" idx="2"/>
          </p:nvPr>
        </p:nvSpPr>
        <p:spPr>
          <a:xfrm>
            <a:off x="706438" y="1155700"/>
            <a:ext cx="5541962" cy="3117850"/>
          </a:xfrm>
          <a:prstGeom prst="rect">
            <a:avLst/>
          </a:prstGeom>
          <a:noFill/>
          <a:ln w="12700">
            <a:solidFill>
              <a:prstClr val="black"/>
            </a:solidFill>
          </a:ln>
        </p:spPr>
        <p:txBody>
          <a:bodyPr vert="horz" lIns="92546" tIns="46273" rIns="92546" bIns="46273" rtlCol="0" anchor="ctr"/>
          <a:lstStyle/>
          <a:p>
            <a:endParaRPr lang="en-US"/>
          </a:p>
        </p:txBody>
      </p:sp>
      <p:sp>
        <p:nvSpPr>
          <p:cNvPr id="5" name="Notes Placeholder 4"/>
          <p:cNvSpPr>
            <a:spLocks noGrp="1"/>
          </p:cNvSpPr>
          <p:nvPr>
            <p:ph type="body" sz="quarter" idx="3"/>
          </p:nvPr>
        </p:nvSpPr>
        <p:spPr>
          <a:xfrm>
            <a:off x="695484" y="4447153"/>
            <a:ext cx="5563870" cy="3638580"/>
          </a:xfrm>
          <a:prstGeom prst="rect">
            <a:avLst/>
          </a:prstGeom>
        </p:spPr>
        <p:txBody>
          <a:bodyPr vert="horz" lIns="92546" tIns="46273" rIns="92546" bIns="462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7193"/>
            <a:ext cx="3013763" cy="463646"/>
          </a:xfrm>
          <a:prstGeom prst="rect">
            <a:avLst/>
          </a:prstGeom>
        </p:spPr>
        <p:txBody>
          <a:bodyPr vert="horz" lIns="92546" tIns="46273" rIns="92546" bIns="46273"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777193"/>
            <a:ext cx="3013763" cy="463646"/>
          </a:xfrm>
          <a:prstGeom prst="rect">
            <a:avLst/>
          </a:prstGeom>
        </p:spPr>
        <p:txBody>
          <a:bodyPr vert="horz" lIns="92546" tIns="46273" rIns="92546" bIns="46273" rtlCol="0" anchor="b"/>
          <a:lstStyle>
            <a:lvl1pPr algn="r">
              <a:defRPr sz="1200"/>
            </a:lvl1pPr>
          </a:lstStyle>
          <a:p>
            <a:fld id="{6C698BB9-731A-43C0-8119-52988FA43E1B}" type="slidenum">
              <a:rPr lang="en-US" smtClean="0"/>
              <a:t>‹#›</a:t>
            </a:fld>
            <a:endParaRPr lang="en-US"/>
          </a:p>
        </p:txBody>
      </p:sp>
    </p:spTree>
    <p:extLst>
      <p:ext uri="{BB962C8B-B14F-4D97-AF65-F5344CB8AC3E}">
        <p14:creationId xmlns:p14="http://schemas.microsoft.com/office/powerpoint/2010/main" val="1911413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ema.gov/glossary/special-flood-hazard-area-sfha"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ema.gov/sites/default/files/documents/fema_fim-appendix-h-flood-maps_apr2021.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uschamber.com/security/the-preparedness-payoff-the-economic-benefits-of-investing-in-climate-resilienc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8875"/>
            <a:ext cx="5541962" cy="3117850"/>
          </a:xfrm>
        </p:spPr>
      </p:sp>
      <p:sp>
        <p:nvSpPr>
          <p:cNvPr id="3" name="Notes Placeholder 2"/>
          <p:cNvSpPr>
            <a:spLocks noGrp="1"/>
          </p:cNvSpPr>
          <p:nvPr>
            <p:ph type="body" idx="1"/>
          </p:nvPr>
        </p:nvSpPr>
        <p:spPr/>
        <p:txBody>
          <a:bodyPr/>
          <a:lstStyle/>
          <a:p>
            <a:r>
              <a:rPr lang="en-US" sz="800" dirty="0"/>
              <a:t>Recall this issue was referred to us by commissioners before, we could not come up with </a:t>
            </a:r>
            <a:r>
              <a:rPr lang="en-US" sz="800" dirty="0" err="1"/>
              <a:t>conscensus</a:t>
            </a:r>
            <a:r>
              <a:rPr lang="en-US" sz="800" dirty="0"/>
              <a:t> to move forward – by the time we did that our recommendation would have been moot as we need to respond within four months</a:t>
            </a:r>
          </a:p>
          <a:p>
            <a:endParaRPr lang="en-US" sz="800" dirty="0"/>
          </a:p>
          <a:p>
            <a:r>
              <a:rPr lang="en-US" sz="800" dirty="0"/>
              <a:t>So commissioners have referred the issue back to us again for discussion</a:t>
            </a:r>
          </a:p>
          <a:p>
            <a:endParaRPr lang="en-US" sz="800" dirty="0"/>
          </a:p>
          <a:p>
            <a:r>
              <a:rPr lang="en-US" sz="800" dirty="0"/>
              <a:t>Goal</a:t>
            </a:r>
          </a:p>
          <a:p>
            <a:r>
              <a:rPr lang="en-US" sz="800" dirty="0"/>
              <a:t>Present information so we can have an informed discussion and hopefully make a recommendation to the commissioners</a:t>
            </a:r>
          </a:p>
          <a:p>
            <a:endParaRPr lang="en-US" sz="800" dirty="0"/>
          </a:p>
          <a:p>
            <a:r>
              <a:rPr lang="en-US" sz="800" dirty="0"/>
              <a:t>First a little background:</a:t>
            </a:r>
          </a:p>
          <a:p>
            <a:endParaRPr lang="en-US" sz="800" dirty="0"/>
          </a:p>
          <a:p>
            <a:r>
              <a:rPr lang="en-US" sz="800" dirty="0"/>
              <a:t>NFIP – established in 1968 with a goal to Reduce the </a:t>
            </a:r>
            <a:r>
              <a:rPr lang="en-US" sz="800" dirty="0" err="1"/>
              <a:t>soci</a:t>
            </a:r>
            <a:r>
              <a:rPr lang="en-US" sz="800" dirty="0"/>
              <a:t>- economic impact of flooding by:</a:t>
            </a:r>
          </a:p>
          <a:p>
            <a:r>
              <a:rPr lang="en-US" sz="800" dirty="0"/>
              <a:t>	provide Affordable insurance to property owners</a:t>
            </a:r>
          </a:p>
          <a:p>
            <a:r>
              <a:rPr lang="en-US" sz="800" dirty="0"/>
              <a:t>	encourage communities to adopt and enforce flood plain management regulations</a:t>
            </a:r>
          </a:p>
          <a:p>
            <a:r>
              <a:rPr lang="en-US" sz="800" dirty="0"/>
              <a:t>FEMA administers the NFIP </a:t>
            </a:r>
            <a:r>
              <a:rPr lang="en-US" sz="800" dirty="0" err="1"/>
              <a:t>ahd</a:t>
            </a:r>
            <a:r>
              <a:rPr lang="en-US" sz="800" dirty="0"/>
              <a:t>  evaluated flood areas and develops SFHA – special Flood hazard areas – purpose is to:</a:t>
            </a:r>
          </a:p>
          <a:p>
            <a:r>
              <a:rPr lang="en-US" sz="800" dirty="0"/>
              <a:t>	Crease Risk awareness, 	</a:t>
            </a:r>
          </a:p>
          <a:p>
            <a:r>
              <a:rPr lang="en-US" sz="800" dirty="0"/>
              <a:t>	Define insurance requirements; </a:t>
            </a:r>
          </a:p>
          <a:p>
            <a:pPr lvl="2"/>
            <a:r>
              <a:rPr lang="en-US" sz="800" dirty="0"/>
              <a:t>guide for building standards, and </a:t>
            </a:r>
          </a:p>
          <a:p>
            <a:pPr lvl="2"/>
            <a:r>
              <a:rPr lang="en-US" sz="800" dirty="0"/>
              <a:t>help communities manage Flood Plain practices to reduce risk </a:t>
            </a:r>
            <a:r>
              <a:rPr lang="en-US" sz="800" dirty="0" err="1"/>
              <a:t>fo</a:t>
            </a:r>
            <a:r>
              <a:rPr lang="en-US" sz="800" dirty="0"/>
              <a:t> flood</a:t>
            </a:r>
          </a:p>
          <a:p>
            <a:r>
              <a:rPr lang="en-US" sz="800" dirty="0"/>
              <a:t>I am sure you know that ¾ of </a:t>
            </a:r>
            <a:r>
              <a:rPr lang="en-US" sz="800" dirty="0" err="1"/>
              <a:t>dewey</a:t>
            </a:r>
            <a:r>
              <a:rPr lang="en-US" sz="800" dirty="0"/>
              <a:t> beach is in a SFHA area; roughly ¾ of the town  - all buildings below clayton </a:t>
            </a:r>
            <a:r>
              <a:rPr lang="en-US" sz="800" dirty="0" err="1"/>
              <a:t>st</a:t>
            </a:r>
            <a:endParaRPr lang="en-US" sz="800" dirty="0"/>
          </a:p>
          <a:p>
            <a:endParaRPr lang="en-US" sz="800" dirty="0"/>
          </a:p>
          <a:p>
            <a:r>
              <a:rPr lang="en-US" sz="800" dirty="0"/>
              <a:t>Dewey beach signed into the NFIP in 1982; our flood damage reduction ordinance can be found in section 101 of our code.  It was updated in 2014, but has existence for some time.  </a:t>
            </a:r>
          </a:p>
          <a:p>
            <a:endParaRPr lang="en-US" sz="800" dirty="0"/>
          </a:p>
          <a:p>
            <a:r>
              <a:rPr lang="en-US" sz="800" dirty="0"/>
              <a:t>Town also chooses to participate in the CRS  (Community Rating System) – compliments the NFIP:  provides </a:t>
            </a:r>
            <a:r>
              <a:rPr lang="en-US" sz="800" dirty="0" err="1"/>
              <a:t>disounts</a:t>
            </a:r>
            <a:r>
              <a:rPr lang="en-US" sz="800" dirty="0"/>
              <a:t> for flood insurance through better flood plain management practices</a:t>
            </a:r>
          </a:p>
          <a:p>
            <a:endParaRPr lang="en-US" sz="800" dirty="0"/>
          </a:p>
          <a:p>
            <a:r>
              <a:rPr lang="en-US" sz="800" dirty="0"/>
              <a:t>Town drivers </a:t>
            </a:r>
          </a:p>
          <a:p>
            <a:r>
              <a:rPr lang="en-US" sz="800" dirty="0"/>
              <a:t>	Climate Change Committee recommended increased freeboard</a:t>
            </a:r>
          </a:p>
          <a:p>
            <a:r>
              <a:rPr lang="en-US" sz="800" dirty="0"/>
              <a:t>	Town Charter suggested evaluating increased freeboard</a:t>
            </a:r>
          </a:p>
          <a:p>
            <a:r>
              <a:rPr lang="en-US" sz="800" dirty="0"/>
              <a:t>	Commissioners approved the new town hall to be built with a freeboard of =3 feet</a:t>
            </a:r>
          </a:p>
          <a:p>
            <a:r>
              <a:rPr lang="en-US" sz="800" dirty="0"/>
              <a:t>Note: our current freeboard is =1 foot</a:t>
            </a:r>
          </a:p>
        </p:txBody>
      </p:sp>
      <p:sp>
        <p:nvSpPr>
          <p:cNvPr id="4" name="Slide Number Placeholder 3"/>
          <p:cNvSpPr>
            <a:spLocks noGrp="1"/>
          </p:cNvSpPr>
          <p:nvPr>
            <p:ph type="sldNum" sz="quarter" idx="5"/>
          </p:nvPr>
        </p:nvSpPr>
        <p:spPr/>
        <p:txBody>
          <a:bodyPr/>
          <a:lstStyle/>
          <a:p>
            <a:fld id="{6C698BB9-731A-43C0-8119-52988FA43E1B}" type="slidenum">
              <a:rPr lang="en-US" smtClean="0"/>
              <a:t>1</a:t>
            </a:fld>
            <a:endParaRPr lang="en-US"/>
          </a:p>
        </p:txBody>
      </p:sp>
    </p:spTree>
    <p:extLst>
      <p:ext uri="{BB962C8B-B14F-4D97-AF65-F5344CB8AC3E}">
        <p14:creationId xmlns:p14="http://schemas.microsoft.com/office/powerpoint/2010/main" val="2751085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698BB9-731A-43C0-8119-52988FA43E1B}" type="slidenum">
              <a:rPr lang="en-US" smtClean="0"/>
              <a:t>10</a:t>
            </a:fld>
            <a:endParaRPr lang="en-US"/>
          </a:p>
        </p:txBody>
      </p:sp>
    </p:spTree>
    <p:extLst>
      <p:ext uri="{BB962C8B-B14F-4D97-AF65-F5344CB8AC3E}">
        <p14:creationId xmlns:p14="http://schemas.microsoft.com/office/powerpoint/2010/main" val="2658205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698BB9-731A-43C0-8119-52988FA43E1B}" type="slidenum">
              <a:rPr lang="en-US" smtClean="0"/>
              <a:t>11</a:t>
            </a:fld>
            <a:endParaRPr lang="en-US"/>
          </a:p>
        </p:txBody>
      </p:sp>
    </p:spTree>
    <p:extLst>
      <p:ext uri="{BB962C8B-B14F-4D97-AF65-F5344CB8AC3E}">
        <p14:creationId xmlns:p14="http://schemas.microsoft.com/office/powerpoint/2010/main" val="2493511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698BB9-731A-43C0-8119-52988FA43E1B}" type="slidenum">
              <a:rPr lang="en-US" smtClean="0"/>
              <a:t>12</a:t>
            </a:fld>
            <a:endParaRPr lang="en-US"/>
          </a:p>
        </p:txBody>
      </p:sp>
    </p:spTree>
    <p:extLst>
      <p:ext uri="{BB962C8B-B14F-4D97-AF65-F5344CB8AC3E}">
        <p14:creationId xmlns:p14="http://schemas.microsoft.com/office/powerpoint/2010/main" val="2121373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look at a building your visual point of reference is the ground – which is not necessarily BFE.  Older buildings were </a:t>
            </a:r>
            <a:r>
              <a:rPr lang="en-US" dirty="0" err="1"/>
              <a:t>constructred</a:t>
            </a:r>
            <a:r>
              <a:rPr lang="en-US" dirty="0"/>
              <a:t> from the ground, but BFE could be higher than the ground and freeboard is added to the BFE to determine the starting point for a building;  </a:t>
            </a:r>
          </a:p>
          <a:p>
            <a:endParaRPr lang="en-US" dirty="0"/>
          </a:p>
          <a:p>
            <a:r>
              <a:rPr lang="en-US" dirty="0"/>
              <a:t>So buildings will appear to be ‘higher’ and ‘taller’ when comparing to the ground</a:t>
            </a:r>
          </a:p>
        </p:txBody>
      </p:sp>
      <p:sp>
        <p:nvSpPr>
          <p:cNvPr id="4" name="Slide Number Placeholder 3"/>
          <p:cNvSpPr>
            <a:spLocks noGrp="1"/>
          </p:cNvSpPr>
          <p:nvPr>
            <p:ph type="sldNum" sz="quarter" idx="5"/>
          </p:nvPr>
        </p:nvSpPr>
        <p:spPr/>
        <p:txBody>
          <a:bodyPr/>
          <a:lstStyle/>
          <a:p>
            <a:fld id="{6C698BB9-731A-43C0-8119-52988FA43E1B}" type="slidenum">
              <a:rPr lang="en-US" smtClean="0"/>
              <a:t>13</a:t>
            </a:fld>
            <a:endParaRPr lang="en-US"/>
          </a:p>
        </p:txBody>
      </p:sp>
    </p:spTree>
    <p:extLst>
      <p:ext uri="{BB962C8B-B14F-4D97-AF65-F5344CB8AC3E}">
        <p14:creationId xmlns:p14="http://schemas.microsoft.com/office/powerpoint/2010/main" val="3614035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Freeboard requires that all utilities be located ‘up’</a:t>
            </a:r>
          </a:p>
        </p:txBody>
      </p:sp>
      <p:sp>
        <p:nvSpPr>
          <p:cNvPr id="4" name="Slide Number Placeholder 3"/>
          <p:cNvSpPr>
            <a:spLocks noGrp="1"/>
          </p:cNvSpPr>
          <p:nvPr>
            <p:ph type="sldNum" sz="quarter" idx="5"/>
          </p:nvPr>
        </p:nvSpPr>
        <p:spPr/>
        <p:txBody>
          <a:bodyPr/>
          <a:lstStyle/>
          <a:p>
            <a:fld id="{6C698BB9-731A-43C0-8119-52988FA43E1B}" type="slidenum">
              <a:rPr lang="en-US" smtClean="0"/>
              <a:t>14</a:t>
            </a:fld>
            <a:endParaRPr lang="en-US"/>
          </a:p>
        </p:txBody>
      </p:sp>
    </p:spTree>
    <p:extLst>
      <p:ext uri="{BB962C8B-B14F-4D97-AF65-F5344CB8AC3E}">
        <p14:creationId xmlns:p14="http://schemas.microsoft.com/office/powerpoint/2010/main" val="3801350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ask Daune for her opinion on these items:  </a:t>
            </a:r>
          </a:p>
          <a:p>
            <a:endParaRPr lang="en-US" dirty="0"/>
          </a:p>
          <a:p>
            <a:r>
              <a:rPr lang="en-US" dirty="0"/>
              <a:t>Summary – </a:t>
            </a:r>
          </a:p>
          <a:p>
            <a:endParaRPr lang="en-US" dirty="0"/>
          </a:p>
          <a:p>
            <a:r>
              <a:rPr lang="en-US" dirty="0"/>
              <a:t>	Increased </a:t>
            </a:r>
            <a:r>
              <a:rPr lang="en-US" dirty="0" err="1"/>
              <a:t>Consturion</a:t>
            </a:r>
            <a:r>
              <a:rPr lang="en-US" dirty="0"/>
              <a:t> costs</a:t>
            </a:r>
            <a:br>
              <a:rPr lang="en-US" dirty="0"/>
            </a:br>
            <a:r>
              <a:rPr lang="en-US" dirty="0"/>
              <a:t>	Stairs might extend into setbacks</a:t>
            </a:r>
          </a:p>
          <a:p>
            <a:r>
              <a:rPr lang="en-US" dirty="0"/>
              <a:t>	Buildings will appear much higher than before</a:t>
            </a:r>
          </a:p>
        </p:txBody>
      </p:sp>
      <p:sp>
        <p:nvSpPr>
          <p:cNvPr id="4" name="Slide Number Placeholder 3"/>
          <p:cNvSpPr>
            <a:spLocks noGrp="1"/>
          </p:cNvSpPr>
          <p:nvPr>
            <p:ph type="sldNum" sz="quarter" idx="5"/>
          </p:nvPr>
        </p:nvSpPr>
        <p:spPr/>
        <p:txBody>
          <a:bodyPr/>
          <a:lstStyle/>
          <a:p>
            <a:fld id="{6C698BB9-731A-43C0-8119-52988FA43E1B}" type="slidenum">
              <a:rPr lang="en-US" smtClean="0"/>
              <a:t>15</a:t>
            </a:fld>
            <a:endParaRPr lang="en-US"/>
          </a:p>
        </p:txBody>
      </p:sp>
    </p:spTree>
    <p:extLst>
      <p:ext uri="{BB962C8B-B14F-4D97-AF65-F5344CB8AC3E}">
        <p14:creationId xmlns:p14="http://schemas.microsoft.com/office/powerpoint/2010/main" val="943903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effectLst/>
                <a:latin typeface="Arial Narrow" panose="020B0606020202030204" pitchFamily="34" charset="0"/>
              </a:rPr>
              <a:t>Let’s identify some terms to frame the discussion”</a:t>
            </a:r>
          </a:p>
          <a:p>
            <a:endParaRPr lang="en-US" sz="800" dirty="0">
              <a:latin typeface="Arial Narrow" panose="020B0606020202030204" pitchFamily="34" charset="0"/>
            </a:endParaRPr>
          </a:p>
          <a:p>
            <a:r>
              <a:rPr lang="en-US" sz="800" dirty="0">
                <a:effectLst/>
                <a:latin typeface="Arial Narrow" panose="020B0606020202030204" pitchFamily="34" charset="0"/>
              </a:rPr>
              <a:t>The terms </a:t>
            </a:r>
            <a:r>
              <a:rPr lang="en-US" sz="800" b="1" dirty="0">
                <a:effectLst/>
                <a:latin typeface="Arial Narrow" panose="020B0606020202030204" pitchFamily="34" charset="0"/>
              </a:rPr>
              <a:t>Special Flood Hazard Area (SFHA)</a:t>
            </a:r>
            <a:r>
              <a:rPr lang="en-US" sz="800" dirty="0">
                <a:effectLst/>
                <a:latin typeface="Arial Narrow" panose="020B0606020202030204" pitchFamily="34" charset="0"/>
              </a:rPr>
              <a:t>, </a:t>
            </a:r>
            <a:r>
              <a:rPr lang="en-US" sz="800" b="1" dirty="0">
                <a:effectLst/>
                <a:latin typeface="Arial Narrow" panose="020B0606020202030204" pitchFamily="34" charset="0"/>
              </a:rPr>
              <a:t>Base Flood Elevation (BFE)</a:t>
            </a:r>
            <a:r>
              <a:rPr lang="en-US" sz="800" dirty="0">
                <a:effectLst/>
                <a:latin typeface="Arial Narrow" panose="020B0606020202030204" pitchFamily="34" charset="0"/>
              </a:rPr>
              <a:t>, </a:t>
            </a:r>
            <a:r>
              <a:rPr lang="en-US" sz="800" b="1" dirty="0">
                <a:effectLst/>
                <a:latin typeface="Arial Narrow" panose="020B0606020202030204" pitchFamily="34" charset="0"/>
              </a:rPr>
              <a:t>Flood Insurance Rate Map (FIRM)</a:t>
            </a:r>
            <a:r>
              <a:rPr lang="en-US" sz="800" dirty="0">
                <a:effectLst/>
                <a:latin typeface="Arial Narrow" panose="020B0606020202030204" pitchFamily="34" charset="0"/>
              </a:rPr>
              <a:t>, and </a:t>
            </a:r>
            <a:r>
              <a:rPr lang="en-US" sz="800" b="1" dirty="0">
                <a:effectLst/>
                <a:latin typeface="Arial Narrow" panose="020B0606020202030204" pitchFamily="34" charset="0"/>
              </a:rPr>
              <a:t>Zones</a:t>
            </a:r>
            <a:r>
              <a:rPr lang="en-US" sz="800" dirty="0">
                <a:effectLst/>
                <a:latin typeface="Arial Narrow" panose="020B0606020202030204" pitchFamily="34" charset="0"/>
              </a:rPr>
              <a:t> are all interconnected in the context of flood risk management. Here’s how they relate:</a:t>
            </a:r>
          </a:p>
          <a:p>
            <a:pPr>
              <a:buFont typeface="+mj-lt"/>
              <a:buAutoNum type="arabicPeriod"/>
            </a:pPr>
            <a:r>
              <a:rPr lang="en-US" sz="800" b="1" dirty="0">
                <a:effectLst/>
                <a:latin typeface="Arial Narrow" panose="020B0606020202030204" pitchFamily="34" charset="0"/>
              </a:rPr>
              <a:t>Special Flood Hazard Area (SFHA)</a:t>
            </a:r>
            <a:r>
              <a:rPr lang="en-US" sz="800" dirty="0">
                <a:effectLst/>
                <a:latin typeface="Arial Narrow" panose="020B0606020202030204" pitchFamily="34" charset="0"/>
              </a:rPr>
              <a:t>:</a:t>
            </a:r>
          </a:p>
          <a:p>
            <a:pPr marL="742950" lvl="1" indent="-285750">
              <a:buFont typeface="+mj-lt"/>
              <a:buAutoNum type="arabicPeriod"/>
            </a:pPr>
            <a:r>
              <a:rPr lang="en-US" sz="800" dirty="0">
                <a:effectLst/>
                <a:latin typeface="Arial Narrow" panose="020B0606020202030204" pitchFamily="34" charset="0"/>
                <a:hlinkClick r:id="rId3"/>
              </a:rPr>
              <a:t>SFHAs are areas identified by FEMA as having a high risk of flooding, with a 1% annual chance of flood (100-year flood) or greater</a:t>
            </a:r>
            <a:r>
              <a:rPr lang="en-US" sz="800" baseline="30000" dirty="0">
                <a:effectLst/>
                <a:latin typeface="Arial Narrow" panose="020B0606020202030204" pitchFamily="34" charset="0"/>
                <a:hlinkClick r:id="rId3"/>
              </a:rPr>
              <a:t>1</a:t>
            </a:r>
            <a:r>
              <a:rPr lang="en-US" sz="800" dirty="0">
                <a:effectLst/>
                <a:latin typeface="Arial Narrow" panose="020B0606020202030204" pitchFamily="34" charset="0"/>
              </a:rPr>
              <a:t>.</a:t>
            </a:r>
          </a:p>
          <a:p>
            <a:pPr marL="742950" lvl="1" indent="-285750">
              <a:buFont typeface="+mj-lt"/>
              <a:buAutoNum type="arabicPeriod"/>
            </a:pPr>
            <a:r>
              <a:rPr lang="en-US" sz="800" dirty="0">
                <a:effectLst/>
                <a:latin typeface="Arial Narrow" panose="020B0606020202030204" pitchFamily="34" charset="0"/>
                <a:hlinkClick r:id="rId3"/>
              </a:rPr>
              <a:t>These areas are depicted on FIRMs and include various flood zones such as A, AE, AO, and VE</a:t>
            </a:r>
            <a:r>
              <a:rPr lang="en-US" sz="800" baseline="30000" dirty="0">
                <a:effectLst/>
                <a:latin typeface="Arial Narrow" panose="020B0606020202030204" pitchFamily="34" charset="0"/>
                <a:hlinkClick r:id="rId3"/>
              </a:rPr>
              <a:t>1</a:t>
            </a:r>
            <a:r>
              <a:rPr lang="en-US" sz="800" dirty="0">
                <a:effectLst/>
                <a:latin typeface="Arial Narrow" panose="020B0606020202030204" pitchFamily="34" charset="0"/>
              </a:rPr>
              <a:t>.</a:t>
            </a:r>
          </a:p>
          <a:p>
            <a:pPr>
              <a:buFont typeface="+mj-lt"/>
              <a:buAutoNum type="arabicPeriod"/>
            </a:pPr>
            <a:r>
              <a:rPr lang="en-US" sz="800" b="1" dirty="0">
                <a:effectLst/>
                <a:latin typeface="Arial Narrow" panose="020B0606020202030204" pitchFamily="34" charset="0"/>
              </a:rPr>
              <a:t>Base Flood Elevation (BFE)</a:t>
            </a:r>
            <a:r>
              <a:rPr lang="en-US" sz="800" dirty="0">
                <a:effectLst/>
                <a:latin typeface="Arial Narrow" panose="020B0606020202030204" pitchFamily="34" charset="0"/>
              </a:rPr>
              <a:t>:  </a:t>
            </a:r>
            <a:r>
              <a:rPr lang="en-US" sz="800" dirty="0">
                <a:effectLst/>
                <a:latin typeface="Arial Narrow" panose="020B0606020202030204" pitchFamily="34" charset="0"/>
                <a:hlinkClick r:id="rId3"/>
              </a:rPr>
              <a:t>The BFE is the computed elevation to which floodwaters are anticipated to rise during a base flood event</a:t>
            </a:r>
            <a:r>
              <a:rPr lang="en-US" sz="800" baseline="30000" dirty="0">
                <a:effectLst/>
                <a:latin typeface="Arial Narrow" panose="020B0606020202030204" pitchFamily="34" charset="0"/>
                <a:hlinkClick r:id="rId3"/>
              </a:rPr>
              <a:t>1</a:t>
            </a:r>
            <a:r>
              <a:rPr lang="en-US" sz="800" dirty="0">
                <a:effectLst/>
                <a:latin typeface="Arial Narrow" panose="020B0606020202030204" pitchFamily="34" charset="0"/>
              </a:rPr>
              <a:t>.</a:t>
            </a:r>
          </a:p>
          <a:p>
            <a:pPr marL="742950" lvl="1" indent="-285750">
              <a:buFont typeface="+mj-lt"/>
              <a:buAutoNum type="arabicPeriod"/>
            </a:pPr>
            <a:r>
              <a:rPr lang="en-US" sz="800" dirty="0">
                <a:effectLst/>
                <a:latin typeface="Arial Narrow" panose="020B0606020202030204" pitchFamily="34" charset="0"/>
                <a:hlinkClick r:id="rId3"/>
              </a:rPr>
              <a:t>BFEs are used to determine the required elevation for buildings and structures within SFHAs to minimize flood damage</a:t>
            </a:r>
            <a:r>
              <a:rPr lang="en-US" sz="800" baseline="30000" dirty="0">
                <a:effectLst/>
                <a:latin typeface="Arial Narrow" panose="020B0606020202030204" pitchFamily="34" charset="0"/>
                <a:hlinkClick r:id="rId3"/>
              </a:rPr>
              <a:t>1</a:t>
            </a:r>
            <a:r>
              <a:rPr lang="en-US" sz="800" dirty="0">
                <a:effectLst/>
                <a:latin typeface="Arial Narrow" panose="020B0606020202030204" pitchFamily="34" charset="0"/>
              </a:rPr>
              <a:t>.</a:t>
            </a:r>
          </a:p>
          <a:p>
            <a:pPr>
              <a:buFont typeface="+mj-lt"/>
              <a:buAutoNum type="arabicPeriod"/>
            </a:pPr>
            <a:r>
              <a:rPr lang="en-US" sz="800" b="1" dirty="0">
                <a:effectLst/>
                <a:latin typeface="Arial Narrow" panose="020B0606020202030204" pitchFamily="34" charset="0"/>
              </a:rPr>
              <a:t>Flood Insurance Rate Map (FIRM)</a:t>
            </a:r>
            <a:r>
              <a:rPr lang="en-US" sz="800" dirty="0">
                <a:effectLst/>
                <a:latin typeface="Arial Narrow" panose="020B0606020202030204" pitchFamily="34" charset="0"/>
              </a:rPr>
              <a:t>:</a:t>
            </a:r>
          </a:p>
          <a:p>
            <a:pPr marL="742950" lvl="1" indent="-285750">
              <a:buFont typeface="+mj-lt"/>
              <a:buAutoNum type="arabicPeriod"/>
            </a:pPr>
            <a:r>
              <a:rPr lang="en-US" sz="800" dirty="0">
                <a:effectLst/>
                <a:latin typeface="Arial Narrow" panose="020B0606020202030204" pitchFamily="34" charset="0"/>
                <a:hlinkClick r:id="rId4"/>
              </a:rPr>
              <a:t>FIRMs are official maps created by FEMA that show SFHAs, BFEs, and flood zones</a:t>
            </a:r>
            <a:r>
              <a:rPr lang="en-US" sz="800" baseline="30000" dirty="0">
                <a:effectLst/>
                <a:latin typeface="Arial Narrow" panose="020B0606020202030204" pitchFamily="34" charset="0"/>
                <a:hlinkClick r:id="rId4"/>
              </a:rPr>
              <a:t>2</a:t>
            </a:r>
            <a:r>
              <a:rPr lang="en-US" sz="800" dirty="0">
                <a:effectLst/>
                <a:latin typeface="Arial Narrow" panose="020B0606020202030204" pitchFamily="34" charset="0"/>
              </a:rPr>
              <a:t>.</a:t>
            </a:r>
          </a:p>
          <a:p>
            <a:pPr marL="742950" lvl="1" indent="-285750">
              <a:buFont typeface="+mj-lt"/>
              <a:buAutoNum type="arabicPeriod"/>
            </a:pPr>
            <a:r>
              <a:rPr lang="en-US" sz="800" dirty="0">
                <a:effectLst/>
                <a:latin typeface="Arial Narrow" panose="020B0606020202030204" pitchFamily="34" charset="0"/>
                <a:hlinkClick r:id="rId4"/>
              </a:rPr>
              <a:t>These maps are used for floodplain management, insurance rating, and to inform property owners about flood risks</a:t>
            </a:r>
            <a:r>
              <a:rPr lang="en-US" sz="800" baseline="30000" dirty="0">
                <a:effectLst/>
                <a:latin typeface="Arial Narrow" panose="020B0606020202030204" pitchFamily="34" charset="0"/>
                <a:hlinkClick r:id="rId4"/>
              </a:rPr>
              <a:t>2</a:t>
            </a:r>
            <a:r>
              <a:rPr lang="en-US" sz="800" dirty="0">
                <a:effectLst/>
                <a:latin typeface="Arial Narrow" panose="020B0606020202030204" pitchFamily="34" charset="0"/>
              </a:rPr>
              <a:t>.</a:t>
            </a:r>
          </a:p>
          <a:p>
            <a:pPr>
              <a:buFont typeface="+mj-lt"/>
              <a:buAutoNum type="arabicPeriod"/>
            </a:pPr>
            <a:r>
              <a:rPr lang="en-US" sz="800" b="1" dirty="0">
                <a:effectLst/>
                <a:latin typeface="Arial Narrow" panose="020B0606020202030204" pitchFamily="34" charset="0"/>
              </a:rPr>
              <a:t>Zones</a:t>
            </a:r>
            <a:r>
              <a:rPr lang="en-US" sz="800" dirty="0">
                <a:effectLst/>
                <a:latin typeface="Arial Narrow" panose="020B0606020202030204" pitchFamily="34" charset="0"/>
              </a:rPr>
              <a:t>:</a:t>
            </a:r>
          </a:p>
          <a:p>
            <a:pPr marL="742950" lvl="1" indent="-285750">
              <a:buFont typeface="+mj-lt"/>
              <a:buAutoNum type="arabicPeriod"/>
            </a:pPr>
            <a:r>
              <a:rPr lang="en-US" sz="800" dirty="0">
                <a:effectLst/>
                <a:latin typeface="Arial Narrow" panose="020B0606020202030204" pitchFamily="34" charset="0"/>
                <a:hlinkClick r:id="rId3"/>
              </a:rPr>
              <a:t>Flood zones are specific areas within SFHAs that indicate the level and type of flood risk</a:t>
            </a:r>
            <a:r>
              <a:rPr lang="en-US" sz="800" baseline="30000" dirty="0">
                <a:effectLst/>
                <a:latin typeface="Arial Narrow" panose="020B0606020202030204" pitchFamily="34" charset="0"/>
                <a:hlinkClick r:id="rId3"/>
              </a:rPr>
              <a:t>1</a:t>
            </a:r>
            <a:r>
              <a:rPr lang="en-US" sz="800" dirty="0">
                <a:effectLst/>
                <a:latin typeface="Arial Narrow" panose="020B0606020202030204" pitchFamily="34" charset="0"/>
              </a:rPr>
              <a:t>.</a:t>
            </a:r>
          </a:p>
          <a:p>
            <a:pPr marL="742950" lvl="1" indent="-285750">
              <a:buFont typeface="+mj-lt"/>
              <a:buAutoNum type="arabicPeriod"/>
            </a:pPr>
            <a:r>
              <a:rPr lang="en-US" sz="800" dirty="0">
                <a:effectLst/>
                <a:latin typeface="Arial Narrow" panose="020B0606020202030204" pitchFamily="34" charset="0"/>
              </a:rPr>
              <a:t>Common zones include:</a:t>
            </a:r>
          </a:p>
          <a:p>
            <a:pPr marL="1143000" lvl="2" indent="-228600">
              <a:buFont typeface="+mj-lt"/>
              <a:buAutoNum type="arabicPeriod"/>
            </a:pPr>
            <a:r>
              <a:rPr lang="en-US" sz="800" b="1" dirty="0">
                <a:effectLst/>
                <a:latin typeface="Arial Narrow" panose="020B0606020202030204" pitchFamily="34" charset="0"/>
              </a:rPr>
              <a:t>Zone A</a:t>
            </a:r>
            <a:r>
              <a:rPr lang="en-US" sz="800" dirty="0">
                <a:effectLst/>
                <a:latin typeface="Arial Narrow" panose="020B0606020202030204" pitchFamily="34" charset="0"/>
              </a:rPr>
              <a:t>: Areas with a 1% annual chance of flooding, no BFE determined.</a:t>
            </a:r>
          </a:p>
          <a:p>
            <a:pPr marL="1143000" lvl="2" indent="-228600">
              <a:buFont typeface="+mj-lt"/>
              <a:buAutoNum type="arabicPeriod"/>
            </a:pPr>
            <a:r>
              <a:rPr lang="en-US" sz="800" b="1" dirty="0">
                <a:effectLst/>
                <a:latin typeface="Arial Narrow" panose="020B0606020202030204" pitchFamily="34" charset="0"/>
              </a:rPr>
              <a:t>Zone AE</a:t>
            </a:r>
            <a:r>
              <a:rPr lang="en-US" sz="800" dirty="0">
                <a:effectLst/>
                <a:latin typeface="Arial Narrow" panose="020B0606020202030204" pitchFamily="34" charset="0"/>
              </a:rPr>
              <a:t>: Areas with a 1% annual chance of flooding, with BFEs determined.</a:t>
            </a:r>
          </a:p>
          <a:p>
            <a:pPr marL="1143000" lvl="2" indent="-228600">
              <a:buFont typeface="+mj-lt"/>
              <a:buAutoNum type="arabicPeriod"/>
            </a:pPr>
            <a:r>
              <a:rPr lang="en-US" sz="800" b="1" dirty="0">
                <a:effectLst/>
                <a:latin typeface="Arial Narrow" panose="020B0606020202030204" pitchFamily="34" charset="0"/>
                <a:hlinkClick r:id="rId3"/>
              </a:rPr>
              <a:t>Zone AO</a:t>
            </a:r>
            <a:r>
              <a:rPr lang="en-US" sz="800" dirty="0">
                <a:effectLst/>
                <a:latin typeface="Arial Narrow" panose="020B0606020202030204" pitchFamily="34" charset="0"/>
                <a:hlinkClick r:id="rId3"/>
              </a:rPr>
              <a:t>: Areas with a 1% annual chance of shallow flooding, with average depths of 1 to 3 feet</a:t>
            </a:r>
            <a:r>
              <a:rPr lang="en-US" sz="800" baseline="30000" dirty="0">
                <a:effectLst/>
                <a:latin typeface="Arial Narrow" panose="020B0606020202030204" pitchFamily="34" charset="0"/>
                <a:hlinkClick r:id="rId3"/>
              </a:rPr>
              <a:t>1</a:t>
            </a:r>
            <a:r>
              <a:rPr lang="en-US" sz="800" dirty="0">
                <a:effectLst/>
                <a:latin typeface="Arial Narrow" panose="020B0606020202030204" pitchFamily="34" charset="0"/>
              </a:rPr>
              <a:t>.</a:t>
            </a:r>
          </a:p>
          <a:p>
            <a:pPr marL="1143000" lvl="2" indent="-228600">
              <a:buFont typeface="+mj-lt"/>
              <a:buAutoNum type="arabicPeriod"/>
            </a:pPr>
            <a:r>
              <a:rPr lang="en-US" sz="800" b="1" dirty="0">
                <a:effectLst/>
                <a:latin typeface="Arial Narrow" panose="020B0606020202030204" pitchFamily="34" charset="0"/>
                <a:hlinkClick r:id="rId3"/>
              </a:rPr>
              <a:t>Zone VE</a:t>
            </a:r>
            <a:r>
              <a:rPr lang="en-US" sz="800" dirty="0">
                <a:effectLst/>
                <a:latin typeface="Arial Narrow" panose="020B0606020202030204" pitchFamily="34" charset="0"/>
                <a:hlinkClick r:id="rId3"/>
              </a:rPr>
              <a:t>: Coastal areas with a 1% annual chance of flooding and additional hazards due to storm-induced velocity wave action</a:t>
            </a:r>
            <a:r>
              <a:rPr lang="en-US" sz="800" baseline="30000" dirty="0">
                <a:effectLst/>
                <a:latin typeface="Arial Narrow" panose="020B0606020202030204" pitchFamily="34" charset="0"/>
                <a:hlinkClick r:id="rId3"/>
              </a:rPr>
              <a:t>1</a:t>
            </a:r>
            <a:r>
              <a:rPr lang="en-US" sz="800" dirty="0">
                <a:effectLst/>
                <a:latin typeface="Arial Narrow" panose="020B0606020202030204" pitchFamily="34" charset="0"/>
              </a:rPr>
              <a:t>.</a:t>
            </a:r>
          </a:p>
          <a:p>
            <a:r>
              <a:rPr lang="en-US" sz="800" dirty="0">
                <a:effectLst/>
                <a:latin typeface="Arial Narrow" panose="020B0606020202030204" pitchFamily="34" charset="0"/>
              </a:rPr>
              <a:t>These elements work together to help communities and property owners understand and manage flood risks effectively</a:t>
            </a:r>
          </a:p>
        </p:txBody>
      </p:sp>
      <p:sp>
        <p:nvSpPr>
          <p:cNvPr id="4" name="Slide Number Placeholder 3"/>
          <p:cNvSpPr>
            <a:spLocks noGrp="1"/>
          </p:cNvSpPr>
          <p:nvPr>
            <p:ph type="sldNum" sz="quarter" idx="5"/>
          </p:nvPr>
        </p:nvSpPr>
        <p:spPr/>
        <p:txBody>
          <a:bodyPr/>
          <a:lstStyle/>
          <a:p>
            <a:fld id="{6C698BB9-731A-43C0-8119-52988FA43E1B}" type="slidenum">
              <a:rPr lang="en-US" smtClean="0"/>
              <a:t>2</a:t>
            </a:fld>
            <a:endParaRPr lang="en-US"/>
          </a:p>
        </p:txBody>
      </p:sp>
    </p:spTree>
    <p:extLst>
      <p:ext uri="{BB962C8B-B14F-4D97-AF65-F5344CB8AC3E}">
        <p14:creationId xmlns:p14="http://schemas.microsoft.com/office/powerpoint/2010/main" val="3878274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that detail the FIRM that detail the BFE and zones established </a:t>
            </a:r>
            <a:r>
              <a:rPr lang="en-US"/>
              <a:t>by FEMA for Dewey Beach</a:t>
            </a:r>
            <a:endParaRPr lang="en-US" dirty="0"/>
          </a:p>
          <a:p>
            <a:endParaRPr lang="en-US" dirty="0"/>
          </a:p>
          <a:p>
            <a:r>
              <a:rPr lang="en-US" dirty="0"/>
              <a:t>AO – Sheet Flow rise – happens in heavy rainfall; ground cannot absorb the water fast enough</a:t>
            </a:r>
          </a:p>
          <a:p>
            <a:endParaRPr lang="en-US" dirty="0"/>
          </a:p>
          <a:p>
            <a:r>
              <a:rPr lang="en-US" dirty="0"/>
              <a:t>AE – High Flood risk due to proximity of flood plains, rivers lakes or other bodies of water – in this case Rehoboth bay</a:t>
            </a:r>
          </a:p>
          <a:p>
            <a:endParaRPr lang="en-US" dirty="0"/>
          </a:p>
          <a:p>
            <a:r>
              <a:rPr lang="en-US" dirty="0"/>
              <a:t>V zones – high risk of flooding as a result of wave action</a:t>
            </a:r>
          </a:p>
          <a:p>
            <a:endParaRPr lang="en-US" dirty="0"/>
          </a:p>
          <a:p>
            <a:r>
              <a:rPr lang="en-US" dirty="0"/>
              <a:t>The NUMBER with the zone along with the zone becomes the BFE –</a:t>
            </a:r>
          </a:p>
        </p:txBody>
      </p:sp>
      <p:sp>
        <p:nvSpPr>
          <p:cNvPr id="4" name="Slide Number Placeholder 3"/>
          <p:cNvSpPr>
            <a:spLocks noGrp="1"/>
          </p:cNvSpPr>
          <p:nvPr>
            <p:ph type="sldNum" sz="quarter" idx="5"/>
          </p:nvPr>
        </p:nvSpPr>
        <p:spPr/>
        <p:txBody>
          <a:bodyPr/>
          <a:lstStyle/>
          <a:p>
            <a:fld id="{6C698BB9-731A-43C0-8119-52988FA43E1B}" type="slidenum">
              <a:rPr lang="en-US" smtClean="0"/>
              <a:t>3</a:t>
            </a:fld>
            <a:endParaRPr lang="en-US"/>
          </a:p>
        </p:txBody>
      </p:sp>
    </p:spTree>
    <p:extLst>
      <p:ext uri="{BB962C8B-B14F-4D97-AF65-F5344CB8AC3E}">
        <p14:creationId xmlns:p14="http://schemas.microsoft.com/office/powerpoint/2010/main" val="2082540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Freeboard – a safety factor:  contribute to flood heights grater than the calculated height;</a:t>
            </a:r>
          </a:p>
          <a:p>
            <a:endParaRPr lang="en-US" dirty="0"/>
          </a:p>
          <a:p>
            <a:r>
              <a:rPr lang="en-US" dirty="0"/>
              <a:t>BFE – is a calculation – freeboard provides for additional safety in addition to BFE</a:t>
            </a:r>
          </a:p>
        </p:txBody>
      </p:sp>
      <p:sp>
        <p:nvSpPr>
          <p:cNvPr id="4" name="Slide Number Placeholder 3"/>
          <p:cNvSpPr>
            <a:spLocks noGrp="1"/>
          </p:cNvSpPr>
          <p:nvPr>
            <p:ph type="sldNum" sz="quarter" idx="5"/>
          </p:nvPr>
        </p:nvSpPr>
        <p:spPr/>
        <p:txBody>
          <a:bodyPr/>
          <a:lstStyle/>
          <a:p>
            <a:fld id="{6C698BB9-731A-43C0-8119-52988FA43E1B}" type="slidenum">
              <a:rPr lang="en-US" smtClean="0"/>
              <a:t>4</a:t>
            </a:fld>
            <a:endParaRPr lang="en-US"/>
          </a:p>
        </p:txBody>
      </p:sp>
    </p:spTree>
    <p:extLst>
      <p:ext uri="{BB962C8B-B14F-4D97-AF65-F5344CB8AC3E}">
        <p14:creationId xmlns:p14="http://schemas.microsoft.com/office/powerpoint/2010/main" val="2925601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some background on what other communities have adopted in terms of freeboard:</a:t>
            </a:r>
          </a:p>
          <a:p>
            <a:endParaRPr lang="en-US" dirty="0"/>
          </a:p>
        </p:txBody>
      </p:sp>
      <p:sp>
        <p:nvSpPr>
          <p:cNvPr id="4" name="Slide Number Placeholder 3"/>
          <p:cNvSpPr>
            <a:spLocks noGrp="1"/>
          </p:cNvSpPr>
          <p:nvPr>
            <p:ph type="sldNum" sz="quarter" idx="5"/>
          </p:nvPr>
        </p:nvSpPr>
        <p:spPr/>
        <p:txBody>
          <a:bodyPr/>
          <a:lstStyle/>
          <a:p>
            <a:fld id="{6C698BB9-731A-43C0-8119-52988FA43E1B}" type="slidenum">
              <a:rPr lang="en-US" smtClean="0"/>
              <a:t>5</a:t>
            </a:fld>
            <a:endParaRPr lang="en-US"/>
          </a:p>
        </p:txBody>
      </p:sp>
    </p:spTree>
    <p:extLst>
      <p:ext uri="{BB962C8B-B14F-4D97-AF65-F5344CB8AC3E}">
        <p14:creationId xmlns:p14="http://schemas.microsoft.com/office/powerpoint/2010/main" val="1087712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Reasons to increase Freeboard:</a:t>
            </a:r>
          </a:p>
          <a:p>
            <a:endParaRPr lang="en-US" dirty="0"/>
          </a:p>
          <a:p>
            <a:r>
              <a:rPr lang="en-US" dirty="0"/>
              <a:t>I mentioned that Freeboard is a safety factor  over BFE– increasing it brings enhanced protection against storm surges, heaver expected rainfall – which can EXCEED BFE; so one reason to increase freeboard is to reduce risk to the property owner as a result of floods</a:t>
            </a:r>
          </a:p>
          <a:p>
            <a:endParaRPr lang="en-US" dirty="0"/>
          </a:p>
          <a:p>
            <a:r>
              <a:rPr lang="en-US" dirty="0"/>
              <a:t>Provide for insurance savings both annually and over time, </a:t>
            </a:r>
          </a:p>
          <a:p>
            <a:pPr marL="171450" indent="-171450">
              <a:buFont typeface="Arial" panose="020B0604020202020204" pitchFamily="34" charset="0"/>
              <a:buChar char="•"/>
            </a:pPr>
            <a:r>
              <a:rPr lang="en-US" dirty="0"/>
              <a:t>cost of increased construction for freeboard is offset by the insurance savings</a:t>
            </a:r>
          </a:p>
          <a:p>
            <a:endParaRPr lang="en-US" dirty="0"/>
          </a:p>
          <a:p>
            <a:r>
              <a:rPr lang="en-US" dirty="0"/>
              <a:t>Should Increase property value and marketability – better </a:t>
            </a:r>
            <a:r>
              <a:rPr lang="en-US" dirty="0" err="1"/>
              <a:t>preservationi</a:t>
            </a:r>
            <a:r>
              <a:rPr lang="en-US" dirty="0"/>
              <a:t> in the face of climate change</a:t>
            </a:r>
          </a:p>
          <a:p>
            <a:endParaRPr lang="en-US" dirty="0"/>
          </a:p>
          <a:p>
            <a:r>
              <a:rPr lang="en-US" dirty="0"/>
              <a:t>Freeboard also is recognized by the CRS – community rating system</a:t>
            </a:r>
          </a:p>
          <a:p>
            <a:endParaRPr lang="en-US" dirty="0"/>
          </a:p>
          <a:p>
            <a:r>
              <a:rPr lang="en-US" dirty="0"/>
              <a:t>Lastly it is beneficial to the Environment and the community</a:t>
            </a:r>
          </a:p>
          <a:p>
            <a:r>
              <a:rPr lang="en-US" dirty="0"/>
              <a:t>	reducing </a:t>
            </a:r>
            <a:r>
              <a:rPr lang="en-US" dirty="0" err="1"/>
              <a:t>developinet</a:t>
            </a:r>
            <a:r>
              <a:rPr lang="en-US" dirty="0"/>
              <a:t> in flood plains</a:t>
            </a:r>
          </a:p>
          <a:p>
            <a:r>
              <a:rPr lang="en-US" dirty="0"/>
              <a:t>	eliminate economic and social impacts to the community</a:t>
            </a:r>
          </a:p>
          <a:p>
            <a:endParaRPr lang="en-US" dirty="0"/>
          </a:p>
          <a:p>
            <a:endParaRPr lang="en-US" dirty="0"/>
          </a:p>
        </p:txBody>
      </p:sp>
      <p:sp>
        <p:nvSpPr>
          <p:cNvPr id="4" name="Slide Number Placeholder 3"/>
          <p:cNvSpPr>
            <a:spLocks noGrp="1"/>
          </p:cNvSpPr>
          <p:nvPr>
            <p:ph type="sldNum" sz="quarter" idx="5"/>
          </p:nvPr>
        </p:nvSpPr>
        <p:spPr/>
        <p:txBody>
          <a:bodyPr/>
          <a:lstStyle/>
          <a:p>
            <a:fld id="{6C698BB9-731A-43C0-8119-52988FA43E1B}" type="slidenum">
              <a:rPr lang="en-US" smtClean="0"/>
              <a:t>6</a:t>
            </a:fld>
            <a:endParaRPr lang="en-US"/>
          </a:p>
        </p:txBody>
      </p:sp>
    </p:spTree>
    <p:extLst>
      <p:ext uri="{BB962C8B-B14F-4D97-AF65-F5344CB8AC3E}">
        <p14:creationId xmlns:p14="http://schemas.microsoft.com/office/powerpoint/2010/main" val="1799054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Recent report </a:t>
            </a:r>
            <a:r>
              <a:rPr lang="en-US" dirty="0" err="1"/>
              <a:t>authoried</a:t>
            </a:r>
            <a:r>
              <a:rPr lang="en-US" dirty="0"/>
              <a:t> by US chamber of </a:t>
            </a:r>
            <a:r>
              <a:rPr lang="en-US" dirty="0" err="1"/>
              <a:t>commerece</a:t>
            </a:r>
            <a:r>
              <a:rPr lang="en-US" dirty="0"/>
              <a:t>, Allstate and </a:t>
            </a:r>
          </a:p>
          <a:p>
            <a:r>
              <a:rPr lang="en-US" dirty="0"/>
              <a:t>Allstate Insurance and US Commerce Foundation</a:t>
            </a:r>
          </a:p>
          <a:p>
            <a:endParaRPr lang="en-US" dirty="0"/>
          </a:p>
          <a:p>
            <a:r>
              <a:rPr lang="en-US" b="0" i="0" dirty="0">
                <a:solidFill>
                  <a:srgbClr val="0A152B"/>
                </a:solidFill>
                <a:effectLst/>
                <a:latin typeface="GT America"/>
              </a:rPr>
              <a:t>The study, “</a:t>
            </a:r>
            <a:r>
              <a:rPr lang="en-US" b="0" i="0" u="sng" dirty="0">
                <a:effectLst/>
                <a:latin typeface="GT America"/>
                <a:hlinkClick r:id="rId3"/>
              </a:rPr>
              <a:t>The Preparedness Payoff</a:t>
            </a:r>
            <a:r>
              <a:rPr lang="en-US" b="0" i="0" dirty="0">
                <a:solidFill>
                  <a:srgbClr val="0A152B"/>
                </a:solidFill>
                <a:effectLst/>
                <a:latin typeface="GT America"/>
              </a:rPr>
              <a:t>,” models 25 disaster scenarios ranging in damage and cleanup costs from $1 billion to $130 billion in communities across the country. Each model revealed substantial economic savings resulting from upfront investment in disaster resiliency programs and resources, preserving millions of jobs and household incomes, reducing the number of people displaced from their homes and maintaining production to help local economies rebound faster. </a:t>
            </a:r>
            <a:endParaRPr lang="en-US" dirty="0"/>
          </a:p>
        </p:txBody>
      </p:sp>
      <p:sp>
        <p:nvSpPr>
          <p:cNvPr id="4" name="Slide Number Placeholder 3"/>
          <p:cNvSpPr>
            <a:spLocks noGrp="1"/>
          </p:cNvSpPr>
          <p:nvPr>
            <p:ph type="sldNum" sz="quarter" idx="5"/>
          </p:nvPr>
        </p:nvSpPr>
        <p:spPr/>
        <p:txBody>
          <a:bodyPr/>
          <a:lstStyle/>
          <a:p>
            <a:fld id="{6C698BB9-731A-43C0-8119-52988FA43E1B}" type="slidenum">
              <a:rPr lang="en-US" smtClean="0"/>
              <a:t>7</a:t>
            </a:fld>
            <a:endParaRPr lang="en-US"/>
          </a:p>
        </p:txBody>
      </p:sp>
    </p:spTree>
    <p:extLst>
      <p:ext uri="{BB962C8B-B14F-4D97-AF65-F5344CB8AC3E}">
        <p14:creationId xmlns:p14="http://schemas.microsoft.com/office/powerpoint/2010/main" val="101214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evaluate the concept of increasing to three feet:</a:t>
            </a:r>
          </a:p>
          <a:p>
            <a:endParaRPr lang="en-US" dirty="0"/>
          </a:p>
          <a:p>
            <a:r>
              <a:rPr lang="en-US" dirty="0"/>
              <a:t>Primary reason:</a:t>
            </a:r>
          </a:p>
          <a:p>
            <a:pPr marL="171450" indent="-171450">
              <a:buFont typeface="Arial" panose="020B0604020202020204" pitchFamily="34" charset="0"/>
              <a:buChar char="•"/>
            </a:pPr>
            <a:r>
              <a:rPr lang="en-US" dirty="0"/>
              <a:t>Balances safety and affordability – moving to four or five feet is too expensive and creates structural integrity issues (like wind); it is also mitigates engineering of accessibility</a:t>
            </a:r>
          </a:p>
          <a:p>
            <a:pPr marL="171450" indent="-171450">
              <a:buFont typeface="Arial" panose="020B0604020202020204" pitchFamily="34" charset="0"/>
              <a:buChar char="•"/>
            </a:pPr>
            <a:r>
              <a:rPr lang="en-US" dirty="0"/>
              <a:t>Achieve savings on insurance with a balance on cost of increasing height of building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CRS benefits – discounts for greater freeboard</a:t>
            </a:r>
          </a:p>
        </p:txBody>
      </p:sp>
      <p:sp>
        <p:nvSpPr>
          <p:cNvPr id="4" name="Slide Number Placeholder 3"/>
          <p:cNvSpPr>
            <a:spLocks noGrp="1"/>
          </p:cNvSpPr>
          <p:nvPr>
            <p:ph type="sldNum" sz="quarter" idx="5"/>
          </p:nvPr>
        </p:nvSpPr>
        <p:spPr/>
        <p:txBody>
          <a:bodyPr/>
          <a:lstStyle/>
          <a:p>
            <a:fld id="{6C698BB9-731A-43C0-8119-52988FA43E1B}" type="slidenum">
              <a:rPr lang="en-US" smtClean="0"/>
              <a:t>8</a:t>
            </a:fld>
            <a:endParaRPr lang="en-US"/>
          </a:p>
        </p:txBody>
      </p:sp>
    </p:spTree>
    <p:extLst>
      <p:ext uri="{BB962C8B-B14F-4D97-AF65-F5344CB8AC3E}">
        <p14:creationId xmlns:p14="http://schemas.microsoft.com/office/powerpoint/2010/main" val="960335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foot of </a:t>
            </a:r>
            <a:r>
              <a:rPr lang="en-US" dirty="0" err="1"/>
              <a:t>freeard</a:t>
            </a:r>
            <a:r>
              <a:rPr lang="en-US" dirty="0"/>
              <a:t> yields 25%; two feet – 50% for another additional foot, you get a 62 percent discount; whereas at four, the discount doesn’t outweigh the increased cost of building</a:t>
            </a:r>
          </a:p>
        </p:txBody>
      </p:sp>
      <p:sp>
        <p:nvSpPr>
          <p:cNvPr id="4" name="Slide Number Placeholder 3"/>
          <p:cNvSpPr>
            <a:spLocks noGrp="1"/>
          </p:cNvSpPr>
          <p:nvPr>
            <p:ph type="sldNum" sz="quarter" idx="5"/>
          </p:nvPr>
        </p:nvSpPr>
        <p:spPr/>
        <p:txBody>
          <a:bodyPr/>
          <a:lstStyle/>
          <a:p>
            <a:fld id="{6C698BB9-731A-43C0-8119-52988FA43E1B}" type="slidenum">
              <a:rPr lang="en-US" smtClean="0"/>
              <a:t>9</a:t>
            </a:fld>
            <a:endParaRPr lang="en-US"/>
          </a:p>
        </p:txBody>
      </p:sp>
    </p:spTree>
    <p:extLst>
      <p:ext uri="{BB962C8B-B14F-4D97-AF65-F5344CB8AC3E}">
        <p14:creationId xmlns:p14="http://schemas.microsoft.com/office/powerpoint/2010/main" val="2511226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8534-742B-4042-BBBB-9FA82FECE5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D7FEAA-4487-96C4-5C10-DF433E696D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5A6169-A1B4-6180-5DB9-CA5695DCCDC1}"/>
              </a:ext>
            </a:extLst>
          </p:cNvPr>
          <p:cNvSpPr>
            <a:spLocks noGrp="1"/>
          </p:cNvSpPr>
          <p:nvPr>
            <p:ph type="dt" sz="half" idx="10"/>
          </p:nvPr>
        </p:nvSpPr>
        <p:spPr/>
        <p:txBody>
          <a:bodyPr/>
          <a:lstStyle/>
          <a:p>
            <a:fld id="{C7F8E05A-A227-4CB4-B1F9-376876D7185A}" type="datetimeFigureOut">
              <a:rPr lang="en-US" smtClean="0"/>
              <a:t>12/9/2024</a:t>
            </a:fld>
            <a:endParaRPr lang="en-US"/>
          </a:p>
        </p:txBody>
      </p:sp>
      <p:sp>
        <p:nvSpPr>
          <p:cNvPr id="5" name="Footer Placeholder 4">
            <a:extLst>
              <a:ext uri="{FF2B5EF4-FFF2-40B4-BE49-F238E27FC236}">
                <a16:creationId xmlns:a16="http://schemas.microsoft.com/office/drawing/2014/main" id="{63AF926F-6D0F-9515-9057-4BE8C1527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DF890B-E223-28EF-26E0-D2DD6DD98D9E}"/>
              </a:ext>
            </a:extLst>
          </p:cNvPr>
          <p:cNvSpPr>
            <a:spLocks noGrp="1"/>
          </p:cNvSpPr>
          <p:nvPr>
            <p:ph type="sldNum" sz="quarter" idx="12"/>
          </p:nvPr>
        </p:nvSpPr>
        <p:spPr/>
        <p:txBody>
          <a:bodyPr/>
          <a:lstStyle/>
          <a:p>
            <a:fld id="{0A19AAD6-4CFD-4BBD-966A-7CD5C832E64B}" type="slidenum">
              <a:rPr lang="en-US" smtClean="0"/>
              <a:t>‹#›</a:t>
            </a:fld>
            <a:endParaRPr lang="en-US"/>
          </a:p>
        </p:txBody>
      </p:sp>
    </p:spTree>
    <p:extLst>
      <p:ext uri="{BB962C8B-B14F-4D97-AF65-F5344CB8AC3E}">
        <p14:creationId xmlns:p14="http://schemas.microsoft.com/office/powerpoint/2010/main" val="1627233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A05F1-7A20-FB96-839B-FA3F2135C9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124103-E4CB-090F-09DE-3BA8898629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384A5F-13C6-E6D8-3F65-A0F8BF5BAA7E}"/>
              </a:ext>
            </a:extLst>
          </p:cNvPr>
          <p:cNvSpPr>
            <a:spLocks noGrp="1"/>
          </p:cNvSpPr>
          <p:nvPr>
            <p:ph type="dt" sz="half" idx="10"/>
          </p:nvPr>
        </p:nvSpPr>
        <p:spPr/>
        <p:txBody>
          <a:bodyPr/>
          <a:lstStyle/>
          <a:p>
            <a:fld id="{C7F8E05A-A227-4CB4-B1F9-376876D7185A}" type="datetimeFigureOut">
              <a:rPr lang="en-US" smtClean="0"/>
              <a:t>12/9/2024</a:t>
            </a:fld>
            <a:endParaRPr lang="en-US"/>
          </a:p>
        </p:txBody>
      </p:sp>
      <p:sp>
        <p:nvSpPr>
          <p:cNvPr id="5" name="Footer Placeholder 4">
            <a:extLst>
              <a:ext uri="{FF2B5EF4-FFF2-40B4-BE49-F238E27FC236}">
                <a16:creationId xmlns:a16="http://schemas.microsoft.com/office/drawing/2014/main" id="{0D8012A0-42A5-7D49-DD0A-72B9BA4FE9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3E3B3-143E-5826-7332-C42E19F0D2BD}"/>
              </a:ext>
            </a:extLst>
          </p:cNvPr>
          <p:cNvSpPr>
            <a:spLocks noGrp="1"/>
          </p:cNvSpPr>
          <p:nvPr>
            <p:ph type="sldNum" sz="quarter" idx="12"/>
          </p:nvPr>
        </p:nvSpPr>
        <p:spPr/>
        <p:txBody>
          <a:bodyPr/>
          <a:lstStyle/>
          <a:p>
            <a:fld id="{0A19AAD6-4CFD-4BBD-966A-7CD5C832E64B}" type="slidenum">
              <a:rPr lang="en-US" smtClean="0"/>
              <a:t>‹#›</a:t>
            </a:fld>
            <a:endParaRPr lang="en-US"/>
          </a:p>
        </p:txBody>
      </p:sp>
    </p:spTree>
    <p:extLst>
      <p:ext uri="{BB962C8B-B14F-4D97-AF65-F5344CB8AC3E}">
        <p14:creationId xmlns:p14="http://schemas.microsoft.com/office/powerpoint/2010/main" val="1226412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757C02-95E4-C226-7389-7C9EEAF1D7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9281D9-0DD7-9857-FAB4-6ADE1E9CCC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27D478-475F-9B8D-FB64-6F07DB62A04B}"/>
              </a:ext>
            </a:extLst>
          </p:cNvPr>
          <p:cNvSpPr>
            <a:spLocks noGrp="1"/>
          </p:cNvSpPr>
          <p:nvPr>
            <p:ph type="dt" sz="half" idx="10"/>
          </p:nvPr>
        </p:nvSpPr>
        <p:spPr/>
        <p:txBody>
          <a:bodyPr/>
          <a:lstStyle/>
          <a:p>
            <a:fld id="{C7F8E05A-A227-4CB4-B1F9-376876D7185A}" type="datetimeFigureOut">
              <a:rPr lang="en-US" smtClean="0"/>
              <a:t>12/9/2024</a:t>
            </a:fld>
            <a:endParaRPr lang="en-US"/>
          </a:p>
        </p:txBody>
      </p:sp>
      <p:sp>
        <p:nvSpPr>
          <p:cNvPr id="5" name="Footer Placeholder 4">
            <a:extLst>
              <a:ext uri="{FF2B5EF4-FFF2-40B4-BE49-F238E27FC236}">
                <a16:creationId xmlns:a16="http://schemas.microsoft.com/office/drawing/2014/main" id="{C56CDDD8-AEED-73A2-75B9-59085A86DB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C5CE7-1677-0DB4-9B24-04F271109255}"/>
              </a:ext>
            </a:extLst>
          </p:cNvPr>
          <p:cNvSpPr>
            <a:spLocks noGrp="1"/>
          </p:cNvSpPr>
          <p:nvPr>
            <p:ph type="sldNum" sz="quarter" idx="12"/>
          </p:nvPr>
        </p:nvSpPr>
        <p:spPr/>
        <p:txBody>
          <a:bodyPr/>
          <a:lstStyle/>
          <a:p>
            <a:fld id="{0A19AAD6-4CFD-4BBD-966A-7CD5C832E64B}" type="slidenum">
              <a:rPr lang="en-US" smtClean="0"/>
              <a:t>‹#›</a:t>
            </a:fld>
            <a:endParaRPr lang="en-US"/>
          </a:p>
        </p:txBody>
      </p:sp>
    </p:spTree>
    <p:extLst>
      <p:ext uri="{BB962C8B-B14F-4D97-AF65-F5344CB8AC3E}">
        <p14:creationId xmlns:p14="http://schemas.microsoft.com/office/powerpoint/2010/main" val="930135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F7A3E-A995-4C9A-5EF4-9B4542DC13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D09770-2613-3164-C011-F0FAA02B40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FDC0B9-806D-2CC0-AA20-8F765E7875CD}"/>
              </a:ext>
            </a:extLst>
          </p:cNvPr>
          <p:cNvSpPr>
            <a:spLocks noGrp="1"/>
          </p:cNvSpPr>
          <p:nvPr>
            <p:ph type="dt" sz="half" idx="10"/>
          </p:nvPr>
        </p:nvSpPr>
        <p:spPr/>
        <p:txBody>
          <a:bodyPr/>
          <a:lstStyle/>
          <a:p>
            <a:fld id="{C7F8E05A-A227-4CB4-B1F9-376876D7185A}" type="datetimeFigureOut">
              <a:rPr lang="en-US" smtClean="0"/>
              <a:t>12/9/2024</a:t>
            </a:fld>
            <a:endParaRPr lang="en-US"/>
          </a:p>
        </p:txBody>
      </p:sp>
      <p:sp>
        <p:nvSpPr>
          <p:cNvPr id="5" name="Footer Placeholder 4">
            <a:extLst>
              <a:ext uri="{FF2B5EF4-FFF2-40B4-BE49-F238E27FC236}">
                <a16:creationId xmlns:a16="http://schemas.microsoft.com/office/drawing/2014/main" id="{7340A627-E521-B526-38FC-3C86B6419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BA3784-25B2-2C2A-6540-12C35025F573}"/>
              </a:ext>
            </a:extLst>
          </p:cNvPr>
          <p:cNvSpPr>
            <a:spLocks noGrp="1"/>
          </p:cNvSpPr>
          <p:nvPr>
            <p:ph type="sldNum" sz="quarter" idx="12"/>
          </p:nvPr>
        </p:nvSpPr>
        <p:spPr/>
        <p:txBody>
          <a:bodyPr/>
          <a:lstStyle/>
          <a:p>
            <a:fld id="{0A19AAD6-4CFD-4BBD-966A-7CD5C832E64B}" type="slidenum">
              <a:rPr lang="en-US" smtClean="0"/>
              <a:t>‹#›</a:t>
            </a:fld>
            <a:endParaRPr lang="en-US"/>
          </a:p>
        </p:txBody>
      </p:sp>
    </p:spTree>
    <p:extLst>
      <p:ext uri="{BB962C8B-B14F-4D97-AF65-F5344CB8AC3E}">
        <p14:creationId xmlns:p14="http://schemas.microsoft.com/office/powerpoint/2010/main" val="4260653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5873D-C1F7-76AD-CAA9-8290AEB21F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202A2B-D158-AEE7-007B-54AC184893E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EFB04E-0949-7EF8-DE5E-1D472324479B}"/>
              </a:ext>
            </a:extLst>
          </p:cNvPr>
          <p:cNvSpPr>
            <a:spLocks noGrp="1"/>
          </p:cNvSpPr>
          <p:nvPr>
            <p:ph type="dt" sz="half" idx="10"/>
          </p:nvPr>
        </p:nvSpPr>
        <p:spPr/>
        <p:txBody>
          <a:bodyPr/>
          <a:lstStyle/>
          <a:p>
            <a:fld id="{C7F8E05A-A227-4CB4-B1F9-376876D7185A}" type="datetimeFigureOut">
              <a:rPr lang="en-US" smtClean="0"/>
              <a:t>12/9/2024</a:t>
            </a:fld>
            <a:endParaRPr lang="en-US"/>
          </a:p>
        </p:txBody>
      </p:sp>
      <p:sp>
        <p:nvSpPr>
          <p:cNvPr id="5" name="Footer Placeholder 4">
            <a:extLst>
              <a:ext uri="{FF2B5EF4-FFF2-40B4-BE49-F238E27FC236}">
                <a16:creationId xmlns:a16="http://schemas.microsoft.com/office/drawing/2014/main" id="{7C9DE968-2B62-5699-47A6-9EA7C8A8D3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0E8230-971B-4284-FFB4-50C4C033F836}"/>
              </a:ext>
            </a:extLst>
          </p:cNvPr>
          <p:cNvSpPr>
            <a:spLocks noGrp="1"/>
          </p:cNvSpPr>
          <p:nvPr>
            <p:ph type="sldNum" sz="quarter" idx="12"/>
          </p:nvPr>
        </p:nvSpPr>
        <p:spPr/>
        <p:txBody>
          <a:bodyPr/>
          <a:lstStyle/>
          <a:p>
            <a:fld id="{0A19AAD6-4CFD-4BBD-966A-7CD5C832E64B}" type="slidenum">
              <a:rPr lang="en-US" smtClean="0"/>
              <a:t>‹#›</a:t>
            </a:fld>
            <a:endParaRPr lang="en-US"/>
          </a:p>
        </p:txBody>
      </p:sp>
    </p:spTree>
    <p:extLst>
      <p:ext uri="{BB962C8B-B14F-4D97-AF65-F5344CB8AC3E}">
        <p14:creationId xmlns:p14="http://schemas.microsoft.com/office/powerpoint/2010/main" val="4277545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5C3B9-64B2-2833-8460-ACEA597C00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B6ED3F-F37B-C513-DBBB-5A121F7C07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A9C43C-FB45-82A5-FD0F-A6C2CB2B37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97483B-99AB-AF65-600A-60B0A486A5F1}"/>
              </a:ext>
            </a:extLst>
          </p:cNvPr>
          <p:cNvSpPr>
            <a:spLocks noGrp="1"/>
          </p:cNvSpPr>
          <p:nvPr>
            <p:ph type="dt" sz="half" idx="10"/>
          </p:nvPr>
        </p:nvSpPr>
        <p:spPr/>
        <p:txBody>
          <a:bodyPr/>
          <a:lstStyle/>
          <a:p>
            <a:fld id="{C7F8E05A-A227-4CB4-B1F9-376876D7185A}" type="datetimeFigureOut">
              <a:rPr lang="en-US" smtClean="0"/>
              <a:t>12/9/2024</a:t>
            </a:fld>
            <a:endParaRPr lang="en-US"/>
          </a:p>
        </p:txBody>
      </p:sp>
      <p:sp>
        <p:nvSpPr>
          <p:cNvPr id="6" name="Footer Placeholder 5">
            <a:extLst>
              <a:ext uri="{FF2B5EF4-FFF2-40B4-BE49-F238E27FC236}">
                <a16:creationId xmlns:a16="http://schemas.microsoft.com/office/drawing/2014/main" id="{D2914786-8CD4-8D90-DFD7-C22CB7CE06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CC20D1-C44C-635E-D9A4-9118658AE547}"/>
              </a:ext>
            </a:extLst>
          </p:cNvPr>
          <p:cNvSpPr>
            <a:spLocks noGrp="1"/>
          </p:cNvSpPr>
          <p:nvPr>
            <p:ph type="sldNum" sz="quarter" idx="12"/>
          </p:nvPr>
        </p:nvSpPr>
        <p:spPr/>
        <p:txBody>
          <a:bodyPr/>
          <a:lstStyle/>
          <a:p>
            <a:fld id="{0A19AAD6-4CFD-4BBD-966A-7CD5C832E64B}" type="slidenum">
              <a:rPr lang="en-US" smtClean="0"/>
              <a:t>‹#›</a:t>
            </a:fld>
            <a:endParaRPr lang="en-US"/>
          </a:p>
        </p:txBody>
      </p:sp>
    </p:spTree>
    <p:extLst>
      <p:ext uri="{BB962C8B-B14F-4D97-AF65-F5344CB8AC3E}">
        <p14:creationId xmlns:p14="http://schemas.microsoft.com/office/powerpoint/2010/main" val="2742085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2BEB4-F8E9-36A1-22E9-D5D7A0E73B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60AE5D-6D70-7C09-54BF-5BC16562EC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16C9F2-8B32-2AE6-89B5-C00AF771A3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FEE635-8E99-CFBC-0610-96F7DA90C4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9517E6-5D2F-A9B0-A437-1C3DA53761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CD16AE-79E0-FCF6-F5EF-DCA9BF55EBB6}"/>
              </a:ext>
            </a:extLst>
          </p:cNvPr>
          <p:cNvSpPr>
            <a:spLocks noGrp="1"/>
          </p:cNvSpPr>
          <p:nvPr>
            <p:ph type="dt" sz="half" idx="10"/>
          </p:nvPr>
        </p:nvSpPr>
        <p:spPr/>
        <p:txBody>
          <a:bodyPr/>
          <a:lstStyle/>
          <a:p>
            <a:fld id="{C7F8E05A-A227-4CB4-B1F9-376876D7185A}" type="datetimeFigureOut">
              <a:rPr lang="en-US" smtClean="0"/>
              <a:t>12/9/2024</a:t>
            </a:fld>
            <a:endParaRPr lang="en-US"/>
          </a:p>
        </p:txBody>
      </p:sp>
      <p:sp>
        <p:nvSpPr>
          <p:cNvPr id="8" name="Footer Placeholder 7">
            <a:extLst>
              <a:ext uri="{FF2B5EF4-FFF2-40B4-BE49-F238E27FC236}">
                <a16:creationId xmlns:a16="http://schemas.microsoft.com/office/drawing/2014/main" id="{7499D9C4-4D81-4E2A-9743-3C5C527876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604B0C-DE47-0571-80F8-44B667DB1FFC}"/>
              </a:ext>
            </a:extLst>
          </p:cNvPr>
          <p:cNvSpPr>
            <a:spLocks noGrp="1"/>
          </p:cNvSpPr>
          <p:nvPr>
            <p:ph type="sldNum" sz="quarter" idx="12"/>
          </p:nvPr>
        </p:nvSpPr>
        <p:spPr/>
        <p:txBody>
          <a:bodyPr/>
          <a:lstStyle/>
          <a:p>
            <a:fld id="{0A19AAD6-4CFD-4BBD-966A-7CD5C832E64B}" type="slidenum">
              <a:rPr lang="en-US" smtClean="0"/>
              <a:t>‹#›</a:t>
            </a:fld>
            <a:endParaRPr lang="en-US"/>
          </a:p>
        </p:txBody>
      </p:sp>
    </p:spTree>
    <p:extLst>
      <p:ext uri="{BB962C8B-B14F-4D97-AF65-F5344CB8AC3E}">
        <p14:creationId xmlns:p14="http://schemas.microsoft.com/office/powerpoint/2010/main" val="1632592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E126-AEB0-57F8-5843-E3BF195F6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9A257F-0E3A-9EF0-E544-0E53AB3BC0AE}"/>
              </a:ext>
            </a:extLst>
          </p:cNvPr>
          <p:cNvSpPr>
            <a:spLocks noGrp="1"/>
          </p:cNvSpPr>
          <p:nvPr>
            <p:ph type="dt" sz="half" idx="10"/>
          </p:nvPr>
        </p:nvSpPr>
        <p:spPr/>
        <p:txBody>
          <a:bodyPr/>
          <a:lstStyle/>
          <a:p>
            <a:fld id="{C7F8E05A-A227-4CB4-B1F9-376876D7185A}" type="datetimeFigureOut">
              <a:rPr lang="en-US" smtClean="0"/>
              <a:t>12/9/2024</a:t>
            </a:fld>
            <a:endParaRPr lang="en-US"/>
          </a:p>
        </p:txBody>
      </p:sp>
      <p:sp>
        <p:nvSpPr>
          <p:cNvPr id="4" name="Footer Placeholder 3">
            <a:extLst>
              <a:ext uri="{FF2B5EF4-FFF2-40B4-BE49-F238E27FC236}">
                <a16:creationId xmlns:a16="http://schemas.microsoft.com/office/drawing/2014/main" id="{54E645B4-C4DA-724E-F07A-FCDE1D13DC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A235D6-E91B-2517-55D9-67C35627EBAD}"/>
              </a:ext>
            </a:extLst>
          </p:cNvPr>
          <p:cNvSpPr>
            <a:spLocks noGrp="1"/>
          </p:cNvSpPr>
          <p:nvPr>
            <p:ph type="sldNum" sz="quarter" idx="12"/>
          </p:nvPr>
        </p:nvSpPr>
        <p:spPr/>
        <p:txBody>
          <a:bodyPr/>
          <a:lstStyle/>
          <a:p>
            <a:fld id="{0A19AAD6-4CFD-4BBD-966A-7CD5C832E64B}" type="slidenum">
              <a:rPr lang="en-US" smtClean="0"/>
              <a:t>‹#›</a:t>
            </a:fld>
            <a:endParaRPr lang="en-US"/>
          </a:p>
        </p:txBody>
      </p:sp>
    </p:spTree>
    <p:extLst>
      <p:ext uri="{BB962C8B-B14F-4D97-AF65-F5344CB8AC3E}">
        <p14:creationId xmlns:p14="http://schemas.microsoft.com/office/powerpoint/2010/main" val="839124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B33612-C25A-8EAA-AB30-BBF4D24B2FAD}"/>
              </a:ext>
            </a:extLst>
          </p:cNvPr>
          <p:cNvSpPr>
            <a:spLocks noGrp="1"/>
          </p:cNvSpPr>
          <p:nvPr>
            <p:ph type="dt" sz="half" idx="10"/>
          </p:nvPr>
        </p:nvSpPr>
        <p:spPr/>
        <p:txBody>
          <a:bodyPr/>
          <a:lstStyle/>
          <a:p>
            <a:fld id="{C7F8E05A-A227-4CB4-B1F9-376876D7185A}" type="datetimeFigureOut">
              <a:rPr lang="en-US" smtClean="0"/>
              <a:t>12/9/2024</a:t>
            </a:fld>
            <a:endParaRPr lang="en-US"/>
          </a:p>
        </p:txBody>
      </p:sp>
      <p:sp>
        <p:nvSpPr>
          <p:cNvPr id="3" name="Footer Placeholder 2">
            <a:extLst>
              <a:ext uri="{FF2B5EF4-FFF2-40B4-BE49-F238E27FC236}">
                <a16:creationId xmlns:a16="http://schemas.microsoft.com/office/drawing/2014/main" id="{AF18D5B4-E179-60AD-F4B6-6E017E0E09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76B06-05AA-3631-1762-093B478042C3}"/>
              </a:ext>
            </a:extLst>
          </p:cNvPr>
          <p:cNvSpPr>
            <a:spLocks noGrp="1"/>
          </p:cNvSpPr>
          <p:nvPr>
            <p:ph type="sldNum" sz="quarter" idx="12"/>
          </p:nvPr>
        </p:nvSpPr>
        <p:spPr/>
        <p:txBody>
          <a:bodyPr/>
          <a:lstStyle/>
          <a:p>
            <a:fld id="{0A19AAD6-4CFD-4BBD-966A-7CD5C832E64B}" type="slidenum">
              <a:rPr lang="en-US" smtClean="0"/>
              <a:t>‹#›</a:t>
            </a:fld>
            <a:endParaRPr lang="en-US"/>
          </a:p>
        </p:txBody>
      </p:sp>
    </p:spTree>
    <p:extLst>
      <p:ext uri="{BB962C8B-B14F-4D97-AF65-F5344CB8AC3E}">
        <p14:creationId xmlns:p14="http://schemas.microsoft.com/office/powerpoint/2010/main" val="3909557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5FA3D-029B-D4ED-A9AC-6DA6E61BD7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277D1D-F331-4278-9EC2-8C1D290F0D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1B44DE-0287-F80F-10A4-37788B75A9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055A01-1EC3-39C4-27C0-36BC4A8361C8}"/>
              </a:ext>
            </a:extLst>
          </p:cNvPr>
          <p:cNvSpPr>
            <a:spLocks noGrp="1"/>
          </p:cNvSpPr>
          <p:nvPr>
            <p:ph type="dt" sz="half" idx="10"/>
          </p:nvPr>
        </p:nvSpPr>
        <p:spPr/>
        <p:txBody>
          <a:bodyPr/>
          <a:lstStyle/>
          <a:p>
            <a:fld id="{C7F8E05A-A227-4CB4-B1F9-376876D7185A}" type="datetimeFigureOut">
              <a:rPr lang="en-US" smtClean="0"/>
              <a:t>12/9/2024</a:t>
            </a:fld>
            <a:endParaRPr lang="en-US"/>
          </a:p>
        </p:txBody>
      </p:sp>
      <p:sp>
        <p:nvSpPr>
          <p:cNvPr id="6" name="Footer Placeholder 5">
            <a:extLst>
              <a:ext uri="{FF2B5EF4-FFF2-40B4-BE49-F238E27FC236}">
                <a16:creationId xmlns:a16="http://schemas.microsoft.com/office/drawing/2014/main" id="{102D6BF6-3868-CE82-C488-CCE0D88F7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18107F-3496-A880-3069-628BF15A1779}"/>
              </a:ext>
            </a:extLst>
          </p:cNvPr>
          <p:cNvSpPr>
            <a:spLocks noGrp="1"/>
          </p:cNvSpPr>
          <p:nvPr>
            <p:ph type="sldNum" sz="quarter" idx="12"/>
          </p:nvPr>
        </p:nvSpPr>
        <p:spPr/>
        <p:txBody>
          <a:bodyPr/>
          <a:lstStyle/>
          <a:p>
            <a:fld id="{0A19AAD6-4CFD-4BBD-966A-7CD5C832E64B}" type="slidenum">
              <a:rPr lang="en-US" smtClean="0"/>
              <a:t>‹#›</a:t>
            </a:fld>
            <a:endParaRPr lang="en-US"/>
          </a:p>
        </p:txBody>
      </p:sp>
    </p:spTree>
    <p:extLst>
      <p:ext uri="{BB962C8B-B14F-4D97-AF65-F5344CB8AC3E}">
        <p14:creationId xmlns:p14="http://schemas.microsoft.com/office/powerpoint/2010/main" val="1146665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10A33-0353-3D41-7D17-829415CF49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FF5DB3-9CB6-D945-6CFF-B18A231489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A3A96C-7A98-AE84-E20A-3A37EC7B9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3E6ACF-C5B4-C725-C615-83A2D232BCE4}"/>
              </a:ext>
            </a:extLst>
          </p:cNvPr>
          <p:cNvSpPr>
            <a:spLocks noGrp="1"/>
          </p:cNvSpPr>
          <p:nvPr>
            <p:ph type="dt" sz="half" idx="10"/>
          </p:nvPr>
        </p:nvSpPr>
        <p:spPr/>
        <p:txBody>
          <a:bodyPr/>
          <a:lstStyle/>
          <a:p>
            <a:fld id="{C7F8E05A-A227-4CB4-B1F9-376876D7185A}" type="datetimeFigureOut">
              <a:rPr lang="en-US" smtClean="0"/>
              <a:t>12/9/2024</a:t>
            </a:fld>
            <a:endParaRPr lang="en-US"/>
          </a:p>
        </p:txBody>
      </p:sp>
      <p:sp>
        <p:nvSpPr>
          <p:cNvPr id="6" name="Footer Placeholder 5">
            <a:extLst>
              <a:ext uri="{FF2B5EF4-FFF2-40B4-BE49-F238E27FC236}">
                <a16:creationId xmlns:a16="http://schemas.microsoft.com/office/drawing/2014/main" id="{1C333B51-3325-8D2F-A842-52B15E1BF2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3E6B0B-126D-A7F1-96CA-6C4173A0C080}"/>
              </a:ext>
            </a:extLst>
          </p:cNvPr>
          <p:cNvSpPr>
            <a:spLocks noGrp="1"/>
          </p:cNvSpPr>
          <p:nvPr>
            <p:ph type="sldNum" sz="quarter" idx="12"/>
          </p:nvPr>
        </p:nvSpPr>
        <p:spPr/>
        <p:txBody>
          <a:bodyPr/>
          <a:lstStyle/>
          <a:p>
            <a:fld id="{0A19AAD6-4CFD-4BBD-966A-7CD5C832E64B}" type="slidenum">
              <a:rPr lang="en-US" smtClean="0"/>
              <a:t>‹#›</a:t>
            </a:fld>
            <a:endParaRPr lang="en-US"/>
          </a:p>
        </p:txBody>
      </p:sp>
    </p:spTree>
    <p:extLst>
      <p:ext uri="{BB962C8B-B14F-4D97-AF65-F5344CB8AC3E}">
        <p14:creationId xmlns:p14="http://schemas.microsoft.com/office/powerpoint/2010/main" val="206531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D2FF18-6342-379E-C57F-CA560A3F83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12C364-1093-BE6D-BD34-19B67E576E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410051-E3E3-C04F-AA55-AEB7DF8A9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F8E05A-A227-4CB4-B1F9-376876D7185A}" type="datetimeFigureOut">
              <a:rPr lang="en-US" smtClean="0"/>
              <a:t>12/9/2024</a:t>
            </a:fld>
            <a:endParaRPr lang="en-US"/>
          </a:p>
        </p:txBody>
      </p:sp>
      <p:sp>
        <p:nvSpPr>
          <p:cNvPr id="5" name="Footer Placeholder 4">
            <a:extLst>
              <a:ext uri="{FF2B5EF4-FFF2-40B4-BE49-F238E27FC236}">
                <a16:creationId xmlns:a16="http://schemas.microsoft.com/office/drawing/2014/main" id="{08216EB8-572F-F9DA-36BF-28F267A2E9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621713A-43B0-AED5-0078-F62CFF6C26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19AAD6-4CFD-4BBD-966A-7CD5C832E64B}" type="slidenum">
              <a:rPr lang="en-US" smtClean="0"/>
              <a:t>‹#›</a:t>
            </a:fld>
            <a:endParaRPr lang="en-US"/>
          </a:p>
        </p:txBody>
      </p:sp>
    </p:spTree>
    <p:extLst>
      <p:ext uri="{BB962C8B-B14F-4D97-AF65-F5344CB8AC3E}">
        <p14:creationId xmlns:p14="http://schemas.microsoft.com/office/powerpoint/2010/main" val="4179154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ema.gov/flood-insuranc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pl-legal.com/home-remodeling-in-a-flood-zone-the-50-rule/"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s://www.leegov.com/dcd/flood/building/improvements"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www.jlconline.com/projects/disaster-resistant-building/flood-resilient-buildings_o"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hyperlink" Target="https://www.frontiersin.org/journals/communication/articles/10.3389/fcomm.2023.1060901/full"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https://www.trorc.org/wp-content/uploads/2013/11/floodsheet4_web.pdf"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fema.gov/glossary/base-flood-elevation-bf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fema.gov/sites/default/files/documents/fema_using-limit-oderate-wave-action_fact-sheet_5-24-2021.pdf" TargetMode="External"/><Relationship Id="rId5" Type="http://schemas.openxmlformats.org/officeDocument/2006/relationships/hyperlink" Target="https://www.fema.gov/sites/default/files/documents/fema_coastal-mapping_infographic_3-22-2021.pdf" TargetMode="External"/><Relationship Id="rId4" Type="http://schemas.openxmlformats.org/officeDocument/2006/relationships/hyperlink" Target="https://www.kin.com/glossary/base-flood-elevatio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uschamber.com/climate-change/new-report-finds-investing-in-resilience-saves-jobs-and-incomes#:~:text=%E2%80%93%20Every%20%241%20spent%20on%20climate%20resilience%20and,Commerce%20and%20the%20U.S.%20Chamber%20of%20Commerce%20Foundation."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91545-FDDA-FDC8-2BF3-6CA8C59591E5}"/>
              </a:ext>
            </a:extLst>
          </p:cNvPr>
          <p:cNvSpPr>
            <a:spLocks noGrp="1"/>
          </p:cNvSpPr>
          <p:nvPr>
            <p:ph type="ctrTitle"/>
          </p:nvPr>
        </p:nvSpPr>
        <p:spPr>
          <a:xfrm>
            <a:off x="1422400" y="205618"/>
            <a:ext cx="9144000" cy="706363"/>
          </a:xfrm>
        </p:spPr>
        <p:txBody>
          <a:bodyPr>
            <a:normAutofit/>
          </a:bodyPr>
          <a:lstStyle/>
          <a:p>
            <a:r>
              <a:rPr lang="en-US" sz="4000" dirty="0"/>
              <a:t>Background</a:t>
            </a:r>
          </a:p>
        </p:txBody>
      </p:sp>
      <p:sp>
        <p:nvSpPr>
          <p:cNvPr id="3" name="Subtitle 2">
            <a:extLst>
              <a:ext uri="{FF2B5EF4-FFF2-40B4-BE49-F238E27FC236}">
                <a16:creationId xmlns:a16="http://schemas.microsoft.com/office/drawing/2014/main" id="{8A632BCA-3295-179E-0665-52E421BB8109}"/>
              </a:ext>
            </a:extLst>
          </p:cNvPr>
          <p:cNvSpPr>
            <a:spLocks noGrp="1"/>
          </p:cNvSpPr>
          <p:nvPr>
            <p:ph type="subTitle" idx="1"/>
          </p:nvPr>
        </p:nvSpPr>
        <p:spPr>
          <a:xfrm>
            <a:off x="827314" y="972457"/>
            <a:ext cx="10440610" cy="5326743"/>
          </a:xfrm>
        </p:spPr>
        <p:txBody>
          <a:bodyPr>
            <a:noAutofit/>
          </a:bodyPr>
          <a:lstStyle/>
          <a:p>
            <a:pPr marL="342900" indent="-342900" algn="l">
              <a:buFont typeface="Arial" panose="020B0604020202020204" pitchFamily="34" charset="0"/>
              <a:buChar char="•"/>
            </a:pPr>
            <a:r>
              <a:rPr lang="en-US" sz="1600" b="0" i="0" dirty="0">
                <a:solidFill>
                  <a:srgbClr val="111111"/>
                </a:solidFill>
                <a:effectLst/>
                <a:latin typeface="-apple-system"/>
              </a:rPr>
              <a:t>The National Flood Insurance Program (NFIP) was established in 1968 through the National Flood Insurance Act. </a:t>
            </a:r>
            <a:r>
              <a:rPr lang="en-US" sz="1600" b="0" i="0" dirty="0">
                <a:effectLst/>
                <a:latin typeface="-apple-system"/>
                <a:hlinkClick r:id="rId3"/>
              </a:rPr>
              <a:t>It aims to reduce the socio-economic impact of floods by providing affordable insurance to property owners and encouraging communities to adopt and enforce floodplain management regulations</a:t>
            </a:r>
            <a:endParaRPr lang="en-US" sz="1600" b="0" i="0" dirty="0">
              <a:effectLst/>
              <a:latin typeface="-apple-system"/>
            </a:endParaRPr>
          </a:p>
          <a:p>
            <a:pPr marL="342900" indent="-342900" algn="l">
              <a:buFont typeface="Arial" panose="020B0604020202020204" pitchFamily="34" charset="0"/>
              <a:buChar char="•"/>
            </a:pPr>
            <a:r>
              <a:rPr lang="en-US" sz="1600" b="0" i="0" dirty="0">
                <a:solidFill>
                  <a:srgbClr val="111111"/>
                </a:solidFill>
                <a:effectLst/>
                <a:latin typeface="-apple-system"/>
              </a:rPr>
              <a:t>FEMA administers the NFIP by overseeing flood insurance provision, producing flood maps, enforcing floodplain management regulations, and offering technical assistance to reduce flood risks.</a:t>
            </a:r>
            <a:endParaRPr lang="en-US" sz="1600" dirty="0"/>
          </a:p>
          <a:p>
            <a:pPr marL="342900" indent="-342900" algn="l">
              <a:buFont typeface="Arial" panose="020B0604020202020204" pitchFamily="34" charset="0"/>
              <a:buChar char="•"/>
            </a:pPr>
            <a:r>
              <a:rPr lang="en-US" sz="1600" dirty="0"/>
              <a:t>FEMA has identified </a:t>
            </a:r>
            <a:r>
              <a:rPr lang="en-US" sz="1600" b="1" dirty="0">
                <a:solidFill>
                  <a:srgbClr val="FF0000"/>
                </a:solidFill>
              </a:rPr>
              <a:t>special flood hazard area (SFHA’s</a:t>
            </a:r>
            <a:r>
              <a:rPr lang="en-US" sz="1600" dirty="0"/>
              <a:t>) within the boundaries  of Dewey beach (roughly all areas below Clayton St)</a:t>
            </a:r>
          </a:p>
          <a:p>
            <a:pPr marL="800100" lvl="1" indent="-342900" algn="l">
              <a:buFont typeface="Arial" panose="020B0604020202020204" pitchFamily="34" charset="0"/>
              <a:buChar char="•"/>
            </a:pPr>
            <a:r>
              <a:rPr lang="en-US" sz="1600" dirty="0"/>
              <a:t>High risk of flooding; 1% chance of flood events (100 year flood event)</a:t>
            </a:r>
          </a:p>
          <a:p>
            <a:pPr marL="800100" lvl="1" indent="-342900" algn="l">
              <a:buFont typeface="Arial" panose="020B0604020202020204" pitchFamily="34" charset="0"/>
              <a:buChar char="•"/>
            </a:pPr>
            <a:r>
              <a:rPr lang="en-US" sz="1600" dirty="0"/>
              <a:t>Owners of federally backed mortgages are required to carry flood insurance</a:t>
            </a:r>
          </a:p>
          <a:p>
            <a:pPr marL="342900" indent="-342900" algn="l">
              <a:buFont typeface="Arial" panose="020B0604020202020204" pitchFamily="34" charset="0"/>
              <a:buChar char="•"/>
            </a:pPr>
            <a:r>
              <a:rPr lang="en-US" sz="1600" dirty="0"/>
              <a:t>Dewey Beach entered into the National Flood Insurance Program on 6/18/1982; </a:t>
            </a:r>
          </a:p>
          <a:p>
            <a:pPr marL="1714500" lvl="3" indent="-342900" algn="l">
              <a:buFont typeface="Arial" panose="020B0604020202020204" pitchFamily="34" charset="0"/>
              <a:buChar char="•"/>
            </a:pPr>
            <a:r>
              <a:rPr lang="en-US" dirty="0"/>
              <a:t>Flood Damage Reduction Ordinance can be found in section 101 of town code adopted in 2014</a:t>
            </a:r>
          </a:p>
          <a:p>
            <a:pPr marL="342900" indent="-342900" algn="l">
              <a:buFont typeface="Arial" panose="020B0604020202020204" pitchFamily="34" charset="0"/>
              <a:buChar char="•"/>
            </a:pPr>
            <a:r>
              <a:rPr lang="en-US" sz="1600" dirty="0"/>
              <a:t>Town also participates in the CRS (Community Reporting System); Complimentary to NFIP</a:t>
            </a:r>
          </a:p>
          <a:p>
            <a:pPr marL="800100" lvl="1" indent="-342900" algn="l">
              <a:buFont typeface="Arial" panose="020B0604020202020204" pitchFamily="34" charset="0"/>
              <a:buChar char="•"/>
            </a:pPr>
            <a:r>
              <a:rPr lang="en-US" sz="1600" dirty="0"/>
              <a:t>	Provides for discounts for flood insurance promoting better flood plain management practices</a:t>
            </a:r>
          </a:p>
          <a:p>
            <a:pPr marL="342900" indent="-342900" algn="l">
              <a:buFont typeface="Arial" panose="020B0604020202020204" pitchFamily="34" charset="0"/>
              <a:buChar char="•"/>
            </a:pPr>
            <a:r>
              <a:rPr lang="en-US" sz="1600" dirty="0"/>
              <a:t>Climate Change committee has recommended increasing town’s freeboard; </a:t>
            </a:r>
          </a:p>
          <a:p>
            <a:pPr marL="342900" indent="-342900" algn="l">
              <a:buFont typeface="Arial" panose="020B0604020202020204" pitchFamily="34" charset="0"/>
              <a:buChar char="•"/>
            </a:pPr>
            <a:r>
              <a:rPr lang="en-US" sz="1600" dirty="0"/>
              <a:t>2018 Comprehensive Plan includes recommendation to consider higher freeboard; </a:t>
            </a:r>
          </a:p>
          <a:p>
            <a:pPr marL="342900" indent="-342900" algn="l">
              <a:buFont typeface="Arial" panose="020B0604020202020204" pitchFamily="34" charset="0"/>
              <a:buChar char="•"/>
            </a:pPr>
            <a:r>
              <a:rPr lang="en-US" sz="1600" dirty="0"/>
              <a:t>Town commissioners unanimously voted that the first finished floor of the new town hall should not be below BFE +3 feet</a:t>
            </a:r>
          </a:p>
          <a:p>
            <a:pPr marL="342900" indent="-342900" algn="l">
              <a:buFont typeface="Arial" panose="020B0604020202020204" pitchFamily="34" charset="0"/>
              <a:buChar char="•"/>
            </a:pPr>
            <a:r>
              <a:rPr lang="en-US" sz="1600" dirty="0"/>
              <a:t>Current town code requires Freeboard is +1 feet above BFE (base flood Elevation);</a:t>
            </a:r>
          </a:p>
        </p:txBody>
      </p:sp>
    </p:spTree>
    <p:extLst>
      <p:ext uri="{BB962C8B-B14F-4D97-AF65-F5344CB8AC3E}">
        <p14:creationId xmlns:p14="http://schemas.microsoft.com/office/powerpoint/2010/main" val="1685443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01D98-A771-4CBC-407E-3C171C02037E}"/>
              </a:ext>
            </a:extLst>
          </p:cNvPr>
          <p:cNvSpPr>
            <a:spLocks noGrp="1"/>
          </p:cNvSpPr>
          <p:nvPr>
            <p:ph type="ctrTitle"/>
          </p:nvPr>
        </p:nvSpPr>
        <p:spPr>
          <a:xfrm>
            <a:off x="1103086" y="440266"/>
            <a:ext cx="9144000" cy="960287"/>
          </a:xfrm>
        </p:spPr>
        <p:txBody>
          <a:bodyPr>
            <a:normAutofit/>
          </a:bodyPr>
          <a:lstStyle/>
          <a:p>
            <a:r>
              <a:rPr lang="en-US" sz="4000" dirty="0"/>
              <a:t>Considerations for Freeboard</a:t>
            </a:r>
          </a:p>
        </p:txBody>
      </p:sp>
      <p:sp>
        <p:nvSpPr>
          <p:cNvPr id="3" name="Subtitle 2">
            <a:extLst>
              <a:ext uri="{FF2B5EF4-FFF2-40B4-BE49-F238E27FC236}">
                <a16:creationId xmlns:a16="http://schemas.microsoft.com/office/drawing/2014/main" id="{EED3E7BB-4096-8FD1-F884-413E2F806408}"/>
              </a:ext>
            </a:extLst>
          </p:cNvPr>
          <p:cNvSpPr>
            <a:spLocks noGrp="1"/>
          </p:cNvSpPr>
          <p:nvPr>
            <p:ph type="subTitle" idx="1"/>
          </p:nvPr>
        </p:nvSpPr>
        <p:spPr>
          <a:xfrm>
            <a:off x="1524000" y="1635275"/>
            <a:ext cx="9144000" cy="4489753"/>
          </a:xfrm>
        </p:spPr>
        <p:txBody>
          <a:bodyPr>
            <a:normAutofit fontScale="77500" lnSpcReduction="20000"/>
          </a:bodyPr>
          <a:lstStyle/>
          <a:p>
            <a:pPr algn="l"/>
            <a:r>
              <a:rPr lang="en-US" sz="2600" b="1" dirty="0">
                <a:effectLst/>
                <a:latin typeface="Aptos" panose="020B0004020202020204" pitchFamily="34" charset="0"/>
                <a:ea typeface="Times New Roman" panose="02020603050405020304" pitchFamily="18" charset="0"/>
                <a:cs typeface="Aptos" panose="020B0004020202020204" pitchFamily="34" charset="0"/>
              </a:rPr>
              <a:t>Increasing Freeboard will not impact building height; but Height is different from Elevation! </a:t>
            </a:r>
            <a:endParaRPr lang="en-US" sz="2600" b="1" dirty="0">
              <a:latin typeface="Aptos" panose="020B0004020202020204" pitchFamily="34" charset="0"/>
              <a:ea typeface="Times New Roman" panose="02020603050405020304" pitchFamily="18" charset="0"/>
              <a:cs typeface="Aptos" panose="020B0004020202020204" pitchFamily="34" charset="0"/>
            </a:endParaRPr>
          </a:p>
          <a:p>
            <a:pPr algn="l"/>
            <a:r>
              <a:rPr lang="en-US" sz="2600" b="1" dirty="0">
                <a:effectLst/>
                <a:latin typeface="Aptos" panose="020B0004020202020204" pitchFamily="34" charset="0"/>
                <a:ea typeface="Times New Roman" panose="02020603050405020304" pitchFamily="18" charset="0"/>
                <a:cs typeface="Aptos" panose="020B0004020202020204" pitchFamily="34" charset="0"/>
              </a:rPr>
              <a:t>	</a:t>
            </a:r>
            <a:r>
              <a:rPr lang="en-US" sz="2600" b="1"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Buildings may ‘tower’ when compared to ground level</a:t>
            </a:r>
          </a:p>
          <a:p>
            <a:pPr algn="l"/>
            <a:r>
              <a:rPr lang="en-US" b="1" i="0" dirty="0">
                <a:solidFill>
                  <a:srgbClr val="111111"/>
                </a:solidFill>
                <a:effectLst/>
                <a:latin typeface="-apple-system"/>
              </a:rPr>
              <a:t>Requires FEMA and DNREC approval; once we </a:t>
            </a:r>
            <a:r>
              <a:rPr lang="en-US" b="1" dirty="0">
                <a:solidFill>
                  <a:srgbClr val="111111"/>
                </a:solidFill>
                <a:latin typeface="-apple-system"/>
              </a:rPr>
              <a:t>increase, we will not be able to decrease</a:t>
            </a:r>
            <a:endParaRPr lang="en-US" b="1" i="0" dirty="0">
              <a:solidFill>
                <a:srgbClr val="111111"/>
              </a:solidFill>
              <a:effectLst/>
              <a:latin typeface="-apple-system"/>
            </a:endParaRPr>
          </a:p>
          <a:p>
            <a:pPr algn="l"/>
            <a:r>
              <a:rPr lang="en-US" sz="2600" b="1" i="0" dirty="0">
                <a:solidFill>
                  <a:srgbClr val="111111"/>
                </a:solidFill>
                <a:effectLst/>
                <a:latin typeface="-apple-system"/>
              </a:rPr>
              <a:t>Applies to only new construction and ‘substantial improvement’  of property:</a:t>
            </a:r>
          </a:p>
          <a:p>
            <a:pPr algn="l"/>
            <a:r>
              <a:rPr lang="en-US" sz="1700" b="0" i="0" dirty="0">
                <a:solidFill>
                  <a:srgbClr val="111111"/>
                </a:solidFill>
                <a:effectLst/>
                <a:latin typeface="-apple-system"/>
              </a:rPr>
              <a:t>The </a:t>
            </a:r>
            <a:r>
              <a:rPr lang="en-US" sz="1700" b="1" i="0" dirty="0">
                <a:solidFill>
                  <a:srgbClr val="111111"/>
                </a:solidFill>
                <a:effectLst/>
                <a:latin typeface="-apple-system"/>
              </a:rPr>
              <a:t>50% substantial improvement rule</a:t>
            </a:r>
            <a:r>
              <a:rPr lang="en-US" sz="1700" b="0" i="0" dirty="0">
                <a:solidFill>
                  <a:srgbClr val="111111"/>
                </a:solidFill>
                <a:effectLst/>
                <a:latin typeface="-apple-system"/>
              </a:rPr>
              <a:t> is a key regulation under the National Flood Insurance Program (NFIP). </a:t>
            </a:r>
            <a:r>
              <a:rPr lang="en-US" sz="1700" b="0" i="0" dirty="0">
                <a:solidFill>
                  <a:srgbClr val="111111"/>
                </a:solidFill>
                <a:effectLst/>
                <a:latin typeface="-apple-system"/>
                <a:hlinkClick r:id="rId3"/>
              </a:rPr>
              <a:t>It states that if the cost of reconstruction, rehabilitation, addition, or other improvements to a structure equals or exceeds 50% of the market value of the structure before the start of construction, the entire structure must be brought into compliance with current NFIP standards</a:t>
            </a:r>
            <a:r>
              <a:rPr lang="en-US" sz="1700" b="0" i="0" baseline="30000" dirty="0">
                <a:solidFill>
                  <a:srgbClr val="111111"/>
                </a:solidFill>
                <a:effectLst/>
                <a:latin typeface="-apple-system"/>
                <a:hlinkClick r:id="rId3"/>
              </a:rPr>
              <a:t>1</a:t>
            </a:r>
            <a:r>
              <a:rPr lang="en-US" sz="1700" b="0" i="0" baseline="30000" dirty="0">
                <a:solidFill>
                  <a:srgbClr val="111111"/>
                </a:solidFill>
                <a:effectLst/>
                <a:latin typeface="-apple-system"/>
                <a:hlinkClick r:id="rId4"/>
              </a:rPr>
              <a:t>2</a:t>
            </a:r>
            <a:r>
              <a:rPr lang="en-US" sz="1700" b="0" i="0" dirty="0">
                <a:solidFill>
                  <a:srgbClr val="111111"/>
                </a:solidFill>
                <a:effectLst/>
                <a:latin typeface="-apple-system"/>
              </a:rPr>
              <a:t>.</a:t>
            </a:r>
          </a:p>
          <a:p>
            <a:pPr lvl="1" algn="l"/>
            <a:r>
              <a:rPr lang="en-US" sz="1800" b="0" i="0" dirty="0">
                <a:solidFill>
                  <a:srgbClr val="111111"/>
                </a:solidFill>
                <a:effectLst/>
                <a:latin typeface="-apple-system"/>
              </a:rPr>
              <a:t>Here are some important points about this rule:</a:t>
            </a:r>
          </a:p>
          <a:p>
            <a:pPr lvl="1" algn="l">
              <a:buFont typeface="Arial" panose="020B0604020202020204" pitchFamily="34" charset="0"/>
              <a:buChar char="•"/>
            </a:pPr>
            <a:r>
              <a:rPr lang="en-US" sz="1800" b="1" i="0" dirty="0">
                <a:solidFill>
                  <a:srgbClr val="111111"/>
                </a:solidFill>
                <a:effectLst/>
                <a:latin typeface="-apple-system"/>
                <a:hlinkClick r:id="rId3"/>
              </a:rPr>
              <a:t>Applicability</a:t>
            </a:r>
            <a:r>
              <a:rPr lang="en-US" sz="1800" b="0" i="0" dirty="0">
                <a:solidFill>
                  <a:srgbClr val="111111"/>
                </a:solidFill>
                <a:effectLst/>
                <a:latin typeface="-apple-system"/>
                <a:hlinkClick r:id="rId3"/>
              </a:rPr>
              <a:t>: This rule applies to structures located in Special Flood Hazard Areas (SFHAs), which are typically designated as flood zones beginning with the letters A or V</a:t>
            </a:r>
            <a:r>
              <a:rPr lang="en-US" sz="1800" b="0" i="0" baseline="30000" dirty="0">
                <a:solidFill>
                  <a:srgbClr val="111111"/>
                </a:solidFill>
                <a:effectLst/>
                <a:latin typeface="-apple-system"/>
                <a:hlinkClick r:id="rId4"/>
              </a:rPr>
              <a:t>2</a:t>
            </a:r>
            <a:r>
              <a:rPr lang="en-US" sz="1800" b="0" i="0" dirty="0">
                <a:solidFill>
                  <a:srgbClr val="111111"/>
                </a:solidFill>
                <a:effectLst/>
                <a:latin typeface="-apple-system"/>
              </a:rPr>
              <a:t>.</a:t>
            </a:r>
          </a:p>
          <a:p>
            <a:pPr lvl="1" algn="l">
              <a:buFont typeface="Arial" panose="020B0604020202020204" pitchFamily="34" charset="0"/>
              <a:buChar char="•"/>
            </a:pPr>
            <a:r>
              <a:rPr lang="en-US" sz="1800" b="1" i="0" dirty="0">
                <a:solidFill>
                  <a:srgbClr val="111111"/>
                </a:solidFill>
                <a:effectLst/>
                <a:latin typeface="-apple-system"/>
              </a:rPr>
              <a:t>Substantial Improvement</a:t>
            </a:r>
            <a:r>
              <a:rPr lang="en-US" sz="1800" b="0" i="0" dirty="0">
                <a:solidFill>
                  <a:srgbClr val="111111"/>
                </a:solidFill>
                <a:effectLst/>
                <a:latin typeface="-apple-system"/>
              </a:rPr>
              <a:t>: Any work that meets or exceeds the 50% threshold is considered a substantial improvement. </a:t>
            </a:r>
            <a:r>
              <a:rPr lang="en-US" sz="1800" b="0" i="0" dirty="0">
                <a:solidFill>
                  <a:srgbClr val="111111"/>
                </a:solidFill>
                <a:effectLst/>
                <a:latin typeface="-apple-system"/>
                <a:hlinkClick r:id="rId3"/>
              </a:rPr>
              <a:t>This includes not only renovations but also additions and repairs</a:t>
            </a:r>
            <a:r>
              <a:rPr lang="en-US" sz="1800" b="0" i="0" baseline="30000" dirty="0">
                <a:solidFill>
                  <a:srgbClr val="111111"/>
                </a:solidFill>
                <a:effectLst/>
                <a:latin typeface="-apple-system"/>
                <a:hlinkClick r:id="rId3"/>
              </a:rPr>
              <a:t>1</a:t>
            </a:r>
            <a:r>
              <a:rPr lang="en-US" sz="1800" b="0" i="0" dirty="0">
                <a:solidFill>
                  <a:srgbClr val="111111"/>
                </a:solidFill>
                <a:effectLst/>
                <a:latin typeface="-apple-system"/>
              </a:rPr>
              <a:t>.</a:t>
            </a:r>
          </a:p>
          <a:p>
            <a:pPr lvl="1" algn="l">
              <a:buFont typeface="Arial" panose="020B0604020202020204" pitchFamily="34" charset="0"/>
              <a:buChar char="•"/>
            </a:pPr>
            <a:r>
              <a:rPr lang="en-US" sz="1800" b="1" i="0" dirty="0">
                <a:solidFill>
                  <a:srgbClr val="111111"/>
                </a:solidFill>
                <a:effectLst/>
                <a:latin typeface="-apple-system"/>
              </a:rPr>
              <a:t>Compliance Requirements</a:t>
            </a:r>
            <a:r>
              <a:rPr lang="en-US" sz="1800" b="0" i="0" dirty="0">
                <a:solidFill>
                  <a:srgbClr val="111111"/>
                </a:solidFill>
                <a:effectLst/>
                <a:latin typeface="-apple-system"/>
              </a:rPr>
              <a:t>: Structures undergoing substantial improvement must comply with current floodplain management regulations. </a:t>
            </a:r>
            <a:r>
              <a:rPr lang="en-US" sz="1800" b="0" i="0" dirty="0">
                <a:solidFill>
                  <a:srgbClr val="111111"/>
                </a:solidFill>
                <a:effectLst/>
                <a:latin typeface="-apple-system"/>
                <a:hlinkClick r:id="rId3"/>
              </a:rPr>
              <a:t>This often means elevating the building to or above the Base Flood Elevation (BFE) and meeting other local building codes</a:t>
            </a:r>
            <a:r>
              <a:rPr lang="en-US" sz="1800" b="0" i="0" baseline="30000" dirty="0">
                <a:solidFill>
                  <a:srgbClr val="111111"/>
                </a:solidFill>
                <a:effectLst/>
                <a:latin typeface="-apple-system"/>
                <a:hlinkClick r:id="rId3"/>
              </a:rPr>
              <a:t>1</a:t>
            </a:r>
            <a:r>
              <a:rPr lang="en-US" sz="1800" b="0" i="0" baseline="30000" dirty="0">
                <a:solidFill>
                  <a:srgbClr val="111111"/>
                </a:solidFill>
                <a:effectLst/>
                <a:latin typeface="-apple-system"/>
                <a:hlinkClick r:id="rId4"/>
              </a:rPr>
              <a:t>2</a:t>
            </a:r>
            <a:r>
              <a:rPr lang="en-US" sz="1800" b="0" i="0" dirty="0">
                <a:solidFill>
                  <a:srgbClr val="111111"/>
                </a:solidFill>
                <a:effectLst/>
                <a:latin typeface="-apple-system"/>
              </a:rPr>
              <a:t>.</a:t>
            </a:r>
          </a:p>
          <a:p>
            <a:pPr algn="l"/>
            <a:r>
              <a:rPr lang="en-US" b="1" dirty="0"/>
              <a:t>Consider eliminating additional foot granted to Buildings in VE Zone: </a:t>
            </a:r>
            <a:r>
              <a:rPr lang="en-US" dirty="0"/>
              <a:t>Currently allow one additional foot for these buildings:</a:t>
            </a:r>
          </a:p>
          <a:p>
            <a:endParaRPr lang="en-US" dirty="0"/>
          </a:p>
        </p:txBody>
      </p:sp>
    </p:spTree>
    <p:extLst>
      <p:ext uri="{BB962C8B-B14F-4D97-AF65-F5344CB8AC3E}">
        <p14:creationId xmlns:p14="http://schemas.microsoft.com/office/powerpoint/2010/main" val="1959198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179D2-6EF6-954F-6AB5-9D44B853B41F}"/>
              </a:ext>
            </a:extLst>
          </p:cNvPr>
          <p:cNvSpPr>
            <a:spLocks noGrp="1"/>
          </p:cNvSpPr>
          <p:nvPr>
            <p:ph type="title"/>
          </p:nvPr>
        </p:nvSpPr>
        <p:spPr/>
        <p:txBody>
          <a:bodyPr/>
          <a:lstStyle/>
          <a:p>
            <a:r>
              <a:rPr lang="en-US" dirty="0"/>
              <a:t>Height and Elevation have distinct meaning</a:t>
            </a:r>
          </a:p>
        </p:txBody>
      </p:sp>
      <p:sp>
        <p:nvSpPr>
          <p:cNvPr id="3" name="Content Placeholder 2">
            <a:extLst>
              <a:ext uri="{FF2B5EF4-FFF2-40B4-BE49-F238E27FC236}">
                <a16:creationId xmlns:a16="http://schemas.microsoft.com/office/drawing/2014/main" id="{8221E904-6AF3-7814-1A8C-3FBD57DBAFB1}"/>
              </a:ext>
            </a:extLst>
          </p:cNvPr>
          <p:cNvSpPr>
            <a:spLocks noGrp="1"/>
          </p:cNvSpPr>
          <p:nvPr>
            <p:ph idx="1"/>
          </p:nvPr>
        </p:nvSpPr>
        <p:spPr/>
        <p:txBody>
          <a:bodyPr>
            <a:normAutofit fontScale="85000" lnSpcReduction="10000"/>
          </a:bodyPr>
          <a:lstStyle/>
          <a:p>
            <a:pPr marL="0" indent="0" algn="l">
              <a:buNone/>
            </a:pPr>
            <a:r>
              <a:rPr lang="en-US" b="1" i="0" dirty="0">
                <a:solidFill>
                  <a:srgbClr val="111111"/>
                </a:solidFill>
                <a:effectLst/>
                <a:latin typeface="-apple-system"/>
              </a:rPr>
              <a:t>Height</a:t>
            </a:r>
          </a:p>
          <a:p>
            <a:pPr lvl="1"/>
            <a:r>
              <a:rPr lang="en-US" b="1" i="0" dirty="0">
                <a:solidFill>
                  <a:srgbClr val="111111"/>
                </a:solidFill>
                <a:effectLst/>
                <a:latin typeface="-apple-system"/>
              </a:rPr>
              <a:t>Definition</a:t>
            </a:r>
            <a:r>
              <a:rPr lang="en-US" b="0" i="0" dirty="0">
                <a:solidFill>
                  <a:srgbClr val="111111"/>
                </a:solidFill>
                <a:effectLst/>
                <a:latin typeface="-apple-system"/>
              </a:rPr>
              <a:t>: Height refers to the vertical distance from the base of an object to its top.</a:t>
            </a:r>
          </a:p>
          <a:p>
            <a:pPr lvl="1"/>
            <a:r>
              <a:rPr lang="en-US" b="1" i="0" dirty="0">
                <a:solidFill>
                  <a:srgbClr val="111111"/>
                </a:solidFill>
                <a:effectLst/>
                <a:latin typeface="-apple-system"/>
              </a:rPr>
              <a:t>Context</a:t>
            </a:r>
            <a:r>
              <a:rPr lang="en-US" b="0" i="0" dirty="0">
                <a:solidFill>
                  <a:srgbClr val="111111"/>
                </a:solidFill>
                <a:effectLst/>
                <a:latin typeface="-apple-system"/>
              </a:rPr>
              <a:t>: It is commonly used to describe the size of buildings, trees, mountains, and other objects. For example, the height of a building might be 50 feet from the ground to the roof.</a:t>
            </a:r>
          </a:p>
          <a:p>
            <a:pPr algn="l"/>
            <a:r>
              <a:rPr lang="en-US" b="1" i="0" dirty="0">
                <a:solidFill>
                  <a:srgbClr val="111111"/>
                </a:solidFill>
                <a:effectLst/>
                <a:latin typeface="-apple-system"/>
              </a:rPr>
              <a:t>Elevation</a:t>
            </a:r>
          </a:p>
          <a:p>
            <a:pPr lvl="1"/>
            <a:r>
              <a:rPr lang="en-US" b="1" i="0" dirty="0">
                <a:solidFill>
                  <a:srgbClr val="111111"/>
                </a:solidFill>
                <a:effectLst/>
                <a:latin typeface="-apple-system"/>
              </a:rPr>
              <a:t>Definition</a:t>
            </a:r>
            <a:r>
              <a:rPr lang="en-US" b="0" i="0" dirty="0">
                <a:solidFill>
                  <a:srgbClr val="111111"/>
                </a:solidFill>
                <a:effectLst/>
                <a:latin typeface="-apple-system"/>
              </a:rPr>
              <a:t>: Elevation refers to the vertical distance of a point or object above a reference level, usually </a:t>
            </a:r>
            <a:r>
              <a:rPr lang="en-US" b="0" i="0" dirty="0">
                <a:solidFill>
                  <a:srgbClr val="FF0000"/>
                </a:solidFill>
                <a:effectLst/>
                <a:latin typeface="-apple-system"/>
              </a:rPr>
              <a:t>sea level.</a:t>
            </a:r>
          </a:p>
          <a:p>
            <a:pPr lvl="1"/>
            <a:r>
              <a:rPr lang="en-US" b="1" i="0" dirty="0">
                <a:solidFill>
                  <a:srgbClr val="111111"/>
                </a:solidFill>
                <a:effectLst/>
                <a:latin typeface="-apple-system"/>
              </a:rPr>
              <a:t>Context</a:t>
            </a:r>
            <a:r>
              <a:rPr lang="en-US" b="0" i="0" dirty="0">
                <a:solidFill>
                  <a:srgbClr val="111111"/>
                </a:solidFill>
                <a:effectLst/>
                <a:latin typeface="-apple-system"/>
              </a:rPr>
              <a:t>: It is often used in mapping and geography to describe the altitude of landforms. For example, the elevation of a mountain peak might be 2,000 feet above sea level.</a:t>
            </a:r>
          </a:p>
          <a:p>
            <a:r>
              <a:rPr lang="en-US" b="1" i="0" dirty="0">
                <a:solidFill>
                  <a:srgbClr val="111111"/>
                </a:solidFill>
                <a:effectLst/>
                <a:latin typeface="-apple-system"/>
              </a:rPr>
              <a:t>Key Differences</a:t>
            </a:r>
          </a:p>
          <a:p>
            <a:pPr lvl="1"/>
            <a:r>
              <a:rPr lang="en-US" b="1" i="0" dirty="0">
                <a:solidFill>
                  <a:srgbClr val="111111"/>
                </a:solidFill>
                <a:effectLst/>
                <a:latin typeface="-apple-system"/>
              </a:rPr>
              <a:t>Reference Point</a:t>
            </a:r>
            <a:r>
              <a:rPr lang="en-US" b="0" i="0" dirty="0">
                <a:solidFill>
                  <a:srgbClr val="111111"/>
                </a:solidFill>
                <a:effectLst/>
                <a:latin typeface="-apple-system"/>
              </a:rPr>
              <a:t>: Height is measured from the base of the object to its top, while elevation is measured from sea level to a specific point.</a:t>
            </a:r>
          </a:p>
          <a:p>
            <a:pPr lvl="1"/>
            <a:r>
              <a:rPr lang="en-US" b="1" i="0" dirty="0">
                <a:solidFill>
                  <a:srgbClr val="111111"/>
                </a:solidFill>
                <a:effectLst/>
                <a:latin typeface="-apple-system"/>
              </a:rPr>
              <a:t>Usage</a:t>
            </a:r>
            <a:r>
              <a:rPr lang="en-US" b="0" i="0" dirty="0">
                <a:solidFill>
                  <a:srgbClr val="111111"/>
                </a:solidFill>
                <a:effectLst/>
                <a:latin typeface="-apple-system"/>
              </a:rPr>
              <a:t>: Height is typically used for objects and structures, whereas elevation is used for geographic locations and landforms.</a:t>
            </a:r>
          </a:p>
          <a:p>
            <a:endParaRPr lang="en-US" dirty="0"/>
          </a:p>
        </p:txBody>
      </p:sp>
    </p:spTree>
    <p:extLst>
      <p:ext uri="{BB962C8B-B14F-4D97-AF65-F5344CB8AC3E}">
        <p14:creationId xmlns:p14="http://schemas.microsoft.com/office/powerpoint/2010/main" val="772582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B9A68-B337-9EFF-AD3B-DE40392F7F58}"/>
              </a:ext>
            </a:extLst>
          </p:cNvPr>
          <p:cNvSpPr>
            <a:spLocks noGrp="1"/>
          </p:cNvSpPr>
          <p:nvPr>
            <p:ph type="ctrTitle"/>
          </p:nvPr>
        </p:nvSpPr>
        <p:spPr>
          <a:xfrm>
            <a:off x="1186070" y="362777"/>
            <a:ext cx="9144000" cy="636106"/>
          </a:xfrm>
        </p:spPr>
        <p:txBody>
          <a:bodyPr>
            <a:normAutofit/>
          </a:bodyPr>
          <a:lstStyle/>
          <a:p>
            <a:r>
              <a:rPr lang="en-US" sz="2800" dirty="0"/>
              <a:t>Building Height is not the same as Elevation</a:t>
            </a:r>
            <a:endParaRPr lang="en-US" sz="2800" b="1" dirty="0"/>
          </a:p>
        </p:txBody>
      </p:sp>
      <p:sp>
        <p:nvSpPr>
          <p:cNvPr id="3" name="Subtitle 2">
            <a:extLst>
              <a:ext uri="{FF2B5EF4-FFF2-40B4-BE49-F238E27FC236}">
                <a16:creationId xmlns:a16="http://schemas.microsoft.com/office/drawing/2014/main" id="{E1F7AB78-FA3E-FFB6-2C43-6B5A29F24F30}"/>
              </a:ext>
            </a:extLst>
          </p:cNvPr>
          <p:cNvSpPr>
            <a:spLocks noGrp="1"/>
          </p:cNvSpPr>
          <p:nvPr>
            <p:ph type="subTitle" idx="1"/>
          </p:nvPr>
        </p:nvSpPr>
        <p:spPr>
          <a:xfrm>
            <a:off x="1524000" y="1321008"/>
            <a:ext cx="9144000" cy="1655762"/>
          </a:xfrm>
        </p:spPr>
        <p:txBody>
          <a:bodyPr>
            <a:normAutofit fontScale="25000" lnSpcReduction="20000"/>
          </a:bodyPr>
          <a:lstStyle/>
          <a:p>
            <a:pPr marL="0" marR="0" algn="l">
              <a:lnSpc>
                <a:spcPct val="107000"/>
              </a:lnSpc>
              <a:spcBef>
                <a:spcPts val="0"/>
              </a:spcBef>
              <a:spcAft>
                <a:spcPts val="0"/>
              </a:spcAft>
            </a:pPr>
            <a:r>
              <a:rPr lang="en-US" sz="7400" b="1" kern="100" dirty="0">
                <a:effectLst/>
                <a:latin typeface="Aptos" panose="020B0004020202020204" pitchFamily="34" charset="0"/>
                <a:ea typeface="Aptos" panose="020B0004020202020204" pitchFamily="34" charset="0"/>
                <a:cs typeface="Times New Roman" panose="02020603050405020304" pitchFamily="18" charset="0"/>
              </a:rPr>
              <a:t>IN A  SPECIAL FLOOD HAZARD AREA (</a:t>
            </a:r>
            <a:r>
              <a:rPr lang="en-US" sz="74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SFHA) </a:t>
            </a:r>
            <a:r>
              <a:rPr lang="en-US" sz="7400" b="1" kern="100" dirty="0">
                <a:effectLst/>
                <a:latin typeface="Aptos" panose="020B0004020202020204" pitchFamily="34" charset="0"/>
                <a:ea typeface="Aptos" panose="020B0004020202020204" pitchFamily="34" charset="0"/>
                <a:cs typeface="Times New Roman" panose="02020603050405020304" pitchFamily="18" charset="0"/>
              </a:rPr>
              <a:t>THE BUILDING </a:t>
            </a:r>
            <a:r>
              <a:rPr lang="en-US" sz="7400" b="1" i="1" kern="100" dirty="0">
                <a:effectLst/>
                <a:latin typeface="Aptos" panose="020B0004020202020204" pitchFamily="34" charset="0"/>
                <a:ea typeface="Aptos" panose="020B0004020202020204" pitchFamily="34" charset="0"/>
                <a:cs typeface="Times New Roman" panose="02020603050405020304" pitchFamily="18" charset="0"/>
              </a:rPr>
              <a:t>HEIGHT</a:t>
            </a:r>
            <a:r>
              <a:rPr lang="en-US" sz="7400" b="1" kern="100" dirty="0">
                <a:effectLst/>
                <a:latin typeface="Aptos" panose="020B0004020202020204" pitchFamily="34" charset="0"/>
                <a:ea typeface="Aptos" panose="020B0004020202020204" pitchFamily="34" charset="0"/>
                <a:cs typeface="Times New Roman" panose="02020603050405020304" pitchFamily="18" charset="0"/>
              </a:rPr>
              <a:t> IS</a:t>
            </a:r>
            <a:r>
              <a:rPr lang="en-US" sz="74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marR="0" lvl="0" indent="-342900" algn="l">
              <a:lnSpc>
                <a:spcPct val="107000"/>
              </a:lnSpc>
              <a:spcBef>
                <a:spcPts val="0"/>
              </a:spcBef>
              <a:spcAft>
                <a:spcPts val="0"/>
              </a:spcAft>
              <a:buFont typeface="Wingdings" panose="05000000000000000000" pitchFamily="2" charset="2"/>
              <a:buChar char=""/>
            </a:pPr>
            <a:r>
              <a:rPr lang="en-US" sz="7400" kern="100" dirty="0">
                <a:effectLst/>
                <a:latin typeface="Aptos" panose="020B0004020202020204" pitchFamily="34" charset="0"/>
                <a:ea typeface="Aptos" panose="020B0004020202020204" pitchFamily="34" charset="0"/>
                <a:cs typeface="Times New Roman" panose="02020603050405020304" pitchFamily="18" charset="0"/>
              </a:rPr>
              <a:t>the measured / vertical distance between the Base Flood Elevation (BFE) point and the </a:t>
            </a:r>
            <a:r>
              <a:rPr lang="en-US" sz="7400" u="sng" kern="100" dirty="0">
                <a:effectLst/>
                <a:latin typeface="Aptos" panose="020B0004020202020204" pitchFamily="34" charset="0"/>
                <a:ea typeface="Aptos" panose="020B0004020202020204" pitchFamily="34" charset="0"/>
                <a:cs typeface="Times New Roman" panose="02020603050405020304" pitchFamily="18" charset="0"/>
              </a:rPr>
              <a:t>highest</a:t>
            </a:r>
            <a:r>
              <a:rPr lang="en-US" sz="7400" kern="100" dirty="0">
                <a:effectLst/>
                <a:latin typeface="Aptos" panose="020B0004020202020204" pitchFamily="34" charset="0"/>
                <a:ea typeface="Aptos" panose="020B0004020202020204" pitchFamily="34" charset="0"/>
                <a:cs typeface="Times New Roman" panose="02020603050405020304" pitchFamily="18" charset="0"/>
              </a:rPr>
              <a:t> point on the building.  </a:t>
            </a:r>
          </a:p>
          <a:p>
            <a:pPr marL="342900" marR="0" lvl="0" indent="-342900" algn="l">
              <a:lnSpc>
                <a:spcPct val="107000"/>
              </a:lnSpc>
              <a:spcBef>
                <a:spcPts val="0"/>
              </a:spcBef>
              <a:spcAft>
                <a:spcPts val="0"/>
              </a:spcAft>
              <a:buFont typeface="Wingdings" panose="05000000000000000000" pitchFamily="2" charset="2"/>
              <a:buChar char=""/>
            </a:pPr>
            <a:r>
              <a:rPr lang="en-US" sz="7400" kern="100" dirty="0">
                <a:effectLst/>
                <a:latin typeface="Aptos" panose="020B0004020202020204" pitchFamily="34" charset="0"/>
                <a:ea typeface="Aptos" panose="020B0004020202020204" pitchFamily="34" charset="0"/>
                <a:cs typeface="Times New Roman" panose="02020603050405020304" pitchFamily="18" charset="0"/>
              </a:rPr>
              <a:t>measured in feet and inches.</a:t>
            </a:r>
          </a:p>
          <a:p>
            <a:pPr marL="342900" marR="0" lvl="0" indent="-342900" algn="l">
              <a:lnSpc>
                <a:spcPct val="107000"/>
              </a:lnSpc>
              <a:spcBef>
                <a:spcPts val="0"/>
              </a:spcBef>
              <a:spcAft>
                <a:spcPts val="0"/>
              </a:spcAft>
              <a:buFont typeface="Wingdings" panose="05000000000000000000" pitchFamily="2" charset="2"/>
              <a:buChar char=""/>
            </a:pPr>
            <a:r>
              <a:rPr lang="en-US" sz="7400" kern="100" dirty="0">
                <a:effectLst/>
                <a:latin typeface="Aptos" panose="020B0004020202020204" pitchFamily="34" charset="0"/>
                <a:ea typeface="Aptos" panose="020B0004020202020204" pitchFamily="34" charset="0"/>
                <a:cs typeface="Times New Roman" panose="02020603050405020304" pitchFamily="18" charset="0"/>
              </a:rPr>
              <a:t>must be drawn on construction plans / drawings.</a:t>
            </a:r>
          </a:p>
          <a:p>
            <a:pPr marL="342900" marR="0" lvl="0" indent="-342900" algn="l">
              <a:lnSpc>
                <a:spcPct val="107000"/>
              </a:lnSpc>
              <a:spcBef>
                <a:spcPts val="0"/>
              </a:spcBef>
              <a:spcAft>
                <a:spcPts val="0"/>
              </a:spcAft>
              <a:buFont typeface="Wingdings" panose="05000000000000000000" pitchFamily="2" charset="2"/>
              <a:buChar char=""/>
            </a:pPr>
            <a:r>
              <a:rPr lang="en-US" sz="7400" kern="100" dirty="0">
                <a:effectLst/>
                <a:latin typeface="Aptos" panose="020B0004020202020204" pitchFamily="34" charset="0"/>
                <a:ea typeface="Aptos" panose="020B0004020202020204" pitchFamily="34" charset="0"/>
                <a:cs typeface="Times New Roman" panose="02020603050405020304" pitchFamily="18" charset="0"/>
              </a:rPr>
              <a:t>to be shown on all final as-built surveys.</a:t>
            </a:r>
          </a:p>
          <a:p>
            <a:pPr marL="0" marR="0" algn="l">
              <a:lnSpc>
                <a:spcPct val="107000"/>
              </a:lnSpc>
              <a:spcBef>
                <a:spcPts val="0"/>
              </a:spcBef>
              <a:spcAft>
                <a:spcPts val="0"/>
              </a:spcAft>
            </a:pPr>
            <a:r>
              <a:rPr lang="en-US" sz="74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l">
              <a:lnSpc>
                <a:spcPct val="107000"/>
              </a:lnSpc>
              <a:spcBef>
                <a:spcPts val="0"/>
              </a:spcBef>
              <a:spcAft>
                <a:spcPts val="0"/>
              </a:spcAft>
            </a:pPr>
            <a:r>
              <a:rPr lang="en-US" sz="7400" b="1" kern="100" dirty="0" err="1">
                <a:effectLst/>
                <a:latin typeface="Aptos" panose="020B0004020202020204" pitchFamily="34" charset="0"/>
                <a:ea typeface="Aptos" panose="020B0004020202020204" pitchFamily="34" charset="0"/>
                <a:cs typeface="Times New Roman" panose="02020603050405020304" pitchFamily="18" charset="0"/>
              </a:rPr>
              <a:t>Maximuim</a:t>
            </a:r>
            <a:r>
              <a:rPr lang="en-US" sz="7400" b="1" kern="100" dirty="0">
                <a:effectLst/>
                <a:latin typeface="Aptos" panose="020B0004020202020204" pitchFamily="34" charset="0"/>
                <a:ea typeface="Aptos" panose="020B0004020202020204" pitchFamily="34" charset="0"/>
                <a:cs typeface="Times New Roman" panose="02020603050405020304" pitchFamily="18" charset="0"/>
              </a:rPr>
              <a:t> Building Height Allowed in SFHA Flood Zones AE and AO:  </a:t>
            </a:r>
            <a:endParaRPr lang="en-US" sz="7400" b="1" kern="100" dirty="0">
              <a:latin typeface="Aptos" panose="020B0004020202020204" pitchFamily="34" charset="0"/>
              <a:ea typeface="Aptos" panose="020B0004020202020204" pitchFamily="34" charset="0"/>
              <a:cs typeface="Times New Roman" panose="02020603050405020304" pitchFamily="18" charset="0"/>
            </a:endParaRPr>
          </a:p>
          <a:p>
            <a:pPr marL="1143000" marR="0" indent="-1143000" algn="l">
              <a:lnSpc>
                <a:spcPct val="107000"/>
              </a:lnSpc>
              <a:spcBef>
                <a:spcPts val="0"/>
              </a:spcBef>
              <a:spcAft>
                <a:spcPts val="0"/>
              </a:spcAft>
              <a:buFont typeface="Arial" panose="020B0604020202020204" pitchFamily="34" charset="0"/>
              <a:buChar char="•"/>
            </a:pPr>
            <a:r>
              <a:rPr lang="en-US" sz="7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7400" b="1" kern="100" dirty="0">
                <a:effectLst/>
                <a:latin typeface="Aptos" panose="020B0004020202020204" pitchFamily="34" charset="0"/>
                <a:ea typeface="Aptos" panose="020B0004020202020204" pitchFamily="34" charset="0"/>
                <a:cs typeface="Times New Roman" panose="02020603050405020304" pitchFamily="18" charset="0"/>
              </a:rPr>
              <a:t>32 feet</a:t>
            </a:r>
            <a:r>
              <a:rPr lang="en-US" sz="7400" kern="100" dirty="0">
                <a:effectLst/>
                <a:latin typeface="Aptos" panose="020B0004020202020204" pitchFamily="34" charset="0"/>
                <a:ea typeface="Aptos" panose="020B0004020202020204" pitchFamily="34" charset="0"/>
                <a:cs typeface="Times New Roman" panose="02020603050405020304" pitchFamily="18" charset="0"/>
              </a:rPr>
              <a:t> measured </a:t>
            </a:r>
            <a:r>
              <a:rPr lang="en-US" sz="7400" b="1" u="sng" kern="100" dirty="0">
                <a:effectLst/>
                <a:latin typeface="Aptos" panose="020B0004020202020204" pitchFamily="34" charset="0"/>
                <a:ea typeface="Aptos" panose="020B0004020202020204" pitchFamily="34" charset="0"/>
                <a:cs typeface="Times New Roman" panose="02020603050405020304" pitchFamily="18" charset="0"/>
              </a:rPr>
              <a:t>FROM</a:t>
            </a:r>
            <a:r>
              <a:rPr lang="en-US" sz="7400" kern="100" dirty="0">
                <a:effectLst/>
                <a:latin typeface="Aptos" panose="020B0004020202020204" pitchFamily="34" charset="0"/>
                <a:ea typeface="Aptos" panose="020B0004020202020204" pitchFamily="34" charset="0"/>
                <a:cs typeface="Times New Roman" panose="02020603050405020304" pitchFamily="18" charset="0"/>
              </a:rPr>
              <a:t> the height of BFE – (FEMA’s flood water         prediction) </a:t>
            </a:r>
            <a:r>
              <a:rPr lang="en-US" sz="7400" b="1" kern="100" dirty="0">
                <a:effectLst/>
                <a:latin typeface="Aptos" panose="020B0004020202020204" pitchFamily="34" charset="0"/>
                <a:ea typeface="Aptos" panose="020B0004020202020204" pitchFamily="34" charset="0"/>
                <a:cs typeface="Times New Roman" panose="02020603050405020304" pitchFamily="18" charset="0"/>
              </a:rPr>
              <a:t>PLUS</a:t>
            </a:r>
            <a:r>
              <a:rPr lang="en-US" sz="7400" kern="100" dirty="0">
                <a:effectLst/>
                <a:latin typeface="Aptos" panose="020B0004020202020204" pitchFamily="34" charset="0"/>
                <a:ea typeface="Aptos" panose="020B0004020202020204" pitchFamily="34" charset="0"/>
                <a:cs typeface="Times New Roman" panose="02020603050405020304" pitchFamily="18" charset="0"/>
              </a:rPr>
              <a:t> the Town mandatory Freeboard*</a:t>
            </a:r>
          </a:p>
          <a:p>
            <a:pPr marL="1371600" marR="0" algn="l">
              <a:lnSpc>
                <a:spcPct val="107000"/>
              </a:lnSpc>
              <a:spcBef>
                <a:spcPts val="0"/>
              </a:spcBef>
              <a:spcAft>
                <a:spcPts val="0"/>
              </a:spcAft>
            </a:pPr>
            <a:r>
              <a:rPr lang="en-US" sz="74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l">
              <a:lnSpc>
                <a:spcPct val="107000"/>
              </a:lnSpc>
              <a:spcBef>
                <a:spcPts val="0"/>
              </a:spcBef>
              <a:spcAft>
                <a:spcPts val="0"/>
              </a:spcAft>
            </a:pPr>
            <a:r>
              <a:rPr lang="en-US" sz="7400" b="1" kern="100" dirty="0" err="1">
                <a:effectLst/>
                <a:latin typeface="Aptos" panose="020B0004020202020204" pitchFamily="34" charset="0"/>
                <a:ea typeface="Aptos" panose="020B0004020202020204" pitchFamily="34" charset="0"/>
                <a:cs typeface="Times New Roman" panose="02020603050405020304" pitchFamily="18" charset="0"/>
              </a:rPr>
              <a:t>Maximuim</a:t>
            </a:r>
            <a:r>
              <a:rPr lang="en-US" sz="7400" b="1" kern="100" dirty="0">
                <a:effectLst/>
                <a:latin typeface="Aptos" panose="020B0004020202020204" pitchFamily="34" charset="0"/>
                <a:ea typeface="Aptos" panose="020B0004020202020204" pitchFamily="34" charset="0"/>
                <a:cs typeface="Times New Roman" panose="02020603050405020304" pitchFamily="18" charset="0"/>
              </a:rPr>
              <a:t> Building Height Allowed in SFHA Flood zone VE:</a:t>
            </a:r>
            <a:endParaRPr lang="en-US" sz="7400" kern="100" dirty="0">
              <a:latin typeface="Aptos" panose="020B0004020202020204" pitchFamily="34" charset="0"/>
              <a:ea typeface="Aptos" panose="020B0004020202020204" pitchFamily="34" charset="0"/>
              <a:cs typeface="Times New Roman" panose="02020603050405020304" pitchFamily="18" charset="0"/>
            </a:endParaRPr>
          </a:p>
          <a:p>
            <a:pPr marL="1143000" marR="0" indent="-1143000" algn="l">
              <a:lnSpc>
                <a:spcPct val="107000"/>
              </a:lnSpc>
              <a:spcBef>
                <a:spcPts val="0"/>
              </a:spcBef>
              <a:spcAft>
                <a:spcPts val="0"/>
              </a:spcAft>
              <a:buFont typeface="Arial" panose="020B0604020202020204" pitchFamily="34" charset="0"/>
              <a:buChar char="•"/>
            </a:pPr>
            <a:r>
              <a:rPr lang="en-US" sz="7400" b="1" kern="100" dirty="0">
                <a:effectLst/>
                <a:latin typeface="Aptos" panose="020B0004020202020204" pitchFamily="34" charset="0"/>
                <a:ea typeface="Aptos" panose="020B0004020202020204" pitchFamily="34" charset="0"/>
                <a:cs typeface="Times New Roman" panose="02020603050405020304" pitchFamily="18" charset="0"/>
              </a:rPr>
              <a:t> 32 feet</a:t>
            </a:r>
            <a:r>
              <a:rPr lang="en-US" sz="7400" kern="100" dirty="0">
                <a:effectLst/>
                <a:latin typeface="Aptos" panose="020B0004020202020204" pitchFamily="34" charset="0"/>
                <a:ea typeface="Aptos" panose="020B0004020202020204" pitchFamily="34" charset="0"/>
                <a:cs typeface="Times New Roman" panose="02020603050405020304" pitchFamily="18" charset="0"/>
              </a:rPr>
              <a:t> measured </a:t>
            </a:r>
            <a:r>
              <a:rPr lang="en-US" sz="7400" b="1" u="sng" kern="100" dirty="0">
                <a:effectLst/>
                <a:latin typeface="Aptos" panose="020B0004020202020204" pitchFamily="34" charset="0"/>
                <a:ea typeface="Aptos" panose="020B0004020202020204" pitchFamily="34" charset="0"/>
                <a:cs typeface="Times New Roman" panose="02020603050405020304" pitchFamily="18" charset="0"/>
              </a:rPr>
              <a:t>FROM</a:t>
            </a:r>
            <a:r>
              <a:rPr lang="en-US" sz="7400" kern="100" dirty="0">
                <a:effectLst/>
                <a:latin typeface="Aptos" panose="020B0004020202020204" pitchFamily="34" charset="0"/>
                <a:ea typeface="Aptos" panose="020B0004020202020204" pitchFamily="34" charset="0"/>
                <a:cs typeface="Times New Roman" panose="02020603050405020304" pitchFamily="18" charset="0"/>
              </a:rPr>
              <a:t> the height of BFE – (FEMA’s flood water prediction) </a:t>
            </a:r>
            <a:r>
              <a:rPr lang="en-US" sz="7400" b="1" kern="100" dirty="0">
                <a:effectLst/>
                <a:latin typeface="Aptos" panose="020B0004020202020204" pitchFamily="34" charset="0"/>
                <a:ea typeface="Aptos" panose="020B0004020202020204" pitchFamily="34" charset="0"/>
                <a:cs typeface="Times New Roman" panose="02020603050405020304" pitchFamily="18" charset="0"/>
              </a:rPr>
              <a:t>PLUS </a:t>
            </a:r>
            <a:r>
              <a:rPr lang="en-US" sz="7400" kern="100" dirty="0">
                <a:effectLst/>
                <a:latin typeface="Aptos" panose="020B0004020202020204" pitchFamily="34" charset="0"/>
                <a:ea typeface="Aptos" panose="020B0004020202020204" pitchFamily="34" charset="0"/>
                <a:cs typeface="Times New Roman" panose="02020603050405020304" pitchFamily="18" charset="0"/>
              </a:rPr>
              <a:t>the Town mandatory Freeboard* 	</a:t>
            </a:r>
            <a:r>
              <a:rPr lang="en-US" sz="7400" b="1" u="sng" kern="100" dirty="0">
                <a:effectLst/>
                <a:latin typeface="Aptos" panose="020B0004020202020204" pitchFamily="34" charset="0"/>
                <a:ea typeface="Aptos" panose="020B0004020202020204" pitchFamily="34" charset="0"/>
                <a:cs typeface="Times New Roman" panose="02020603050405020304" pitchFamily="18" charset="0"/>
              </a:rPr>
              <a:t>PLUS </a:t>
            </a:r>
            <a:r>
              <a:rPr lang="en-US" sz="7400" kern="100" dirty="0">
                <a:effectLst/>
                <a:latin typeface="Aptos" panose="020B0004020202020204" pitchFamily="34" charset="0"/>
                <a:ea typeface="Aptos" panose="020B0004020202020204" pitchFamily="34" charset="0"/>
                <a:cs typeface="Times New Roman" panose="02020603050405020304" pitchFamily="18" charset="0"/>
              </a:rPr>
              <a:t>one additional foot is permitted.</a:t>
            </a:r>
          </a:p>
          <a:p>
            <a:pPr marL="1828800" marR="0" algn="l">
              <a:lnSpc>
                <a:spcPct val="107000"/>
              </a:lnSpc>
              <a:spcBef>
                <a:spcPts val="0"/>
              </a:spcBef>
              <a:spcAft>
                <a:spcPts val="0"/>
              </a:spcAft>
            </a:pPr>
            <a:r>
              <a:rPr lang="en-US" sz="74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l">
              <a:lnSpc>
                <a:spcPct val="107000"/>
              </a:lnSpc>
              <a:spcBef>
                <a:spcPts val="0"/>
              </a:spcBef>
              <a:spcAft>
                <a:spcPts val="0"/>
              </a:spcAft>
            </a:pPr>
            <a:r>
              <a:rPr lang="en-US" sz="7400" kern="100" dirty="0">
                <a:effectLst/>
                <a:latin typeface="Aptos" panose="020B0004020202020204" pitchFamily="34" charset="0"/>
                <a:ea typeface="Aptos" panose="020B0004020202020204" pitchFamily="34" charset="0"/>
                <a:cs typeface="Times New Roman" panose="02020603050405020304" pitchFamily="18" charset="0"/>
              </a:rPr>
              <a:t>	* Current mandatory Freeboard is one foot.</a:t>
            </a:r>
          </a:p>
          <a:p>
            <a:endParaRPr lang="en-US" dirty="0"/>
          </a:p>
        </p:txBody>
      </p:sp>
    </p:spTree>
    <p:extLst>
      <p:ext uri="{BB962C8B-B14F-4D97-AF65-F5344CB8AC3E}">
        <p14:creationId xmlns:p14="http://schemas.microsoft.com/office/powerpoint/2010/main" val="1908688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36ED5-5690-E514-5EFD-23863CA25486}"/>
              </a:ext>
            </a:extLst>
          </p:cNvPr>
          <p:cNvSpPr>
            <a:spLocks noGrp="1"/>
          </p:cNvSpPr>
          <p:nvPr>
            <p:ph type="ctrTitle"/>
          </p:nvPr>
        </p:nvSpPr>
        <p:spPr>
          <a:xfrm>
            <a:off x="1524000" y="262862"/>
            <a:ext cx="9144000" cy="655983"/>
          </a:xfrm>
        </p:spPr>
        <p:txBody>
          <a:bodyPr>
            <a:normAutofit/>
          </a:bodyPr>
          <a:lstStyle/>
          <a:p>
            <a:r>
              <a:rPr lang="en-US" sz="3600" dirty="0"/>
              <a:t>Grade or Grade Elevation Level is not BFE</a:t>
            </a:r>
          </a:p>
        </p:txBody>
      </p:sp>
      <p:sp>
        <p:nvSpPr>
          <p:cNvPr id="3" name="Subtitle 2">
            <a:extLst>
              <a:ext uri="{FF2B5EF4-FFF2-40B4-BE49-F238E27FC236}">
                <a16:creationId xmlns:a16="http://schemas.microsoft.com/office/drawing/2014/main" id="{25518E19-D718-A0FE-D618-2E3DBBA3A5FD}"/>
              </a:ext>
            </a:extLst>
          </p:cNvPr>
          <p:cNvSpPr>
            <a:spLocks noGrp="1"/>
          </p:cNvSpPr>
          <p:nvPr>
            <p:ph type="subTitle" idx="1"/>
          </p:nvPr>
        </p:nvSpPr>
        <p:spPr/>
        <p:txBody>
          <a:bodyPr/>
          <a:lstStyle/>
          <a:p>
            <a:endParaRPr lang="en-US" dirty="0"/>
          </a:p>
        </p:txBody>
      </p:sp>
      <p:pic>
        <p:nvPicPr>
          <p:cNvPr id="4" name="Picture 3" descr="A diagram of a house with text below&#10;&#10;Description automatically generated">
            <a:extLst>
              <a:ext uri="{FF2B5EF4-FFF2-40B4-BE49-F238E27FC236}">
                <a16:creationId xmlns:a16="http://schemas.microsoft.com/office/drawing/2014/main" id="{A0C068BE-0C9F-F5B9-5F8E-67F76EEF31C5}"/>
              </a:ext>
            </a:extLst>
          </p:cNvPr>
          <p:cNvPicPr>
            <a:picLocks noChangeAspect="1"/>
          </p:cNvPicPr>
          <p:nvPr/>
        </p:nvPicPr>
        <p:blipFill>
          <a:blip r:embed="rId3"/>
          <a:stretch>
            <a:fillRect/>
          </a:stretch>
        </p:blipFill>
        <p:spPr>
          <a:xfrm>
            <a:off x="2674552" y="953632"/>
            <a:ext cx="6534785" cy="5020310"/>
          </a:xfrm>
          <a:prstGeom prst="rect">
            <a:avLst/>
          </a:prstGeom>
        </p:spPr>
      </p:pic>
    </p:spTree>
    <p:extLst>
      <p:ext uri="{BB962C8B-B14F-4D97-AF65-F5344CB8AC3E}">
        <p14:creationId xmlns:p14="http://schemas.microsoft.com/office/powerpoint/2010/main" val="3447881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80881-8E5A-A641-C525-7E4574C3ACF3}"/>
              </a:ext>
            </a:extLst>
          </p:cNvPr>
          <p:cNvSpPr>
            <a:spLocks noGrp="1"/>
          </p:cNvSpPr>
          <p:nvPr>
            <p:ph type="ctrTitle"/>
          </p:nvPr>
        </p:nvSpPr>
        <p:spPr>
          <a:xfrm>
            <a:off x="8199783" y="819977"/>
            <a:ext cx="2468217" cy="1292087"/>
          </a:xfrm>
        </p:spPr>
        <p:txBody>
          <a:bodyPr>
            <a:normAutofit fontScale="90000"/>
          </a:bodyPr>
          <a:lstStyle/>
          <a:p>
            <a:r>
              <a:rPr lang="en-US" sz="3600" dirty="0"/>
              <a:t>Utilities Protection with 2 ft Freeboard</a:t>
            </a:r>
          </a:p>
        </p:txBody>
      </p:sp>
      <p:sp>
        <p:nvSpPr>
          <p:cNvPr id="6" name="Title 1">
            <a:extLst>
              <a:ext uri="{FF2B5EF4-FFF2-40B4-BE49-F238E27FC236}">
                <a16:creationId xmlns:a16="http://schemas.microsoft.com/office/drawing/2014/main" id="{73956C2C-F2DD-C785-1FDE-0035879BC692}"/>
              </a:ext>
            </a:extLst>
          </p:cNvPr>
          <p:cNvSpPr txBox="1">
            <a:spLocks/>
          </p:cNvSpPr>
          <p:nvPr/>
        </p:nvSpPr>
        <p:spPr>
          <a:xfrm>
            <a:off x="8050584" y="4686474"/>
            <a:ext cx="3073401"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a:lnSpc>
                <a:spcPct val="107000"/>
              </a:lnSpc>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JLC Online: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https://www.jlconline.com/projects/disaster-resistant-building/flood-resilient-buildings_o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p:txBody>
      </p:sp>
      <p:pic>
        <p:nvPicPr>
          <p:cNvPr id="3" name="Picture 2" descr="Diagram of a house with water in the ground&#10;&#10;Description automatically generated">
            <a:extLst>
              <a:ext uri="{FF2B5EF4-FFF2-40B4-BE49-F238E27FC236}">
                <a16:creationId xmlns:a16="http://schemas.microsoft.com/office/drawing/2014/main" id="{D30D006B-C4CE-B035-86E1-54130DFBE29C}"/>
              </a:ext>
            </a:extLst>
          </p:cNvPr>
          <p:cNvPicPr>
            <a:picLocks noChangeAspect="1"/>
          </p:cNvPicPr>
          <p:nvPr/>
        </p:nvPicPr>
        <p:blipFill>
          <a:blip r:embed="rId4"/>
          <a:stretch>
            <a:fillRect/>
          </a:stretch>
        </p:blipFill>
        <p:spPr>
          <a:xfrm>
            <a:off x="618545" y="1466020"/>
            <a:ext cx="6492240" cy="4211320"/>
          </a:xfrm>
          <a:prstGeom prst="rect">
            <a:avLst/>
          </a:prstGeom>
        </p:spPr>
      </p:pic>
    </p:spTree>
    <p:extLst>
      <p:ext uri="{BB962C8B-B14F-4D97-AF65-F5344CB8AC3E}">
        <p14:creationId xmlns:p14="http://schemas.microsoft.com/office/powerpoint/2010/main" val="1460918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EA338-0E64-321B-92D5-8BAB78B9AE8B}"/>
              </a:ext>
            </a:extLst>
          </p:cNvPr>
          <p:cNvSpPr>
            <a:spLocks noGrp="1"/>
          </p:cNvSpPr>
          <p:nvPr>
            <p:ph type="ctrTitle"/>
          </p:nvPr>
        </p:nvSpPr>
        <p:spPr>
          <a:xfrm>
            <a:off x="1417562" y="338666"/>
            <a:ext cx="9144000" cy="984477"/>
          </a:xfrm>
        </p:spPr>
        <p:txBody>
          <a:bodyPr/>
          <a:lstStyle/>
          <a:p>
            <a:r>
              <a:rPr lang="en-US" dirty="0"/>
              <a:t>Unintended Consequences</a:t>
            </a:r>
          </a:p>
        </p:txBody>
      </p:sp>
      <p:sp>
        <p:nvSpPr>
          <p:cNvPr id="3" name="Subtitle 2">
            <a:extLst>
              <a:ext uri="{FF2B5EF4-FFF2-40B4-BE49-F238E27FC236}">
                <a16:creationId xmlns:a16="http://schemas.microsoft.com/office/drawing/2014/main" id="{73ADD62D-0396-5EA6-2034-94219F6B549A}"/>
              </a:ext>
            </a:extLst>
          </p:cNvPr>
          <p:cNvSpPr>
            <a:spLocks noGrp="1"/>
          </p:cNvSpPr>
          <p:nvPr>
            <p:ph type="subTitle" idx="1"/>
          </p:nvPr>
        </p:nvSpPr>
        <p:spPr>
          <a:xfrm>
            <a:off x="293204" y="1879675"/>
            <a:ext cx="10374796" cy="3838953"/>
          </a:xfrm>
        </p:spPr>
        <p:txBody>
          <a:bodyPr>
            <a:noAutofit/>
          </a:bodyPr>
          <a:lstStyle/>
          <a:p>
            <a:pPr marL="457200" indent="-457200" algn="l">
              <a:buFont typeface="Arial" panose="020B0604020202020204" pitchFamily="34" charset="0"/>
              <a:buChar char="•"/>
            </a:pPr>
            <a:r>
              <a:rPr lang="en-US" sz="2800" b="1" i="0" dirty="0">
                <a:solidFill>
                  <a:srgbClr val="111111"/>
                </a:solidFill>
                <a:effectLst/>
                <a:hlinkClick r:id="rId3"/>
              </a:rPr>
              <a:t>Increased Construction Costs</a:t>
            </a:r>
            <a:r>
              <a:rPr lang="en-US" sz="2800" b="0" i="0" dirty="0">
                <a:solidFill>
                  <a:srgbClr val="111111"/>
                </a:solidFill>
                <a:effectLst/>
                <a:hlinkClick r:id="rId3"/>
              </a:rPr>
              <a:t>: Elevating a building higher than the BFE can increase construction costs, particularly for foundations and structural supports</a:t>
            </a:r>
            <a:r>
              <a:rPr lang="en-US" sz="2800" b="0" i="0" baseline="30000" dirty="0">
                <a:solidFill>
                  <a:srgbClr val="111111"/>
                </a:solidFill>
                <a:effectLst/>
                <a:hlinkClick r:id="rId3"/>
              </a:rPr>
              <a:t>2</a:t>
            </a:r>
            <a:r>
              <a:rPr lang="en-US" sz="2800" b="0" i="0" dirty="0">
                <a:solidFill>
                  <a:srgbClr val="111111"/>
                </a:solidFill>
                <a:effectLst/>
              </a:rPr>
              <a:t>.</a:t>
            </a:r>
          </a:p>
          <a:p>
            <a:pPr marL="457200" indent="-457200" algn="l">
              <a:buFont typeface="Arial" panose="020B0604020202020204" pitchFamily="34" charset="0"/>
              <a:buChar char="•"/>
            </a:pPr>
            <a:r>
              <a:rPr lang="en-US" sz="2800" b="1" i="0" dirty="0">
                <a:solidFill>
                  <a:srgbClr val="111111"/>
                </a:solidFill>
                <a:effectLst/>
                <a:hlinkClick r:id="rId4"/>
              </a:rPr>
              <a:t>Accessibility Issues</a:t>
            </a:r>
            <a:r>
              <a:rPr lang="en-US" sz="2800" b="0" i="0" dirty="0">
                <a:solidFill>
                  <a:srgbClr val="111111"/>
                </a:solidFill>
                <a:effectLst/>
                <a:hlinkClick r:id="rId4"/>
              </a:rPr>
              <a:t>: Higher elevations can create challenges for accessibility, requiring additional design considerations for ramps, stairs, and elevators</a:t>
            </a:r>
            <a:r>
              <a:rPr lang="en-US" sz="2800" b="0" i="0" baseline="30000" dirty="0">
                <a:solidFill>
                  <a:srgbClr val="111111"/>
                </a:solidFill>
                <a:effectLst/>
                <a:hlinkClick r:id="rId4"/>
              </a:rPr>
              <a:t>1</a:t>
            </a:r>
            <a:r>
              <a:rPr lang="en-US" sz="2800" b="0" i="0" dirty="0">
                <a:solidFill>
                  <a:srgbClr val="111111"/>
                </a:solidFill>
                <a:effectLst/>
              </a:rPr>
              <a:t>.</a:t>
            </a:r>
          </a:p>
          <a:p>
            <a:pPr marL="457200" indent="-457200" algn="l">
              <a:buFont typeface="Arial" panose="020B0604020202020204" pitchFamily="34" charset="0"/>
              <a:buChar char="•"/>
            </a:pPr>
            <a:r>
              <a:rPr lang="en-US" sz="2800" b="1" i="0" dirty="0">
                <a:solidFill>
                  <a:srgbClr val="111111"/>
                </a:solidFill>
                <a:effectLst/>
                <a:hlinkClick r:id="rId4"/>
              </a:rPr>
              <a:t>Aesthetic and Design Constraints</a:t>
            </a:r>
            <a:r>
              <a:rPr lang="en-US" sz="2800" b="0" i="0" dirty="0">
                <a:solidFill>
                  <a:srgbClr val="111111"/>
                </a:solidFill>
                <a:effectLst/>
                <a:hlinkClick r:id="rId4"/>
              </a:rPr>
              <a:t>: Higher freeboard can affect the aesthetic appeal and design of buildings, potentially leading to conflicts with local architectural styles or homeowner preferences</a:t>
            </a:r>
            <a:r>
              <a:rPr lang="en-US" sz="2800" b="0" i="0" baseline="30000" dirty="0">
                <a:solidFill>
                  <a:srgbClr val="111111"/>
                </a:solidFill>
                <a:effectLst/>
                <a:hlinkClick r:id="rId4"/>
              </a:rPr>
              <a:t>1</a:t>
            </a:r>
            <a:r>
              <a:rPr lang="en-US" sz="2800" b="0" i="0" dirty="0">
                <a:solidFill>
                  <a:srgbClr val="111111"/>
                </a:solidFill>
                <a:effectLst/>
                <a:latin typeface="-apple-system"/>
              </a:rPr>
              <a:t>.</a:t>
            </a:r>
          </a:p>
        </p:txBody>
      </p:sp>
    </p:spTree>
    <p:extLst>
      <p:ext uri="{BB962C8B-B14F-4D97-AF65-F5344CB8AC3E}">
        <p14:creationId xmlns:p14="http://schemas.microsoft.com/office/powerpoint/2010/main" val="3111463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C1778-6212-1802-E185-12CBA41D6185}"/>
              </a:ext>
            </a:extLst>
          </p:cNvPr>
          <p:cNvSpPr>
            <a:spLocks noGrp="1"/>
          </p:cNvSpPr>
          <p:nvPr>
            <p:ph type="title"/>
          </p:nvPr>
        </p:nvSpPr>
        <p:spPr>
          <a:xfrm>
            <a:off x="838200" y="0"/>
            <a:ext cx="10515600" cy="1325563"/>
          </a:xfrm>
        </p:spPr>
        <p:txBody>
          <a:bodyPr/>
          <a:lstStyle/>
          <a:p>
            <a:r>
              <a:rPr lang="en-US" dirty="0"/>
              <a:t>What is BFE – Base Flood Elevation?</a:t>
            </a:r>
          </a:p>
        </p:txBody>
      </p:sp>
      <p:sp>
        <p:nvSpPr>
          <p:cNvPr id="3" name="Content Placeholder 2">
            <a:extLst>
              <a:ext uri="{FF2B5EF4-FFF2-40B4-BE49-F238E27FC236}">
                <a16:creationId xmlns:a16="http://schemas.microsoft.com/office/drawing/2014/main" id="{8771F26A-00BD-1226-BB67-4D75F4E28356}"/>
              </a:ext>
            </a:extLst>
          </p:cNvPr>
          <p:cNvSpPr>
            <a:spLocks noGrp="1"/>
          </p:cNvSpPr>
          <p:nvPr>
            <p:ph idx="1"/>
          </p:nvPr>
        </p:nvSpPr>
        <p:spPr>
          <a:xfrm>
            <a:off x="838200" y="932541"/>
            <a:ext cx="10515600" cy="6139771"/>
          </a:xfrm>
        </p:spPr>
        <p:txBody>
          <a:bodyPr>
            <a:normAutofit fontScale="40000" lnSpcReduction="20000"/>
          </a:bodyPr>
          <a:lstStyle/>
          <a:p>
            <a:pPr marL="0" indent="0" algn="l">
              <a:buNone/>
            </a:pPr>
            <a:endParaRPr lang="en-US" b="0" i="0" dirty="0">
              <a:solidFill>
                <a:srgbClr val="1B1B1B"/>
              </a:solidFill>
              <a:effectLst/>
              <a:latin typeface="Source Sans Pro" panose="020B0503030403020204" pitchFamily="34" charset="0"/>
            </a:endParaRPr>
          </a:p>
          <a:p>
            <a:pPr algn="l"/>
            <a:r>
              <a:rPr lang="en-US" sz="4500" dirty="0">
                <a:solidFill>
                  <a:srgbClr val="467886"/>
                </a:solidFill>
                <a:latin typeface="-apple-system"/>
              </a:rPr>
              <a:t>The</a:t>
            </a:r>
            <a:r>
              <a:rPr lang="en-US" sz="4500" b="1" dirty="0">
                <a:solidFill>
                  <a:srgbClr val="467886"/>
                </a:solidFill>
                <a:latin typeface="-apple-system"/>
              </a:rPr>
              <a:t> </a:t>
            </a:r>
            <a:r>
              <a:rPr lang="en-US" sz="4500" b="1" dirty="0">
                <a:latin typeface="-apple-system"/>
              </a:rPr>
              <a:t>Base Flood Elevation (BFE) </a:t>
            </a:r>
            <a:r>
              <a:rPr lang="en-US" sz="4500" dirty="0">
                <a:solidFill>
                  <a:srgbClr val="467886"/>
                </a:solidFill>
                <a:latin typeface="-apple-system"/>
              </a:rPr>
              <a:t>is the elevation above </a:t>
            </a:r>
            <a:r>
              <a:rPr lang="en-US" sz="4500" dirty="0">
                <a:solidFill>
                  <a:srgbClr val="FF0000"/>
                </a:solidFill>
                <a:latin typeface="-apple-system"/>
              </a:rPr>
              <a:t>mean sea level </a:t>
            </a:r>
            <a:r>
              <a:rPr lang="en-US" sz="4500" dirty="0">
                <a:solidFill>
                  <a:srgbClr val="467886"/>
                </a:solidFill>
                <a:latin typeface="-apple-system"/>
              </a:rPr>
              <a:t>to which floodwaters are expected to rise during a base flood</a:t>
            </a:r>
            <a:r>
              <a:rPr lang="en-US" sz="4500" b="0" i="0" dirty="0">
                <a:solidFill>
                  <a:srgbClr val="111111"/>
                </a:solidFill>
                <a:effectLst/>
                <a:latin typeface="-apple-system"/>
              </a:rPr>
              <a:t>. Essentially, BFE represents the height that floodwaters are projected to reach during a significant flood event.</a:t>
            </a:r>
          </a:p>
          <a:p>
            <a:pPr algn="l"/>
            <a:r>
              <a:rPr lang="en-US" sz="4500" b="0" i="0" dirty="0">
                <a:solidFill>
                  <a:srgbClr val="111111"/>
                </a:solidFill>
                <a:effectLst/>
                <a:latin typeface="-apple-system"/>
              </a:rPr>
              <a:t>The </a:t>
            </a:r>
            <a:r>
              <a:rPr lang="en-US" sz="4500" b="1" i="0" dirty="0">
                <a:solidFill>
                  <a:srgbClr val="111111"/>
                </a:solidFill>
                <a:effectLst/>
                <a:latin typeface="-apple-system"/>
              </a:rPr>
              <a:t>Base Flood Elevation (BFE)</a:t>
            </a:r>
            <a:r>
              <a:rPr lang="en-US" sz="4500" b="0" i="0" dirty="0">
                <a:solidFill>
                  <a:srgbClr val="111111"/>
                </a:solidFill>
                <a:effectLst/>
                <a:latin typeface="-apple-system"/>
              </a:rPr>
              <a:t> is the computed elevation to which floodwater is anticipated to rise during a base flood. </a:t>
            </a:r>
            <a:r>
              <a:rPr lang="en-US" sz="4500" b="0" i="0" dirty="0">
                <a:effectLst/>
                <a:latin typeface="-apple-system"/>
                <a:hlinkClick r:id="rId3"/>
              </a:rPr>
              <a:t>A base flood is defined as a flood that has a 1% chance of occurring in any given year, also known as a 100-year flood</a:t>
            </a:r>
            <a:r>
              <a:rPr lang="en-US" sz="4500" b="0" i="0" baseline="30000" dirty="0">
                <a:effectLst/>
                <a:latin typeface="-apple-system"/>
                <a:hlinkClick r:id="rId3"/>
              </a:rPr>
              <a:t>1</a:t>
            </a:r>
            <a:r>
              <a:rPr lang="en-US" sz="4500" b="0" i="0" baseline="30000" dirty="0">
                <a:effectLst/>
                <a:latin typeface="-apple-system"/>
                <a:hlinkClick r:id="rId4"/>
              </a:rPr>
              <a:t>2</a:t>
            </a:r>
            <a:r>
              <a:rPr lang="en-US" sz="4500" b="0" i="0" dirty="0">
                <a:solidFill>
                  <a:srgbClr val="111111"/>
                </a:solidFill>
                <a:effectLst/>
                <a:latin typeface="-apple-system"/>
              </a:rPr>
              <a:t>. </a:t>
            </a:r>
            <a:r>
              <a:rPr lang="en-US" sz="4500" b="0" i="0" dirty="0">
                <a:effectLst/>
                <a:latin typeface="-apple-system"/>
                <a:hlinkClick r:id="rId3"/>
              </a:rPr>
              <a:t>The BFE is crucial for floodplain management and insurance purposes, as it helps determine the necessary elevation for buildings to minimize flood risk</a:t>
            </a:r>
            <a:r>
              <a:rPr lang="en-US" sz="4500" b="0" i="0" baseline="30000" dirty="0">
                <a:effectLst/>
                <a:latin typeface="-apple-system"/>
                <a:hlinkClick r:id="rId3"/>
              </a:rPr>
              <a:t>1</a:t>
            </a:r>
            <a:r>
              <a:rPr lang="en-US" sz="4500" b="0" i="0" dirty="0">
                <a:solidFill>
                  <a:srgbClr val="111111"/>
                </a:solidFill>
                <a:effectLst/>
                <a:latin typeface="-apple-system"/>
              </a:rPr>
              <a:t>.</a:t>
            </a:r>
          </a:p>
          <a:p>
            <a:r>
              <a:rPr lang="en-US" sz="4500" b="0" i="0" dirty="0">
                <a:solidFill>
                  <a:srgbClr val="111111"/>
                </a:solidFill>
                <a:effectLst/>
                <a:latin typeface="-apple-system"/>
              </a:rPr>
              <a:t>Floor Insurance Rate Maps created by FEMA (FIRM) detail areas at risk of flooding; are defined</a:t>
            </a:r>
            <a:r>
              <a:rPr lang="en-US" sz="4500" i="0" dirty="0">
                <a:solidFill>
                  <a:srgbClr val="111111"/>
                </a:solidFill>
                <a:effectLst/>
                <a:latin typeface="-apple-system"/>
              </a:rPr>
              <a:t> by </a:t>
            </a:r>
            <a:r>
              <a:rPr lang="en-US" sz="4500" b="1" i="0" dirty="0">
                <a:solidFill>
                  <a:srgbClr val="111111"/>
                </a:solidFill>
                <a:effectLst/>
                <a:latin typeface="-apple-system"/>
              </a:rPr>
              <a:t>‘zones’; geographic areas that further define flood risk</a:t>
            </a:r>
          </a:p>
          <a:p>
            <a:pPr lvl="1"/>
            <a:r>
              <a:rPr lang="en-US" sz="4500" b="1" i="0" dirty="0">
                <a:solidFill>
                  <a:srgbClr val="111111"/>
                </a:solidFill>
                <a:effectLst/>
                <a:latin typeface="-apple-system"/>
              </a:rPr>
              <a:t>Zone AE</a:t>
            </a:r>
            <a:r>
              <a:rPr lang="en-US" sz="4500" b="0" i="0" dirty="0">
                <a:solidFill>
                  <a:srgbClr val="111111"/>
                </a:solidFill>
                <a:effectLst/>
                <a:latin typeface="-apple-system"/>
              </a:rPr>
              <a:t>: Areas with a BFE determined. These are high-risk flood zones where detailed hydraulic analyses have been conducted.</a:t>
            </a:r>
          </a:p>
          <a:p>
            <a:pPr lvl="1"/>
            <a:r>
              <a:rPr lang="en-US" sz="4500" b="1" i="0" dirty="0">
                <a:solidFill>
                  <a:srgbClr val="111111"/>
                </a:solidFill>
                <a:effectLst/>
                <a:latin typeface="-apple-system"/>
              </a:rPr>
              <a:t>Zone AH</a:t>
            </a:r>
            <a:r>
              <a:rPr lang="en-US" sz="4500" b="0" i="0" dirty="0">
                <a:solidFill>
                  <a:srgbClr val="111111"/>
                </a:solidFill>
                <a:effectLst/>
                <a:latin typeface="-apple-system"/>
              </a:rPr>
              <a:t>: Areas with shallow flooding (usually ponding) where average depths are between 1 and 3 feet. BFEs are determined.</a:t>
            </a:r>
          </a:p>
          <a:p>
            <a:pPr lvl="1"/>
            <a:r>
              <a:rPr lang="en-US" sz="4500" b="1" i="0" dirty="0">
                <a:solidFill>
                  <a:srgbClr val="111111"/>
                </a:solidFill>
                <a:effectLst/>
                <a:latin typeface="-apple-system"/>
              </a:rPr>
              <a:t>Zones A1–A30</a:t>
            </a:r>
            <a:r>
              <a:rPr lang="en-US" sz="4500" b="0" i="0" dirty="0">
                <a:solidFill>
                  <a:srgbClr val="111111"/>
                </a:solidFill>
                <a:effectLst/>
                <a:latin typeface="-apple-system"/>
              </a:rPr>
              <a:t>: Similar to Zone AE, these are areas with BFEs determined through detailed analyses.</a:t>
            </a:r>
          </a:p>
          <a:p>
            <a:pPr lvl="1"/>
            <a:r>
              <a:rPr lang="en-US" sz="4500" b="1" i="0" dirty="0">
                <a:solidFill>
                  <a:srgbClr val="111111"/>
                </a:solidFill>
                <a:effectLst/>
                <a:latin typeface="-apple-system"/>
              </a:rPr>
              <a:t>Zone AR</a:t>
            </a:r>
            <a:r>
              <a:rPr lang="en-US" sz="4500" b="0" i="0" dirty="0">
                <a:solidFill>
                  <a:srgbClr val="111111"/>
                </a:solidFill>
                <a:effectLst/>
                <a:latin typeface="-apple-system"/>
              </a:rPr>
              <a:t>: Areas that are being restored to provide flood protection. BFEs are determined.</a:t>
            </a:r>
          </a:p>
          <a:p>
            <a:pPr lvl="1"/>
            <a:r>
              <a:rPr lang="en-US" sz="4500" b="1" i="0" dirty="0">
                <a:solidFill>
                  <a:srgbClr val="111111"/>
                </a:solidFill>
                <a:effectLst/>
                <a:latin typeface="-apple-system"/>
              </a:rPr>
              <a:t>Zone AR/A, AR/AE, AR/A1–A30, AR/AH, AR/AO</a:t>
            </a:r>
            <a:r>
              <a:rPr lang="en-US" sz="4500" b="0" i="0" dirty="0">
                <a:solidFill>
                  <a:srgbClr val="111111"/>
                </a:solidFill>
                <a:effectLst/>
                <a:latin typeface="-apple-system"/>
              </a:rPr>
              <a:t>: Combination zones where areas are being restored and have additional flood risks.</a:t>
            </a:r>
          </a:p>
          <a:p>
            <a:pPr lvl="1"/>
            <a:r>
              <a:rPr lang="en-US" sz="4500" b="1" i="0" dirty="0">
                <a:solidFill>
                  <a:srgbClr val="111111"/>
                </a:solidFill>
                <a:effectLst/>
                <a:latin typeface="-apple-system"/>
              </a:rPr>
              <a:t>Zones V1–V30 and VE</a:t>
            </a:r>
            <a:r>
              <a:rPr lang="en-US" sz="4500" b="0" i="0" dirty="0">
                <a:solidFill>
                  <a:srgbClr val="111111"/>
                </a:solidFill>
                <a:effectLst/>
                <a:latin typeface="-apple-system"/>
              </a:rPr>
              <a:t>: Coastal areas with a BFE determined and additional hazards due to storm waves.</a:t>
            </a:r>
          </a:p>
          <a:p>
            <a:r>
              <a:rPr lang="en-US" sz="4500" b="0" i="0" dirty="0">
                <a:solidFill>
                  <a:srgbClr val="111111"/>
                </a:solidFill>
                <a:effectLst/>
                <a:latin typeface="-apple-system"/>
              </a:rPr>
              <a:t>Base Flood Elevation (BFE) does take wave actions into account, especially in coastal areas. </a:t>
            </a:r>
            <a:r>
              <a:rPr lang="en-US" sz="4500" b="0" i="0" dirty="0">
                <a:effectLst/>
                <a:latin typeface="-apple-system"/>
                <a:hlinkClick r:id="rId5"/>
              </a:rPr>
              <a:t>FEMA’s flood hazard analysis includes factors such as storm surge, wave setup, and overland wave propagation when determining BFEs</a:t>
            </a:r>
            <a:r>
              <a:rPr lang="en-US" sz="4500" b="0" i="0" baseline="30000" dirty="0">
                <a:effectLst/>
                <a:latin typeface="-apple-system"/>
                <a:hlinkClick r:id="rId5"/>
              </a:rPr>
              <a:t>1</a:t>
            </a:r>
            <a:r>
              <a:rPr lang="en-US" sz="4500" b="0" i="0" baseline="30000" dirty="0">
                <a:effectLst/>
                <a:latin typeface="-apple-system"/>
                <a:hlinkClick r:id="rId6"/>
              </a:rPr>
              <a:t>2</a:t>
            </a:r>
            <a:r>
              <a:rPr lang="en-US" sz="4500" b="0" i="0" dirty="0">
                <a:solidFill>
                  <a:srgbClr val="111111"/>
                </a:solidFill>
                <a:effectLst/>
                <a:latin typeface="-apple-system"/>
              </a:rPr>
              <a:t>. </a:t>
            </a:r>
            <a:r>
              <a:rPr lang="en-US" sz="4500" b="0" i="0" dirty="0">
                <a:effectLst/>
                <a:latin typeface="-apple-system"/>
                <a:hlinkClick r:id="rId5"/>
              </a:rPr>
              <a:t>This means that the BFE reflects not only the </a:t>
            </a:r>
            <a:r>
              <a:rPr lang="en-US" sz="4500" b="0" i="0" dirty="0" err="1">
                <a:effectLst/>
                <a:latin typeface="-apple-system"/>
                <a:hlinkClick r:id="rId5"/>
              </a:rPr>
              <a:t>stillwater</a:t>
            </a:r>
            <a:r>
              <a:rPr lang="en-US" sz="4500" b="0" i="0" dirty="0">
                <a:effectLst/>
                <a:latin typeface="-apple-system"/>
                <a:hlinkClick r:id="rId5"/>
              </a:rPr>
              <a:t> elevation but also the additional height contributed by wave action</a:t>
            </a:r>
            <a:endParaRPr lang="en-US" sz="4500" b="0" i="0" dirty="0">
              <a:solidFill>
                <a:srgbClr val="111111"/>
              </a:solidFill>
              <a:effectLst/>
              <a:latin typeface="-apple-system"/>
            </a:endParaRPr>
          </a:p>
          <a:p>
            <a:pPr algn="l"/>
            <a:endParaRPr lang="en-US" sz="4500" b="0" i="0" dirty="0">
              <a:solidFill>
                <a:srgbClr val="1B1B1B"/>
              </a:solidFill>
              <a:effectLst/>
              <a:latin typeface="Source Sans Pro" panose="020B0503030403020204" pitchFamily="34" charset="0"/>
            </a:endParaRPr>
          </a:p>
          <a:p>
            <a:endParaRPr lang="en-US" dirty="0"/>
          </a:p>
        </p:txBody>
      </p:sp>
    </p:spTree>
    <p:extLst>
      <p:ext uri="{BB962C8B-B14F-4D97-AF65-F5344CB8AC3E}">
        <p14:creationId xmlns:p14="http://schemas.microsoft.com/office/powerpoint/2010/main" val="3314611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0F082-888D-6CAE-C5B0-238051295FED}"/>
              </a:ext>
            </a:extLst>
          </p:cNvPr>
          <p:cNvSpPr>
            <a:spLocks noGrp="1"/>
          </p:cNvSpPr>
          <p:nvPr>
            <p:ph type="title"/>
          </p:nvPr>
        </p:nvSpPr>
        <p:spPr>
          <a:xfrm>
            <a:off x="591456" y="316744"/>
            <a:ext cx="4106333" cy="4351338"/>
          </a:xfrm>
        </p:spPr>
        <p:txBody>
          <a:bodyPr/>
          <a:lstStyle/>
          <a:p>
            <a:pPr algn="ctr"/>
            <a:r>
              <a:rPr lang="en-US" dirty="0"/>
              <a:t>Dewey Beach </a:t>
            </a:r>
            <a:br>
              <a:rPr lang="en-US" dirty="0"/>
            </a:br>
            <a:r>
              <a:rPr lang="en-US" dirty="0"/>
              <a:t>BFE Zones</a:t>
            </a:r>
          </a:p>
        </p:txBody>
      </p:sp>
      <p:pic>
        <p:nvPicPr>
          <p:cNvPr id="4" name="Content Placeholder 3">
            <a:extLst>
              <a:ext uri="{FF2B5EF4-FFF2-40B4-BE49-F238E27FC236}">
                <a16:creationId xmlns:a16="http://schemas.microsoft.com/office/drawing/2014/main" id="{25E20C5A-DD9A-BC09-B43B-78C289FA8B3E}"/>
              </a:ext>
            </a:extLst>
          </p:cNvPr>
          <p:cNvPicPr>
            <a:picLocks noGrp="1" noChangeAspect="1"/>
          </p:cNvPicPr>
          <p:nvPr>
            <p:ph idx="1"/>
          </p:nvPr>
        </p:nvPicPr>
        <p:blipFill>
          <a:blip r:embed="rId3"/>
          <a:stretch>
            <a:fillRect/>
          </a:stretch>
        </p:blipFill>
        <p:spPr>
          <a:xfrm>
            <a:off x="5528347" y="-1"/>
            <a:ext cx="4273634" cy="6265333"/>
          </a:xfrm>
          <a:prstGeom prst="rect">
            <a:avLst/>
          </a:prstGeom>
        </p:spPr>
      </p:pic>
      <p:pic>
        <p:nvPicPr>
          <p:cNvPr id="6" name="Picture 5">
            <a:extLst>
              <a:ext uri="{FF2B5EF4-FFF2-40B4-BE49-F238E27FC236}">
                <a16:creationId xmlns:a16="http://schemas.microsoft.com/office/drawing/2014/main" id="{834C690D-FCF8-D964-88C4-E56A4518D356}"/>
              </a:ext>
            </a:extLst>
          </p:cNvPr>
          <p:cNvPicPr>
            <a:picLocks noChangeAspect="1"/>
          </p:cNvPicPr>
          <p:nvPr/>
        </p:nvPicPr>
        <p:blipFill>
          <a:blip r:embed="rId4"/>
          <a:stretch>
            <a:fillRect/>
          </a:stretch>
        </p:blipFill>
        <p:spPr>
          <a:xfrm>
            <a:off x="0" y="620672"/>
            <a:ext cx="12192000" cy="5616656"/>
          </a:xfrm>
          <a:prstGeom prst="rect">
            <a:avLst/>
          </a:prstGeom>
        </p:spPr>
      </p:pic>
    </p:spTree>
    <p:extLst>
      <p:ext uri="{BB962C8B-B14F-4D97-AF65-F5344CB8AC3E}">
        <p14:creationId xmlns:p14="http://schemas.microsoft.com/office/powerpoint/2010/main" val="2417674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C4238-13A0-E8D8-5DB9-5032D59E5A0B}"/>
              </a:ext>
            </a:extLst>
          </p:cNvPr>
          <p:cNvSpPr>
            <a:spLocks noGrp="1"/>
          </p:cNvSpPr>
          <p:nvPr>
            <p:ph type="title"/>
          </p:nvPr>
        </p:nvSpPr>
        <p:spPr/>
        <p:txBody>
          <a:bodyPr/>
          <a:lstStyle/>
          <a:p>
            <a:r>
              <a:rPr lang="en-US" dirty="0"/>
              <a:t>What is Freeboard?</a:t>
            </a:r>
          </a:p>
        </p:txBody>
      </p:sp>
      <p:sp>
        <p:nvSpPr>
          <p:cNvPr id="3" name="Content Placeholder 2">
            <a:extLst>
              <a:ext uri="{FF2B5EF4-FFF2-40B4-BE49-F238E27FC236}">
                <a16:creationId xmlns:a16="http://schemas.microsoft.com/office/drawing/2014/main" id="{562A08AE-B026-E032-C4D4-76D710A3514A}"/>
              </a:ext>
            </a:extLst>
          </p:cNvPr>
          <p:cNvSpPr>
            <a:spLocks noGrp="1"/>
          </p:cNvSpPr>
          <p:nvPr>
            <p:ph idx="1"/>
          </p:nvPr>
        </p:nvSpPr>
        <p:spPr/>
        <p:txBody>
          <a:bodyPr/>
          <a:lstStyle/>
          <a:p>
            <a:r>
              <a:rPr lang="en-US" b="0" i="0" dirty="0">
                <a:solidFill>
                  <a:srgbClr val="1B1B1B"/>
                </a:solidFill>
                <a:effectLst/>
                <a:latin typeface="Source Sans Pro" panose="020B0503030403020204" pitchFamily="34" charset="0"/>
              </a:rPr>
              <a:t>Freeboard is a factor of safety usually expressed in feet above a flood level for purposes of floodplain management. "Freeboard" tends to compensate for </a:t>
            </a:r>
            <a:r>
              <a:rPr lang="en-US" b="1" i="0" dirty="0">
                <a:solidFill>
                  <a:srgbClr val="1B1B1B"/>
                </a:solidFill>
                <a:effectLst/>
                <a:latin typeface="Source Sans Pro" panose="020B0503030403020204" pitchFamily="34" charset="0"/>
              </a:rPr>
              <a:t>the many unknown factors that could contribute to flood heights greater than the height calculated for a selected size flood and floodway conditions, such as wave action, bridge openings, and the hydrological effect of urbanization of the watershed.</a:t>
            </a:r>
            <a:endParaRPr lang="en-US" b="1" dirty="0"/>
          </a:p>
        </p:txBody>
      </p:sp>
    </p:spTree>
    <p:extLst>
      <p:ext uri="{BB962C8B-B14F-4D97-AF65-F5344CB8AC3E}">
        <p14:creationId xmlns:p14="http://schemas.microsoft.com/office/powerpoint/2010/main" val="939659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91545-FDDA-FDC8-2BF3-6CA8C59591E5}"/>
              </a:ext>
            </a:extLst>
          </p:cNvPr>
          <p:cNvSpPr>
            <a:spLocks noGrp="1"/>
          </p:cNvSpPr>
          <p:nvPr>
            <p:ph type="ctrTitle"/>
          </p:nvPr>
        </p:nvSpPr>
        <p:spPr>
          <a:xfrm>
            <a:off x="1422400" y="205618"/>
            <a:ext cx="9144000" cy="706363"/>
          </a:xfrm>
        </p:spPr>
        <p:txBody>
          <a:bodyPr>
            <a:normAutofit fontScale="90000"/>
          </a:bodyPr>
          <a:lstStyle/>
          <a:p>
            <a:r>
              <a:rPr lang="en-US" sz="4000" dirty="0"/>
              <a:t>Local Municipalities Freeboard Requirements:</a:t>
            </a:r>
          </a:p>
        </p:txBody>
      </p:sp>
      <p:sp>
        <p:nvSpPr>
          <p:cNvPr id="3" name="Subtitle 2">
            <a:extLst>
              <a:ext uri="{FF2B5EF4-FFF2-40B4-BE49-F238E27FC236}">
                <a16:creationId xmlns:a16="http://schemas.microsoft.com/office/drawing/2014/main" id="{8A632BCA-3295-179E-0665-52E421BB8109}"/>
              </a:ext>
            </a:extLst>
          </p:cNvPr>
          <p:cNvSpPr>
            <a:spLocks noGrp="1" noRot="1" noMove="1" noResize="1" noEditPoints="1" noAdjustHandles="1" noChangeArrowheads="1" noChangeShapeType="1"/>
          </p:cNvSpPr>
          <p:nvPr>
            <p:ph type="subTitle" idx="1"/>
          </p:nvPr>
        </p:nvSpPr>
        <p:spPr>
          <a:xfrm>
            <a:off x="1524000" y="1146629"/>
            <a:ext cx="9144000" cy="5152571"/>
          </a:xfrm>
        </p:spPr>
        <p:txBody>
          <a:bodyPr>
            <a:normAutofit/>
          </a:bodyPr>
          <a:lstStyle/>
          <a:p>
            <a:pPr marL="800100" lvl="1" indent="-342900" algn="l">
              <a:buFont typeface="Arial" panose="020B0604020202020204" pitchFamily="34" charset="0"/>
              <a:buChar char="•"/>
            </a:pPr>
            <a:r>
              <a:rPr lang="en-US" sz="2800" dirty="0"/>
              <a:t>Rehoboth +1 freeboard (most of the town is not in a SFHA)</a:t>
            </a:r>
          </a:p>
          <a:p>
            <a:pPr marL="800100" lvl="1" indent="-342900" algn="l">
              <a:buFont typeface="Arial" panose="020B0604020202020204" pitchFamily="34" charset="0"/>
              <a:buChar char="•"/>
            </a:pPr>
            <a:r>
              <a:rPr lang="en-US" sz="2800" dirty="0"/>
              <a:t>Lewes raised their freeboard to +3 feet from 18 inches; (expected sea level rise by 2100)</a:t>
            </a:r>
          </a:p>
          <a:p>
            <a:pPr marL="800100" lvl="1" indent="-342900" algn="l">
              <a:buFont typeface="Arial" panose="020B0604020202020204" pitchFamily="34" charset="0"/>
              <a:buChar char="•"/>
            </a:pPr>
            <a:r>
              <a:rPr lang="en-US" sz="2800" dirty="0"/>
              <a:t>Bethany Beach freeboard is 18 inches since 2018</a:t>
            </a:r>
          </a:p>
          <a:p>
            <a:pPr marL="800100" lvl="1" indent="-342900" algn="l">
              <a:buFont typeface="Arial" panose="020B0604020202020204" pitchFamily="34" charset="0"/>
              <a:buChar char="•"/>
            </a:pPr>
            <a:r>
              <a:rPr lang="en-US" sz="2800" dirty="0"/>
              <a:t>South Bethany has no freeboard requirement; voluntary 2 feet allows for an increase of 2 feet for the peak of the roof;</a:t>
            </a:r>
          </a:p>
          <a:p>
            <a:pPr marL="800100" lvl="1" indent="-342900" algn="l">
              <a:buFont typeface="Arial" panose="020B0604020202020204" pitchFamily="34" charset="0"/>
              <a:buChar char="•"/>
            </a:pPr>
            <a:r>
              <a:rPr lang="en-US" sz="2800" dirty="0"/>
              <a:t>Fenwick is 18 – 24 inches;</a:t>
            </a:r>
          </a:p>
          <a:p>
            <a:pPr marL="800100" lvl="1" indent="-342900" algn="l">
              <a:buFont typeface="Arial" panose="020B0604020202020204" pitchFamily="34" charset="0"/>
              <a:buChar char="•"/>
            </a:pPr>
            <a:r>
              <a:rPr lang="en-US" sz="2800" dirty="0"/>
              <a:t>Henlopen Acres is +3 Feet</a:t>
            </a: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161971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91545-FDDA-FDC8-2BF3-6CA8C59591E5}"/>
              </a:ext>
            </a:extLst>
          </p:cNvPr>
          <p:cNvSpPr>
            <a:spLocks noGrp="1"/>
          </p:cNvSpPr>
          <p:nvPr>
            <p:ph type="ctrTitle"/>
          </p:nvPr>
        </p:nvSpPr>
        <p:spPr>
          <a:xfrm>
            <a:off x="1422400" y="205618"/>
            <a:ext cx="9144000" cy="706363"/>
          </a:xfrm>
        </p:spPr>
        <p:txBody>
          <a:bodyPr>
            <a:normAutofit/>
          </a:bodyPr>
          <a:lstStyle/>
          <a:p>
            <a:r>
              <a:rPr lang="en-US" sz="4000" dirty="0"/>
              <a:t>Why Increase Freeboard?</a:t>
            </a:r>
          </a:p>
        </p:txBody>
      </p:sp>
      <p:sp>
        <p:nvSpPr>
          <p:cNvPr id="3" name="Subtitle 2">
            <a:extLst>
              <a:ext uri="{FF2B5EF4-FFF2-40B4-BE49-F238E27FC236}">
                <a16:creationId xmlns:a16="http://schemas.microsoft.com/office/drawing/2014/main" id="{8A632BCA-3295-179E-0665-52E421BB8109}"/>
              </a:ext>
            </a:extLst>
          </p:cNvPr>
          <p:cNvSpPr>
            <a:spLocks noGrp="1"/>
          </p:cNvSpPr>
          <p:nvPr>
            <p:ph type="subTitle" idx="1"/>
          </p:nvPr>
        </p:nvSpPr>
        <p:spPr>
          <a:xfrm>
            <a:off x="1524000" y="1146629"/>
            <a:ext cx="9144000" cy="5152571"/>
          </a:xfrm>
        </p:spPr>
        <p:txBody>
          <a:bodyPr>
            <a:normAutofit fontScale="92500" lnSpcReduction="10000"/>
          </a:bodyPr>
          <a:lstStyle/>
          <a:p>
            <a:pPr marL="342900" indent="-342900" algn="l">
              <a:buFont typeface="Arial" panose="020B0604020202020204" pitchFamily="34" charset="0"/>
              <a:buChar char="•"/>
            </a:pPr>
            <a:r>
              <a:rPr lang="en-US" dirty="0">
                <a:solidFill>
                  <a:srgbClr val="FF0000"/>
                </a:solidFill>
              </a:rPr>
              <a:t>Reduced Flood Risk</a:t>
            </a:r>
          </a:p>
          <a:p>
            <a:pPr marL="800100" lvl="1" indent="-342900" algn="l">
              <a:buFont typeface="Arial" panose="020B0604020202020204" pitchFamily="34" charset="0"/>
              <a:buChar char="•"/>
            </a:pPr>
            <a:r>
              <a:rPr lang="en-US" dirty="0"/>
              <a:t>Enhanced Protection – risk of flood waters reaching living space and causing damage is reduced</a:t>
            </a:r>
          </a:p>
          <a:p>
            <a:pPr marL="800100" lvl="1" indent="-342900" algn="l">
              <a:buFont typeface="Arial" panose="020B0604020202020204" pitchFamily="34" charset="0"/>
              <a:buChar char="•"/>
            </a:pPr>
            <a:r>
              <a:rPr lang="en-US" dirty="0"/>
              <a:t>Increased Safety – higher freeboards levels provide </a:t>
            </a:r>
            <a:r>
              <a:rPr lang="en-US" dirty="0">
                <a:solidFill>
                  <a:srgbClr val="FF0000"/>
                </a:solidFill>
              </a:rPr>
              <a:t>additional safety margins against storm surges, heavier than expected rainfall – can exceed BFE</a:t>
            </a:r>
          </a:p>
          <a:p>
            <a:pPr marL="342900" indent="-342900" algn="l">
              <a:buFont typeface="Arial" panose="020B0604020202020204" pitchFamily="34" charset="0"/>
              <a:buChar char="•"/>
            </a:pPr>
            <a:r>
              <a:rPr lang="en-US" dirty="0"/>
              <a:t>Lower Flood Insurance Premiums</a:t>
            </a:r>
          </a:p>
          <a:p>
            <a:pPr marL="800100" lvl="1" indent="-342900" algn="l">
              <a:buFont typeface="Arial" panose="020B0604020202020204" pitchFamily="34" charset="0"/>
              <a:buChar char="•"/>
            </a:pPr>
            <a:r>
              <a:rPr lang="en-US" dirty="0"/>
              <a:t>Insurance Savings</a:t>
            </a:r>
          </a:p>
          <a:p>
            <a:pPr marL="800100" lvl="1" indent="-342900" algn="l">
              <a:buFont typeface="Arial" panose="020B0604020202020204" pitchFamily="34" charset="0"/>
              <a:buChar char="•"/>
            </a:pPr>
            <a:r>
              <a:rPr lang="en-US" dirty="0"/>
              <a:t>Long Term Cost Savings; initial cost is outweighed by lower insurance premiums and lower cost of flood damage repairs</a:t>
            </a:r>
          </a:p>
          <a:p>
            <a:pPr marL="342900" indent="-342900" algn="l">
              <a:buFont typeface="Arial" panose="020B0604020202020204" pitchFamily="34" charset="0"/>
              <a:buChar char="•"/>
            </a:pPr>
            <a:r>
              <a:rPr lang="en-US" dirty="0"/>
              <a:t>Increased Property Value &amp; Marketability</a:t>
            </a:r>
          </a:p>
          <a:p>
            <a:pPr marL="342900" indent="-342900" algn="l">
              <a:buFont typeface="Arial" panose="020B0604020202020204" pitchFamily="34" charset="0"/>
              <a:buChar char="•"/>
            </a:pPr>
            <a:r>
              <a:rPr lang="en-US" dirty="0"/>
              <a:t>Compliance &amp; Incentives</a:t>
            </a:r>
          </a:p>
          <a:p>
            <a:pPr marL="800100" lvl="1" indent="-342900" algn="l">
              <a:buFont typeface="Arial" panose="020B0604020202020204" pitchFamily="34" charset="0"/>
              <a:buChar char="•"/>
            </a:pPr>
            <a:r>
              <a:rPr lang="en-US" dirty="0"/>
              <a:t>Higher points in CRS = insurance discounts</a:t>
            </a:r>
          </a:p>
          <a:p>
            <a:pPr marL="342900" indent="-342900" algn="l">
              <a:buFont typeface="Arial" panose="020B0604020202020204" pitchFamily="34" charset="0"/>
              <a:buChar char="•"/>
            </a:pPr>
            <a:r>
              <a:rPr lang="en-US" dirty="0"/>
              <a:t>Environmental &amp; Community Benefits</a:t>
            </a:r>
          </a:p>
          <a:p>
            <a:pPr marL="800100" lvl="1" indent="-342900" algn="l">
              <a:buFont typeface="Arial" panose="020B0604020202020204" pitchFamily="34" charset="0"/>
              <a:buChar char="•"/>
            </a:pPr>
            <a:r>
              <a:rPr lang="en-US" dirty="0"/>
              <a:t>Reduced Flood plain development – preserve national flood plains</a:t>
            </a:r>
          </a:p>
          <a:p>
            <a:pPr marL="800100" lvl="1" indent="-342900" algn="l">
              <a:buFont typeface="Arial" panose="020B0604020202020204" pitchFamily="34" charset="0"/>
              <a:buChar char="•"/>
            </a:pPr>
            <a:r>
              <a:rPr lang="en-US" dirty="0"/>
              <a:t>Community Resilience – eliminate economic and social impacts</a:t>
            </a:r>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1472636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32EA8-73DD-27A2-1861-DC37A7BFAEF6}"/>
              </a:ext>
            </a:extLst>
          </p:cNvPr>
          <p:cNvSpPr>
            <a:spLocks noGrp="1"/>
          </p:cNvSpPr>
          <p:nvPr>
            <p:ph type="ctrTitle"/>
          </p:nvPr>
        </p:nvSpPr>
        <p:spPr>
          <a:xfrm>
            <a:off x="1107924" y="401562"/>
            <a:ext cx="9144000" cy="1003830"/>
          </a:xfrm>
        </p:spPr>
        <p:txBody>
          <a:bodyPr>
            <a:normAutofit/>
          </a:bodyPr>
          <a:lstStyle/>
          <a:p>
            <a:r>
              <a:rPr lang="en-US" sz="3600" dirty="0"/>
              <a:t>Benefit of increased freeboard:</a:t>
            </a:r>
            <a:br>
              <a:rPr lang="en-US" dirty="0"/>
            </a:br>
            <a:endParaRPr lang="en-US" sz="1300" dirty="0"/>
          </a:p>
        </p:txBody>
      </p:sp>
      <p:sp>
        <p:nvSpPr>
          <p:cNvPr id="3" name="Subtitle 2">
            <a:extLst>
              <a:ext uri="{FF2B5EF4-FFF2-40B4-BE49-F238E27FC236}">
                <a16:creationId xmlns:a16="http://schemas.microsoft.com/office/drawing/2014/main" id="{57216789-0EC2-76FF-F4C3-7F97C7AFCCD0}"/>
              </a:ext>
            </a:extLst>
          </p:cNvPr>
          <p:cNvSpPr>
            <a:spLocks noGrp="1"/>
          </p:cNvSpPr>
          <p:nvPr>
            <p:ph type="subTitle" idx="1"/>
          </p:nvPr>
        </p:nvSpPr>
        <p:spPr>
          <a:xfrm>
            <a:off x="1451428" y="1804611"/>
            <a:ext cx="9144000" cy="4059476"/>
          </a:xfrm>
        </p:spPr>
        <p:txBody>
          <a:bodyPr>
            <a:normAutofit lnSpcReduction="10000"/>
          </a:bodyPr>
          <a:lstStyle/>
          <a:p>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285750" indent="-285750" algn="l">
              <a:buFont typeface="Arial" panose="020B0604020202020204" pitchFamily="34" charset="0"/>
              <a:buChar char="•"/>
            </a:pPr>
            <a:r>
              <a:rPr lang="en-US" dirty="0">
                <a:effectLst/>
                <a:latin typeface="Aptos" panose="020B0004020202020204" pitchFamily="34" charset="0"/>
                <a:ea typeface="Aptos" panose="020B0004020202020204" pitchFamily="34" charset="0"/>
                <a:cs typeface="Aptos" panose="020B0004020202020204" pitchFamily="34" charset="0"/>
              </a:rPr>
              <a:t>There was a recent report published by the U.S. Chamber of Commerce that indicates that there is </a:t>
            </a:r>
            <a:r>
              <a:rPr lang="en-US" b="1" dirty="0">
                <a:solidFill>
                  <a:srgbClr val="FF0000"/>
                </a:solidFill>
                <a:effectLst/>
                <a:latin typeface="Aptos" panose="020B0004020202020204" pitchFamily="34" charset="0"/>
                <a:ea typeface="Aptos" panose="020B0004020202020204" pitchFamily="34" charset="0"/>
                <a:cs typeface="Aptos" panose="020B0004020202020204" pitchFamily="34" charset="0"/>
              </a:rPr>
              <a:t>a $13 return on investment for each $1 invested in implementation of resilience strategies</a:t>
            </a:r>
            <a:r>
              <a:rPr lang="en-US" dirty="0">
                <a:effectLst/>
                <a:latin typeface="Aptos" panose="020B0004020202020204" pitchFamily="34" charset="0"/>
                <a:ea typeface="Aptos" panose="020B0004020202020204" pitchFamily="34" charset="0"/>
                <a:cs typeface="Aptos" panose="020B0004020202020204" pitchFamily="34" charset="0"/>
              </a:rPr>
              <a:t>.  This report can be found at this link:  </a:t>
            </a:r>
            <a:r>
              <a:rPr lang="en-US"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New report finds investing in resilience saves jobs and incomes | U.S. Chamber of Commerce (uschamber.com)</a:t>
            </a:r>
            <a:endParaRPr lang="en-US" u="sng" dirty="0">
              <a:solidFill>
                <a:srgbClr val="467886"/>
              </a:solidFill>
              <a:effectLst/>
              <a:latin typeface="Aptos" panose="020B0004020202020204" pitchFamily="34" charset="0"/>
              <a:ea typeface="Aptos" panose="020B0004020202020204" pitchFamily="34" charset="0"/>
              <a:cs typeface="Aptos" panose="020B0004020202020204" pitchFamily="34" charset="0"/>
            </a:endParaRPr>
          </a:p>
          <a:p>
            <a:pPr marL="285750" indent="-285750" algn="l">
              <a:buFont typeface="Arial" panose="020B0604020202020204" pitchFamily="34" charset="0"/>
              <a:buChar char="•"/>
            </a:pPr>
            <a:endParaRPr lang="en-US" u="sng" dirty="0">
              <a:solidFill>
                <a:srgbClr val="467886"/>
              </a:solidFill>
              <a:latin typeface="Aptos" panose="020B0004020202020204" pitchFamily="34" charset="0"/>
              <a:ea typeface="Aptos" panose="020B0004020202020204" pitchFamily="34" charset="0"/>
              <a:cs typeface="Aptos" panose="020B0004020202020204" pitchFamily="34" charset="0"/>
            </a:endParaRPr>
          </a:p>
          <a:p>
            <a:pPr marL="742950" lvl="1" indent="-285750" algn="l">
              <a:buFont typeface="Arial" panose="020B0604020202020204" pitchFamily="34" charset="0"/>
              <a:buChar char="•"/>
            </a:pPr>
            <a:r>
              <a:rPr lang="en-US" dirty="0">
                <a:effectLst/>
                <a:latin typeface="Aptos" panose="020B0004020202020204" pitchFamily="34" charset="0"/>
                <a:ea typeface="Aptos" panose="020B0004020202020204" pitchFamily="34" charset="0"/>
                <a:cs typeface="Aptos" panose="020B0004020202020204" pitchFamily="34" charset="0"/>
              </a:rPr>
              <a:t>https://www.uschamber.com/climate-change/new-report-finds-investing-in-resilience-saves-jobs-and-incomes#:~:text=%E2%80%93%20Every%20%241%20spent%20on%20climate%20resilience%20and,Commerce%20and%20the%20U.S.%20Chamber%20of%20Commerce%20Foundation</a:t>
            </a:r>
          </a:p>
          <a:p>
            <a:endParaRPr lang="en-US" dirty="0"/>
          </a:p>
        </p:txBody>
      </p:sp>
    </p:spTree>
    <p:extLst>
      <p:ext uri="{BB962C8B-B14F-4D97-AF65-F5344CB8AC3E}">
        <p14:creationId xmlns:p14="http://schemas.microsoft.com/office/powerpoint/2010/main" val="437673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91545-FDDA-FDC8-2BF3-6CA8C59591E5}"/>
              </a:ext>
            </a:extLst>
          </p:cNvPr>
          <p:cNvSpPr>
            <a:spLocks noGrp="1"/>
          </p:cNvSpPr>
          <p:nvPr>
            <p:ph type="ctrTitle"/>
          </p:nvPr>
        </p:nvSpPr>
        <p:spPr>
          <a:xfrm>
            <a:off x="1422400" y="205618"/>
            <a:ext cx="9144000" cy="706363"/>
          </a:xfrm>
        </p:spPr>
        <p:txBody>
          <a:bodyPr>
            <a:normAutofit/>
          </a:bodyPr>
          <a:lstStyle/>
          <a:p>
            <a:r>
              <a:rPr lang="en-US" sz="4000" dirty="0"/>
              <a:t>Why increase FBE to three feet?</a:t>
            </a:r>
          </a:p>
        </p:txBody>
      </p:sp>
      <p:sp>
        <p:nvSpPr>
          <p:cNvPr id="3" name="Subtitle 2">
            <a:extLst>
              <a:ext uri="{FF2B5EF4-FFF2-40B4-BE49-F238E27FC236}">
                <a16:creationId xmlns:a16="http://schemas.microsoft.com/office/drawing/2014/main" id="{8A632BCA-3295-179E-0665-52E421BB8109}"/>
              </a:ext>
            </a:extLst>
          </p:cNvPr>
          <p:cNvSpPr>
            <a:spLocks noGrp="1" noRot="1" noMove="1" noResize="1" noEditPoints="1" noAdjustHandles="1" noChangeArrowheads="1" noChangeShapeType="1"/>
          </p:cNvSpPr>
          <p:nvPr>
            <p:ph type="subTitle" idx="1"/>
          </p:nvPr>
        </p:nvSpPr>
        <p:spPr>
          <a:xfrm>
            <a:off x="1524000" y="1146629"/>
            <a:ext cx="9144000" cy="5152571"/>
          </a:xfrm>
        </p:spPr>
        <p:txBody>
          <a:bodyPr>
            <a:normAutofit fontScale="77500" lnSpcReduction="20000"/>
          </a:bodyPr>
          <a:lstStyle/>
          <a:p>
            <a:pPr marL="342900" indent="-342900" algn="l">
              <a:buFont typeface="Arial" panose="020B0604020202020204" pitchFamily="34" charset="0"/>
              <a:buChar char="•"/>
            </a:pPr>
            <a:r>
              <a:rPr lang="en-US" sz="3200" dirty="0"/>
              <a:t>Enhanced Flood Protection </a:t>
            </a:r>
          </a:p>
          <a:p>
            <a:pPr marL="800100" lvl="1" indent="-342900" algn="l">
              <a:buFont typeface="Arial" panose="020B0604020202020204" pitchFamily="34" charset="0"/>
              <a:buChar char="•"/>
            </a:pPr>
            <a:r>
              <a:rPr lang="en-US" sz="2400" dirty="0"/>
              <a:t>Reduces risk of flood damage by providing a safety margin</a:t>
            </a:r>
            <a:endParaRPr lang="en-US" sz="2200" dirty="0"/>
          </a:p>
          <a:p>
            <a:pPr marL="342900" indent="-342900" algn="l">
              <a:buFont typeface="Arial" panose="020B0604020202020204" pitchFamily="34" charset="0"/>
              <a:buChar char="•"/>
            </a:pPr>
            <a:r>
              <a:rPr lang="en-US" sz="3200" dirty="0"/>
              <a:t>Cost Effectiveness</a:t>
            </a:r>
          </a:p>
          <a:p>
            <a:pPr marL="800100" lvl="1" indent="-342900" algn="l">
              <a:buFont typeface="Arial" panose="020B0604020202020204" pitchFamily="34" charset="0"/>
              <a:buChar char="•"/>
            </a:pPr>
            <a:r>
              <a:rPr lang="en-US" sz="2800" b="1" dirty="0">
                <a:solidFill>
                  <a:srgbClr val="FF0000"/>
                </a:solidFill>
              </a:rPr>
              <a:t>Balances safety and affordability</a:t>
            </a:r>
          </a:p>
          <a:p>
            <a:pPr marL="800100" lvl="1" indent="-342900" algn="l">
              <a:buFont typeface="Arial" panose="020B0604020202020204" pitchFamily="34" charset="0"/>
              <a:buChar char="•"/>
            </a:pPr>
            <a:r>
              <a:rPr lang="en-US" sz="2800" dirty="0"/>
              <a:t>Additional height (four or five feet) increases cost with limited benefit</a:t>
            </a:r>
          </a:p>
          <a:p>
            <a:pPr marL="800100" lvl="1" indent="-342900" algn="l">
              <a:buFont typeface="Arial" panose="020B0604020202020204" pitchFamily="34" charset="0"/>
              <a:buChar char="•"/>
            </a:pPr>
            <a:r>
              <a:rPr lang="en-US" sz="2800" dirty="0"/>
              <a:t>Substantial savings on flood insurance; better ROI</a:t>
            </a:r>
          </a:p>
          <a:p>
            <a:pPr marL="342900" indent="-342900" algn="l">
              <a:buFont typeface="Arial" panose="020B0604020202020204" pitchFamily="34" charset="0"/>
              <a:buChar char="•"/>
            </a:pPr>
            <a:r>
              <a:rPr lang="en-US" sz="3200" dirty="0"/>
              <a:t>Regulatory Compliance and Community Standards</a:t>
            </a:r>
          </a:p>
          <a:p>
            <a:pPr marL="800100" lvl="1" indent="-342900" algn="l">
              <a:buFont typeface="Arial" panose="020B0604020202020204" pitchFamily="34" charset="0"/>
              <a:buChar char="•"/>
            </a:pPr>
            <a:r>
              <a:rPr lang="en-US" sz="2800" dirty="0"/>
              <a:t>IBC requires freeboard of 1 – 2 BFE (residential; 3 ft critical facilities)</a:t>
            </a:r>
          </a:p>
          <a:p>
            <a:pPr marL="800100" lvl="1" indent="-342900" algn="l">
              <a:buFont typeface="Arial" panose="020B0604020202020204" pitchFamily="34" charset="0"/>
              <a:buChar char="•"/>
            </a:pPr>
            <a:r>
              <a:rPr lang="en-US" sz="2800" dirty="0"/>
              <a:t>Earns more points in the CRS; reduced flood premiums</a:t>
            </a:r>
          </a:p>
          <a:p>
            <a:pPr marL="342900" indent="-342900" algn="l">
              <a:buFont typeface="Arial" panose="020B0604020202020204" pitchFamily="34" charset="0"/>
              <a:buChar char="•"/>
            </a:pPr>
            <a:r>
              <a:rPr lang="en-US" sz="3200" dirty="0"/>
              <a:t>Practical Considerations</a:t>
            </a:r>
          </a:p>
          <a:p>
            <a:pPr marL="800100" lvl="1" indent="-342900" algn="l">
              <a:buFont typeface="Arial" panose="020B0604020202020204" pitchFamily="34" charset="0"/>
              <a:buChar char="•"/>
            </a:pPr>
            <a:r>
              <a:rPr lang="en-US" sz="2800" dirty="0"/>
              <a:t>Structural Integrity – too high may pose structural challenges and increased damage from wind</a:t>
            </a:r>
          </a:p>
          <a:p>
            <a:pPr marL="800100" lvl="1" indent="-342900" algn="l">
              <a:buFont typeface="Arial" panose="020B0604020202020204" pitchFamily="34" charset="0"/>
              <a:buChar char="•"/>
            </a:pPr>
            <a:r>
              <a:rPr lang="en-US" sz="2800" dirty="0">
                <a:solidFill>
                  <a:srgbClr val="FF0000"/>
                </a:solidFill>
              </a:rPr>
              <a:t>Enhances flood resilience without compromising the building structural integrity or requiring extensive engineering modifications</a:t>
            </a:r>
          </a:p>
          <a:p>
            <a:pPr marL="800100" lvl="1" indent="-342900" algn="l">
              <a:buFont typeface="Arial" panose="020B0604020202020204" pitchFamily="34" charset="0"/>
              <a:buChar char="•"/>
            </a:pPr>
            <a:r>
              <a:rPr lang="en-US" sz="2800" dirty="0"/>
              <a:t>Accessibility – too high complicates entry with mobility issues; </a:t>
            </a:r>
          </a:p>
          <a:p>
            <a:pPr marL="800100" lvl="1"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2044433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89ADC-E667-A3D3-8CCE-466FEFC28FAF}"/>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BBCE2D8F-EB8E-1428-4AA6-34DF250626A7}"/>
              </a:ext>
            </a:extLst>
          </p:cNvPr>
          <p:cNvPicPr>
            <a:picLocks noChangeAspect="1"/>
          </p:cNvPicPr>
          <p:nvPr/>
        </p:nvPicPr>
        <p:blipFill>
          <a:blip r:embed="rId3"/>
          <a:stretch>
            <a:fillRect/>
          </a:stretch>
        </p:blipFill>
        <p:spPr>
          <a:xfrm>
            <a:off x="0" y="500481"/>
            <a:ext cx="12192000" cy="5857037"/>
          </a:xfrm>
          <a:prstGeom prst="rect">
            <a:avLst/>
          </a:prstGeom>
        </p:spPr>
      </p:pic>
    </p:spTree>
    <p:extLst>
      <p:ext uri="{BB962C8B-B14F-4D97-AF65-F5344CB8AC3E}">
        <p14:creationId xmlns:p14="http://schemas.microsoft.com/office/powerpoint/2010/main" val="21005179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1603</TotalTime>
  <Words>2987</Words>
  <Application>Microsoft Office PowerPoint</Application>
  <PresentationFormat>Widescreen</PresentationFormat>
  <Paragraphs>222</Paragraphs>
  <Slides>15</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-apple-system</vt:lpstr>
      <vt:lpstr>Aptos</vt:lpstr>
      <vt:lpstr>Aptos Display</vt:lpstr>
      <vt:lpstr>Arial</vt:lpstr>
      <vt:lpstr>Arial Narrow</vt:lpstr>
      <vt:lpstr>GT America</vt:lpstr>
      <vt:lpstr>Source Sans Pro</vt:lpstr>
      <vt:lpstr>Wingdings</vt:lpstr>
      <vt:lpstr>Office Theme</vt:lpstr>
      <vt:lpstr>Background</vt:lpstr>
      <vt:lpstr>What is BFE – Base Flood Elevation?</vt:lpstr>
      <vt:lpstr>Dewey Beach  BFE Zones</vt:lpstr>
      <vt:lpstr>What is Freeboard?</vt:lpstr>
      <vt:lpstr>Local Municipalities Freeboard Requirements:</vt:lpstr>
      <vt:lpstr>Why Increase Freeboard?</vt:lpstr>
      <vt:lpstr>Benefit of increased freeboard: </vt:lpstr>
      <vt:lpstr>Why increase FBE to three feet?</vt:lpstr>
      <vt:lpstr>PowerPoint Presentation</vt:lpstr>
      <vt:lpstr>Considerations for Freeboard</vt:lpstr>
      <vt:lpstr>Height and Elevation have distinct meaning</vt:lpstr>
      <vt:lpstr>Building Height is not the same as Elevation</vt:lpstr>
      <vt:lpstr>Grade or Grade Elevation Level is not BFE</vt:lpstr>
      <vt:lpstr>Utilities Protection with 2 ft Freeboard</vt:lpstr>
      <vt:lpstr>Unintended Consequences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Lyons</dc:creator>
  <cp:lastModifiedBy>David Lyons</cp:lastModifiedBy>
  <cp:revision>4</cp:revision>
  <cp:lastPrinted>2024-09-17T16:00:35Z</cp:lastPrinted>
  <dcterms:created xsi:type="dcterms:W3CDTF">2024-09-15T22:42:14Z</dcterms:created>
  <dcterms:modified xsi:type="dcterms:W3CDTF">2024-12-09T18:49:19Z</dcterms:modified>
</cp:coreProperties>
</file>