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1611" r:id="rId5"/>
    <p:sldId id="1340" r:id="rId6"/>
    <p:sldId id="1637" r:id="rId7"/>
    <p:sldId id="303" r:id="rId8"/>
    <p:sldId id="1629" r:id="rId9"/>
    <p:sldId id="1571" r:id="rId10"/>
    <p:sldId id="1636" r:id="rId11"/>
    <p:sldId id="1598" r:id="rId12"/>
    <p:sldId id="1568" r:id="rId13"/>
    <p:sldId id="1605" r:id="rId14"/>
    <p:sldId id="307" r:id="rId15"/>
    <p:sldId id="1630" r:id="rId16"/>
    <p:sldId id="1634" r:id="rId17"/>
    <p:sldId id="1638" r:id="rId18"/>
    <p:sldId id="1639" r:id="rId19"/>
    <p:sldId id="1631" r:id="rId20"/>
    <p:sldId id="1622" r:id="rId21"/>
    <p:sldId id="1632" r:id="rId22"/>
    <p:sldId id="1633" r:id="rId23"/>
    <p:sldId id="1595" r:id="rId24"/>
    <p:sldId id="1594"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verson, Lauraine" initials="EL" lastIdx="96" clrIdx="6">
    <p:extLst>
      <p:ext uri="{19B8F6BF-5375-455C-9EA6-DF929625EA0E}">
        <p15:presenceInfo xmlns:p15="http://schemas.microsoft.com/office/powerpoint/2012/main" userId="S::EVERSON@jmt.com::670ee81b-9c2b-4441-bc0b-99ca79cf0934" providerId="AD"/>
      </p:ext>
    </p:extLst>
  </p:cmAuthor>
  <p:cmAuthor id="1" name="Fohl, Ellen" initials="FE" lastIdx="50" clrIdx="0">
    <p:extLst>
      <p:ext uri="{19B8F6BF-5375-455C-9EA6-DF929625EA0E}">
        <p15:presenceInfo xmlns:p15="http://schemas.microsoft.com/office/powerpoint/2012/main" userId="S::efohl@jmt.com::76e9e789-b94d-44b9-b1b2-fc588f2dcb7e" providerId="AD"/>
      </p:ext>
    </p:extLst>
  </p:cmAuthor>
  <p:cmAuthor id="8" name="Forbes, Jason" initials="JF" lastIdx="1" clrIdx="7">
    <p:extLst>
      <p:ext uri="{19B8F6BF-5375-455C-9EA6-DF929625EA0E}">
        <p15:presenceInfo xmlns:p15="http://schemas.microsoft.com/office/powerpoint/2012/main" userId="S::jforbes@jmt.com::b70b6ad7-ef7c-47b0-9a26-eb087d6175f9" providerId="AD"/>
      </p:ext>
    </p:extLst>
  </p:cmAuthor>
  <p:cmAuthor id="2" name="White, Cassie" initials="WC" lastIdx="1" clrIdx="1">
    <p:extLst>
      <p:ext uri="{19B8F6BF-5375-455C-9EA6-DF929625EA0E}">
        <p15:presenceInfo xmlns:p15="http://schemas.microsoft.com/office/powerpoint/2012/main" userId="S::cwhite2@jmt.com::204923de-310c-49db-b3d3-105918e0c463" providerId="AD"/>
      </p:ext>
    </p:extLst>
  </p:cmAuthor>
  <p:cmAuthor id="9" name="Brendza, Chris" initials="CB" lastIdx="2" clrIdx="8">
    <p:extLst>
      <p:ext uri="{19B8F6BF-5375-455C-9EA6-DF929625EA0E}">
        <p15:presenceInfo xmlns:p15="http://schemas.microsoft.com/office/powerpoint/2012/main" userId="S::CBrendza@jmt.com::3082d79f-34af-4775-b03e-64bee3db1916" providerId="AD"/>
      </p:ext>
    </p:extLst>
  </p:cmAuthor>
  <p:cmAuthor id="3" name="Donahue, Garth" initials="DG [2]" lastIdx="6" clrIdx="2">
    <p:extLst>
      <p:ext uri="{19B8F6BF-5375-455C-9EA6-DF929625EA0E}">
        <p15:presenceInfo xmlns:p15="http://schemas.microsoft.com/office/powerpoint/2012/main" userId="S::Donahue@jmt.com::30bfeea8-eeee-449e-b34b-d2b222751bd3" providerId="AD"/>
      </p:ext>
    </p:extLst>
  </p:cmAuthor>
  <p:cmAuthor id="4" name="Howell, Scott" initials="HS" lastIdx="11" clrIdx="3">
    <p:extLst>
      <p:ext uri="{19B8F6BF-5375-455C-9EA6-DF929625EA0E}">
        <p15:presenceInfo xmlns:p15="http://schemas.microsoft.com/office/powerpoint/2012/main" userId="S::SHowell@jmt.com::563539bb-b8b4-4c44-a77d-66cdc6ef4ab6" providerId="AD"/>
      </p:ext>
    </p:extLst>
  </p:cmAuthor>
  <p:cmAuthor id="5" name="Lahaie, Chad" initials="LC" lastIdx="14" clrIdx="4">
    <p:extLst>
      <p:ext uri="{19B8F6BF-5375-455C-9EA6-DF929625EA0E}">
        <p15:presenceInfo xmlns:p15="http://schemas.microsoft.com/office/powerpoint/2012/main" userId="S::CLahaie@jmt.com::ec6362cd-b123-4e58-bbcf-ef08f28c1c80" providerId="AD"/>
      </p:ext>
    </p:extLst>
  </p:cmAuthor>
  <p:cmAuthor id="6" name="Brown, Kathryn" initials="BK" lastIdx="1" clrIdx="5">
    <p:extLst>
      <p:ext uri="{19B8F6BF-5375-455C-9EA6-DF929625EA0E}">
        <p15:presenceInfo xmlns:p15="http://schemas.microsoft.com/office/powerpoint/2012/main" userId="S::KBrown@jmt.com::d637e8b2-783a-46b3-8113-124d09e7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E8E9"/>
    <a:srgbClr val="C0C9D1"/>
    <a:srgbClr val="FFFAEA"/>
    <a:srgbClr val="FFD156"/>
    <a:srgbClr val="4A5D7A"/>
    <a:srgbClr val="0056AC"/>
    <a:srgbClr val="002B55"/>
    <a:srgbClr val="FFF0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F0913-04B7-4AE5-8535-BC0973A8C19E}" v="20" dt="2025-02-20T13:22:52.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274" y="930"/>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7F814-CCA5-47D5-A088-C186C1F60BFE}" type="doc">
      <dgm:prSet loTypeId="urn:microsoft.com/office/officeart/2005/8/layout/hProcess7" loCatId="process" qsTypeId="urn:microsoft.com/office/officeart/2005/8/quickstyle/simple1" qsCatId="simple" csTypeId="urn:microsoft.com/office/officeart/2005/8/colors/accent3_5" csCatId="accent3" phldr="1"/>
      <dgm:spPr/>
      <dgm:t>
        <a:bodyPr/>
        <a:lstStyle/>
        <a:p>
          <a:endParaRPr lang="en-US"/>
        </a:p>
      </dgm:t>
    </dgm:pt>
    <dgm:pt modelId="{01A144B3-CC27-4F53-8BD3-2BD2CF9B7E94}">
      <dgm:prSet phldrT="[Text]" custT="1"/>
      <dgm:spPr/>
      <dgm:t>
        <a:bodyPr/>
        <a:lstStyle/>
        <a:p>
          <a:pPr>
            <a:lnSpc>
              <a:spcPct val="108000"/>
            </a:lnSpc>
            <a:spcBef>
              <a:spcPts val="0"/>
            </a:spcBef>
            <a:spcAft>
              <a:spcPts val="2400"/>
            </a:spcAft>
          </a:pPr>
          <a:r>
            <a:rPr lang="en-US" sz="2500" b="1" u="sng">
              <a:solidFill>
                <a:srgbClr val="000000"/>
              </a:solidFill>
            </a:rPr>
            <a:t>Site Survey</a:t>
          </a:r>
        </a:p>
      </dgm:t>
    </dgm:pt>
    <dgm:pt modelId="{58C812AA-A8D2-40FF-9C32-9B3704E6034A}" type="parTrans" cxnId="{3E31C812-0630-453A-91BE-CDE33AEE269C}">
      <dgm:prSet/>
      <dgm:spPr/>
      <dgm:t>
        <a:bodyPr/>
        <a:lstStyle/>
        <a:p>
          <a:pPr>
            <a:lnSpc>
              <a:spcPct val="108000"/>
            </a:lnSpc>
            <a:spcBef>
              <a:spcPts val="0"/>
            </a:spcBef>
            <a:spcAft>
              <a:spcPts val="2400"/>
            </a:spcAft>
          </a:pPr>
          <a:endParaRPr lang="en-US" sz="2100">
            <a:solidFill>
              <a:srgbClr val="000000"/>
            </a:solidFill>
          </a:endParaRPr>
        </a:p>
      </dgm:t>
    </dgm:pt>
    <dgm:pt modelId="{D0560618-D6E6-442A-8269-E29D6EB5A4D0}" type="sibTrans" cxnId="{3E31C812-0630-453A-91BE-CDE33AEE269C}">
      <dgm:prSet/>
      <dgm:spPr/>
      <dgm:t>
        <a:bodyPr/>
        <a:lstStyle/>
        <a:p>
          <a:pPr>
            <a:lnSpc>
              <a:spcPct val="108000"/>
            </a:lnSpc>
            <a:spcBef>
              <a:spcPts val="0"/>
            </a:spcBef>
            <a:spcAft>
              <a:spcPts val="2400"/>
            </a:spcAft>
          </a:pPr>
          <a:endParaRPr lang="en-US" sz="2100">
            <a:solidFill>
              <a:srgbClr val="000000"/>
            </a:solidFill>
          </a:endParaRPr>
        </a:p>
      </dgm:t>
    </dgm:pt>
    <dgm:pt modelId="{A63A3D58-02FA-41B1-9A3C-0A35DA398511}">
      <dgm:prSet phldrT="[Text]" custT="1"/>
      <dgm:spPr/>
      <dgm:t>
        <a:bodyPr/>
        <a:lstStyle/>
        <a:p>
          <a:pPr>
            <a:lnSpc>
              <a:spcPct val="108000"/>
            </a:lnSpc>
            <a:spcBef>
              <a:spcPts val="0"/>
            </a:spcBef>
            <a:spcAft>
              <a:spcPts val="2400"/>
            </a:spcAft>
          </a:pPr>
          <a:r>
            <a:rPr lang="en-US" sz="2100">
              <a:solidFill>
                <a:srgbClr val="000000"/>
              </a:solidFill>
            </a:rPr>
            <a:t>Conduct </a:t>
          </a:r>
          <a:br>
            <a:rPr lang="en-US" sz="2100">
              <a:solidFill>
                <a:srgbClr val="000000"/>
              </a:solidFill>
            </a:rPr>
          </a:br>
          <a:r>
            <a:rPr lang="en-US" sz="2100">
              <a:solidFill>
                <a:srgbClr val="000000"/>
              </a:solidFill>
            </a:rPr>
            <a:t>field survey</a:t>
          </a:r>
        </a:p>
      </dgm:t>
    </dgm:pt>
    <dgm:pt modelId="{B88A6568-A7CF-4DDD-8D22-EAA6120660C8}" type="parTrans" cxnId="{D68A3711-7729-494F-8CF7-9253E4379A3F}">
      <dgm:prSet/>
      <dgm:spPr/>
      <dgm:t>
        <a:bodyPr/>
        <a:lstStyle/>
        <a:p>
          <a:pPr>
            <a:lnSpc>
              <a:spcPct val="108000"/>
            </a:lnSpc>
            <a:spcBef>
              <a:spcPts val="0"/>
            </a:spcBef>
            <a:spcAft>
              <a:spcPts val="2400"/>
            </a:spcAft>
          </a:pPr>
          <a:endParaRPr lang="en-US" sz="2100">
            <a:solidFill>
              <a:srgbClr val="000000"/>
            </a:solidFill>
          </a:endParaRPr>
        </a:p>
      </dgm:t>
    </dgm:pt>
    <dgm:pt modelId="{CC420A99-C6CD-4C45-8181-AB5EB35E738F}" type="sibTrans" cxnId="{D68A3711-7729-494F-8CF7-9253E4379A3F}">
      <dgm:prSet/>
      <dgm:spPr/>
      <dgm:t>
        <a:bodyPr/>
        <a:lstStyle/>
        <a:p>
          <a:pPr>
            <a:lnSpc>
              <a:spcPct val="108000"/>
            </a:lnSpc>
            <a:spcBef>
              <a:spcPts val="0"/>
            </a:spcBef>
            <a:spcAft>
              <a:spcPts val="2400"/>
            </a:spcAft>
          </a:pPr>
          <a:endParaRPr lang="en-US" sz="2100">
            <a:solidFill>
              <a:srgbClr val="000000"/>
            </a:solidFill>
          </a:endParaRPr>
        </a:p>
      </dgm:t>
    </dgm:pt>
    <dgm:pt modelId="{AEB2DEA4-D96E-4D2C-A90C-FA109A7C3B4F}">
      <dgm:prSet phldrT="[Text]" custT="1"/>
      <dgm:spPr>
        <a:solidFill>
          <a:schemeClr val="accent4">
            <a:alpha val="76667"/>
          </a:schemeClr>
        </a:solidFill>
      </dgm:spPr>
      <dgm:t>
        <a:bodyPr/>
        <a:lstStyle/>
        <a:p>
          <a:pPr>
            <a:lnSpc>
              <a:spcPct val="108000"/>
            </a:lnSpc>
            <a:spcBef>
              <a:spcPts val="0"/>
            </a:spcBef>
            <a:spcAft>
              <a:spcPts val="2400"/>
            </a:spcAft>
          </a:pPr>
          <a:r>
            <a:rPr lang="en-US" sz="2500" b="1" u="sng">
              <a:solidFill>
                <a:srgbClr val="000000"/>
              </a:solidFill>
            </a:rPr>
            <a:t>Hydraulic Analysis</a:t>
          </a:r>
        </a:p>
      </dgm:t>
    </dgm:pt>
    <dgm:pt modelId="{87EF8B44-3F6F-4591-81D4-29F95CCA121C}" type="parTrans" cxnId="{19734B80-5D8D-4E4B-B395-63F3914BB956}">
      <dgm:prSet/>
      <dgm:spPr/>
      <dgm:t>
        <a:bodyPr/>
        <a:lstStyle/>
        <a:p>
          <a:pPr>
            <a:lnSpc>
              <a:spcPct val="108000"/>
            </a:lnSpc>
            <a:spcBef>
              <a:spcPts val="0"/>
            </a:spcBef>
            <a:spcAft>
              <a:spcPts val="2400"/>
            </a:spcAft>
          </a:pPr>
          <a:endParaRPr lang="en-US" sz="2100">
            <a:solidFill>
              <a:srgbClr val="000000"/>
            </a:solidFill>
          </a:endParaRPr>
        </a:p>
      </dgm:t>
    </dgm:pt>
    <dgm:pt modelId="{7EB7AE35-D604-453A-B321-534F48236DB8}" type="sibTrans" cxnId="{19734B80-5D8D-4E4B-B395-63F3914BB956}">
      <dgm:prSet/>
      <dgm:spPr/>
      <dgm:t>
        <a:bodyPr/>
        <a:lstStyle/>
        <a:p>
          <a:pPr>
            <a:lnSpc>
              <a:spcPct val="108000"/>
            </a:lnSpc>
            <a:spcBef>
              <a:spcPts val="0"/>
            </a:spcBef>
            <a:spcAft>
              <a:spcPts val="2400"/>
            </a:spcAft>
          </a:pPr>
          <a:endParaRPr lang="en-US" sz="2100">
            <a:solidFill>
              <a:srgbClr val="000000"/>
            </a:solidFill>
          </a:endParaRPr>
        </a:p>
      </dgm:t>
    </dgm:pt>
    <dgm:pt modelId="{B629D753-C790-4C8C-9A9A-C8611B7A674F}">
      <dgm:prSet phldrT="[Text]" custT="1"/>
      <dgm:spPr/>
      <dgm:t>
        <a:bodyPr/>
        <a:lstStyle/>
        <a:p>
          <a:pPr>
            <a:lnSpc>
              <a:spcPct val="108000"/>
            </a:lnSpc>
            <a:spcBef>
              <a:spcPts val="0"/>
            </a:spcBef>
            <a:spcAft>
              <a:spcPts val="2400"/>
            </a:spcAft>
          </a:pPr>
          <a:r>
            <a:rPr lang="en-US" sz="2100">
              <a:solidFill>
                <a:srgbClr val="000000"/>
              </a:solidFill>
            </a:rPr>
            <a:t>Perform H&amp;H analysis and modeling</a:t>
          </a:r>
        </a:p>
      </dgm:t>
    </dgm:pt>
    <dgm:pt modelId="{4C15946E-5367-49A0-8815-52C5F8D567CE}" type="parTrans" cxnId="{61DCE18C-886A-4C48-8EBE-BA830906339A}">
      <dgm:prSet/>
      <dgm:spPr/>
      <dgm:t>
        <a:bodyPr/>
        <a:lstStyle/>
        <a:p>
          <a:pPr>
            <a:lnSpc>
              <a:spcPct val="108000"/>
            </a:lnSpc>
            <a:spcBef>
              <a:spcPts val="0"/>
            </a:spcBef>
            <a:spcAft>
              <a:spcPts val="2400"/>
            </a:spcAft>
          </a:pPr>
          <a:endParaRPr lang="en-US" sz="2100">
            <a:solidFill>
              <a:srgbClr val="000000"/>
            </a:solidFill>
          </a:endParaRPr>
        </a:p>
      </dgm:t>
    </dgm:pt>
    <dgm:pt modelId="{1F4650D8-F6F2-4031-B992-C5948F9CE9FE}" type="sibTrans" cxnId="{61DCE18C-886A-4C48-8EBE-BA830906339A}">
      <dgm:prSet/>
      <dgm:spPr/>
      <dgm:t>
        <a:bodyPr/>
        <a:lstStyle/>
        <a:p>
          <a:pPr>
            <a:lnSpc>
              <a:spcPct val="108000"/>
            </a:lnSpc>
            <a:spcBef>
              <a:spcPts val="0"/>
            </a:spcBef>
            <a:spcAft>
              <a:spcPts val="2400"/>
            </a:spcAft>
          </a:pPr>
          <a:endParaRPr lang="en-US" sz="2100">
            <a:solidFill>
              <a:srgbClr val="000000"/>
            </a:solidFill>
          </a:endParaRPr>
        </a:p>
      </dgm:t>
    </dgm:pt>
    <dgm:pt modelId="{AB89314C-0274-4B02-86DC-77894D7A06A7}">
      <dgm:prSet phldrT="[Text]" custT="1"/>
      <dgm:spPr>
        <a:solidFill>
          <a:schemeClr val="accent5">
            <a:alpha val="63333"/>
          </a:schemeClr>
        </a:solidFill>
      </dgm:spPr>
      <dgm:t>
        <a:bodyPr/>
        <a:lstStyle/>
        <a:p>
          <a:pPr>
            <a:lnSpc>
              <a:spcPct val="108000"/>
            </a:lnSpc>
            <a:spcBef>
              <a:spcPts val="0"/>
            </a:spcBef>
            <a:spcAft>
              <a:spcPts val="2400"/>
            </a:spcAft>
          </a:pPr>
          <a:r>
            <a:rPr lang="en-US" sz="2500" b="1" u="sng">
              <a:solidFill>
                <a:srgbClr val="000000"/>
              </a:solidFill>
            </a:rPr>
            <a:t>Conceptual Designs</a:t>
          </a:r>
        </a:p>
      </dgm:t>
    </dgm:pt>
    <dgm:pt modelId="{246C7931-7E93-41F2-A4B7-0F64F410640F}" type="parTrans" cxnId="{CDEF1551-D0C4-4F81-890D-5806336EBC49}">
      <dgm:prSet/>
      <dgm:spPr/>
      <dgm:t>
        <a:bodyPr/>
        <a:lstStyle/>
        <a:p>
          <a:pPr>
            <a:lnSpc>
              <a:spcPct val="108000"/>
            </a:lnSpc>
            <a:spcBef>
              <a:spcPts val="0"/>
            </a:spcBef>
            <a:spcAft>
              <a:spcPts val="2400"/>
            </a:spcAft>
          </a:pPr>
          <a:endParaRPr lang="en-US" sz="2100">
            <a:solidFill>
              <a:srgbClr val="000000"/>
            </a:solidFill>
          </a:endParaRPr>
        </a:p>
      </dgm:t>
    </dgm:pt>
    <dgm:pt modelId="{4169A482-4689-46A8-9755-F7C30ADF21B7}" type="sibTrans" cxnId="{CDEF1551-D0C4-4F81-890D-5806336EBC49}">
      <dgm:prSet/>
      <dgm:spPr/>
      <dgm:t>
        <a:bodyPr/>
        <a:lstStyle/>
        <a:p>
          <a:pPr>
            <a:lnSpc>
              <a:spcPct val="108000"/>
            </a:lnSpc>
            <a:spcBef>
              <a:spcPts val="0"/>
            </a:spcBef>
            <a:spcAft>
              <a:spcPts val="2400"/>
            </a:spcAft>
          </a:pPr>
          <a:endParaRPr lang="en-US" sz="2100">
            <a:solidFill>
              <a:srgbClr val="000000"/>
            </a:solidFill>
          </a:endParaRPr>
        </a:p>
      </dgm:t>
    </dgm:pt>
    <dgm:pt modelId="{D8A3EFEA-3719-4B17-9972-930A16CF6452}">
      <dgm:prSet phldrT="[Text]" custT="1"/>
      <dgm:spPr/>
      <dgm:t>
        <a:bodyPr/>
        <a:lstStyle/>
        <a:p>
          <a:pPr>
            <a:lnSpc>
              <a:spcPct val="108000"/>
            </a:lnSpc>
            <a:spcBef>
              <a:spcPts val="0"/>
            </a:spcBef>
            <a:spcAft>
              <a:spcPts val="2400"/>
            </a:spcAft>
          </a:pPr>
          <a:r>
            <a:rPr lang="en-US" sz="2100">
              <a:solidFill>
                <a:srgbClr val="000000"/>
              </a:solidFill>
            </a:rPr>
            <a:t>Develop design concepts, coordinating with Town of Dewey Beach, Center </a:t>
          </a:r>
          <a:br>
            <a:rPr lang="en-US" sz="2100">
              <a:solidFill>
                <a:srgbClr val="000000"/>
              </a:solidFill>
            </a:rPr>
          </a:br>
          <a:r>
            <a:rPr lang="en-US" sz="2100">
              <a:solidFill>
                <a:srgbClr val="000000"/>
              </a:solidFill>
            </a:rPr>
            <a:t>for Inland Bays, </a:t>
          </a:r>
          <a:br>
            <a:rPr lang="en-US" sz="2100">
              <a:solidFill>
                <a:srgbClr val="000000"/>
              </a:solidFill>
            </a:rPr>
          </a:br>
          <a:r>
            <a:rPr lang="en-US" sz="2100">
              <a:solidFill>
                <a:srgbClr val="000000"/>
              </a:solidFill>
            </a:rPr>
            <a:t>and Delaware </a:t>
          </a:r>
          <a:br>
            <a:rPr lang="en-US" sz="2100">
              <a:solidFill>
                <a:srgbClr val="000000"/>
              </a:solidFill>
            </a:rPr>
          </a:br>
          <a:r>
            <a:rPr lang="en-US" sz="2100">
              <a:solidFill>
                <a:srgbClr val="000000"/>
              </a:solidFill>
            </a:rPr>
            <a:t>Sea Grant</a:t>
          </a:r>
        </a:p>
      </dgm:t>
    </dgm:pt>
    <dgm:pt modelId="{5ADE56B9-C3E6-44EF-85DE-A0E21AEDAEC5}" type="parTrans" cxnId="{2DC95BC8-3F6B-484E-AF73-5151FB6F4F83}">
      <dgm:prSet/>
      <dgm:spPr/>
      <dgm:t>
        <a:bodyPr/>
        <a:lstStyle/>
        <a:p>
          <a:pPr>
            <a:lnSpc>
              <a:spcPct val="108000"/>
            </a:lnSpc>
            <a:spcBef>
              <a:spcPts val="0"/>
            </a:spcBef>
            <a:spcAft>
              <a:spcPts val="2400"/>
            </a:spcAft>
          </a:pPr>
          <a:endParaRPr lang="en-US" sz="2100">
            <a:solidFill>
              <a:srgbClr val="000000"/>
            </a:solidFill>
          </a:endParaRPr>
        </a:p>
      </dgm:t>
    </dgm:pt>
    <dgm:pt modelId="{2C260EE4-E31C-4078-9FCD-07402F75710E}" type="sibTrans" cxnId="{2DC95BC8-3F6B-484E-AF73-5151FB6F4F83}">
      <dgm:prSet/>
      <dgm:spPr/>
      <dgm:t>
        <a:bodyPr/>
        <a:lstStyle/>
        <a:p>
          <a:pPr>
            <a:lnSpc>
              <a:spcPct val="108000"/>
            </a:lnSpc>
            <a:spcBef>
              <a:spcPts val="0"/>
            </a:spcBef>
            <a:spcAft>
              <a:spcPts val="2400"/>
            </a:spcAft>
          </a:pPr>
          <a:endParaRPr lang="en-US" sz="2100">
            <a:solidFill>
              <a:srgbClr val="000000"/>
            </a:solidFill>
          </a:endParaRPr>
        </a:p>
      </dgm:t>
    </dgm:pt>
    <dgm:pt modelId="{6DE23694-416A-4B46-A3B4-2C9EC0E9A1A4}">
      <dgm:prSet phldrT="[Text]" custT="1"/>
      <dgm:spPr/>
      <dgm:t>
        <a:bodyPr/>
        <a:lstStyle/>
        <a:p>
          <a:pPr>
            <a:lnSpc>
              <a:spcPct val="108000"/>
            </a:lnSpc>
            <a:spcBef>
              <a:spcPts val="0"/>
            </a:spcBef>
            <a:spcAft>
              <a:spcPts val="2400"/>
            </a:spcAft>
          </a:pPr>
          <a:r>
            <a:rPr lang="en-US" sz="2100">
              <a:solidFill>
                <a:srgbClr val="000000"/>
              </a:solidFill>
            </a:rPr>
            <a:t>Consider drainage routing &amp; pump station sizing </a:t>
          </a:r>
        </a:p>
      </dgm:t>
    </dgm:pt>
    <dgm:pt modelId="{92FC8619-B540-4B6B-B93F-0D35957AF172}" type="parTrans" cxnId="{33804217-390D-4CD8-8215-EDF72D4BB7F7}">
      <dgm:prSet/>
      <dgm:spPr/>
      <dgm:t>
        <a:bodyPr/>
        <a:lstStyle/>
        <a:p>
          <a:pPr>
            <a:lnSpc>
              <a:spcPct val="108000"/>
            </a:lnSpc>
            <a:spcBef>
              <a:spcPts val="0"/>
            </a:spcBef>
            <a:spcAft>
              <a:spcPts val="2400"/>
            </a:spcAft>
          </a:pPr>
          <a:endParaRPr lang="en-US" sz="2100">
            <a:solidFill>
              <a:srgbClr val="000000"/>
            </a:solidFill>
          </a:endParaRPr>
        </a:p>
      </dgm:t>
    </dgm:pt>
    <dgm:pt modelId="{EFF9CB66-5DB7-4151-924A-4D286AE55C8B}" type="sibTrans" cxnId="{33804217-390D-4CD8-8215-EDF72D4BB7F7}">
      <dgm:prSet/>
      <dgm:spPr/>
      <dgm:t>
        <a:bodyPr/>
        <a:lstStyle/>
        <a:p>
          <a:pPr>
            <a:lnSpc>
              <a:spcPct val="108000"/>
            </a:lnSpc>
            <a:spcBef>
              <a:spcPts val="0"/>
            </a:spcBef>
            <a:spcAft>
              <a:spcPts val="2400"/>
            </a:spcAft>
          </a:pPr>
          <a:endParaRPr lang="en-US" sz="2100">
            <a:solidFill>
              <a:srgbClr val="000000"/>
            </a:solidFill>
          </a:endParaRPr>
        </a:p>
      </dgm:t>
    </dgm:pt>
    <dgm:pt modelId="{75E2DE6D-85E3-45A4-BC93-900FB6C5283F}">
      <dgm:prSet phldrT="[Text]" custT="1"/>
      <dgm:spPr>
        <a:solidFill>
          <a:schemeClr val="accent6">
            <a:alpha val="50000"/>
          </a:schemeClr>
        </a:solidFill>
      </dgm:spPr>
      <dgm:t>
        <a:bodyPr/>
        <a:lstStyle/>
        <a:p>
          <a:pPr>
            <a:lnSpc>
              <a:spcPct val="108000"/>
            </a:lnSpc>
            <a:spcBef>
              <a:spcPts val="0"/>
            </a:spcBef>
            <a:spcAft>
              <a:spcPts val="2400"/>
            </a:spcAft>
          </a:pPr>
          <a:r>
            <a:rPr lang="en-US" sz="2500" b="1" u="sng">
              <a:solidFill>
                <a:srgbClr val="000000"/>
              </a:solidFill>
            </a:rPr>
            <a:t>Concept Selection</a:t>
          </a:r>
        </a:p>
      </dgm:t>
    </dgm:pt>
    <dgm:pt modelId="{E9AAB4A9-160B-4685-A850-FAB4FBD5817E}" type="parTrans" cxnId="{85205F7C-9321-414C-9137-D1771E4F2644}">
      <dgm:prSet/>
      <dgm:spPr/>
      <dgm:t>
        <a:bodyPr/>
        <a:lstStyle/>
        <a:p>
          <a:pPr>
            <a:lnSpc>
              <a:spcPct val="108000"/>
            </a:lnSpc>
            <a:spcBef>
              <a:spcPts val="0"/>
            </a:spcBef>
            <a:spcAft>
              <a:spcPts val="2400"/>
            </a:spcAft>
          </a:pPr>
          <a:endParaRPr lang="en-US" sz="2100">
            <a:solidFill>
              <a:srgbClr val="000000"/>
            </a:solidFill>
          </a:endParaRPr>
        </a:p>
      </dgm:t>
    </dgm:pt>
    <dgm:pt modelId="{115C778A-0322-4986-8E94-F3D696018C4D}" type="sibTrans" cxnId="{85205F7C-9321-414C-9137-D1771E4F2644}">
      <dgm:prSet/>
      <dgm:spPr/>
      <dgm:t>
        <a:bodyPr/>
        <a:lstStyle/>
        <a:p>
          <a:pPr>
            <a:lnSpc>
              <a:spcPct val="108000"/>
            </a:lnSpc>
            <a:spcBef>
              <a:spcPts val="0"/>
            </a:spcBef>
            <a:spcAft>
              <a:spcPts val="2400"/>
            </a:spcAft>
          </a:pPr>
          <a:endParaRPr lang="en-US" sz="2100">
            <a:solidFill>
              <a:srgbClr val="000000"/>
            </a:solidFill>
          </a:endParaRPr>
        </a:p>
      </dgm:t>
    </dgm:pt>
    <dgm:pt modelId="{8D129633-3946-452E-8715-FC5A9A1E690A}">
      <dgm:prSet phldrT="[Text]" custT="1"/>
      <dgm:spPr/>
      <dgm:t>
        <a:bodyPr/>
        <a:lstStyle/>
        <a:p>
          <a:pPr>
            <a:lnSpc>
              <a:spcPct val="108000"/>
            </a:lnSpc>
            <a:spcBef>
              <a:spcPts val="0"/>
            </a:spcBef>
            <a:spcAft>
              <a:spcPts val="2400"/>
            </a:spcAft>
          </a:pPr>
          <a:r>
            <a:rPr lang="en-US" sz="2100">
              <a:solidFill>
                <a:srgbClr val="000000"/>
              </a:solidFill>
            </a:rPr>
            <a:t>Obtain input through public discussion </a:t>
          </a:r>
        </a:p>
      </dgm:t>
    </dgm:pt>
    <dgm:pt modelId="{10095F09-C650-495B-BB69-400A786F6269}" type="parTrans" cxnId="{77829A6F-56A4-452B-85CA-0D99F93CEE81}">
      <dgm:prSet/>
      <dgm:spPr/>
      <dgm:t>
        <a:bodyPr/>
        <a:lstStyle/>
        <a:p>
          <a:pPr>
            <a:lnSpc>
              <a:spcPct val="108000"/>
            </a:lnSpc>
            <a:spcBef>
              <a:spcPts val="0"/>
            </a:spcBef>
            <a:spcAft>
              <a:spcPts val="2400"/>
            </a:spcAft>
          </a:pPr>
          <a:endParaRPr lang="en-US" sz="2100">
            <a:solidFill>
              <a:srgbClr val="000000"/>
            </a:solidFill>
          </a:endParaRPr>
        </a:p>
      </dgm:t>
    </dgm:pt>
    <dgm:pt modelId="{38051BFB-B2F0-4265-B03F-21E3CA6FFCAE}" type="sibTrans" cxnId="{77829A6F-56A4-452B-85CA-0D99F93CEE81}">
      <dgm:prSet/>
      <dgm:spPr/>
      <dgm:t>
        <a:bodyPr/>
        <a:lstStyle/>
        <a:p>
          <a:pPr>
            <a:lnSpc>
              <a:spcPct val="108000"/>
            </a:lnSpc>
            <a:spcBef>
              <a:spcPts val="0"/>
            </a:spcBef>
            <a:spcAft>
              <a:spcPts val="2400"/>
            </a:spcAft>
          </a:pPr>
          <a:endParaRPr lang="en-US" sz="2100">
            <a:solidFill>
              <a:srgbClr val="000000"/>
            </a:solidFill>
          </a:endParaRPr>
        </a:p>
      </dgm:t>
    </dgm:pt>
    <dgm:pt modelId="{EA8D902A-4F5F-4F6B-A56C-BAE7B4E06956}">
      <dgm:prSet custT="1"/>
      <dgm:spPr/>
      <dgm:t>
        <a:bodyPr/>
        <a:lstStyle/>
        <a:p>
          <a:pPr>
            <a:lnSpc>
              <a:spcPct val="108000"/>
            </a:lnSpc>
            <a:spcBef>
              <a:spcPts val="0"/>
            </a:spcBef>
            <a:spcAft>
              <a:spcPts val="2400"/>
            </a:spcAft>
          </a:pPr>
          <a:r>
            <a:rPr lang="en-US" sz="2100">
              <a:solidFill>
                <a:srgbClr val="000000"/>
              </a:solidFill>
            </a:rPr>
            <a:t>Further refine concepts based on resident feedback</a:t>
          </a:r>
        </a:p>
        <a:p>
          <a:pPr>
            <a:lnSpc>
              <a:spcPct val="108000"/>
            </a:lnSpc>
            <a:spcBef>
              <a:spcPts val="0"/>
            </a:spcBef>
            <a:spcAft>
              <a:spcPts val="2400"/>
            </a:spcAft>
          </a:pPr>
          <a:r>
            <a:rPr lang="en-US" sz="2100">
              <a:solidFill>
                <a:srgbClr val="000000"/>
              </a:solidFill>
            </a:rPr>
            <a:t> Ultimate concept selection by Town</a:t>
          </a:r>
        </a:p>
      </dgm:t>
    </dgm:pt>
    <dgm:pt modelId="{C4618257-2A8C-43BA-BCC6-5A52DD88B792}" type="parTrans" cxnId="{95BF1709-9CDE-49CC-B11B-28847371C7B7}">
      <dgm:prSet/>
      <dgm:spPr/>
      <dgm:t>
        <a:bodyPr/>
        <a:lstStyle/>
        <a:p>
          <a:pPr>
            <a:lnSpc>
              <a:spcPct val="108000"/>
            </a:lnSpc>
            <a:spcBef>
              <a:spcPts val="0"/>
            </a:spcBef>
            <a:spcAft>
              <a:spcPts val="2400"/>
            </a:spcAft>
          </a:pPr>
          <a:endParaRPr lang="en-US" sz="2100">
            <a:solidFill>
              <a:srgbClr val="000000"/>
            </a:solidFill>
          </a:endParaRPr>
        </a:p>
      </dgm:t>
    </dgm:pt>
    <dgm:pt modelId="{E24E9CF5-2501-4A7A-A625-7EAB13B59FC8}" type="sibTrans" cxnId="{95BF1709-9CDE-49CC-B11B-28847371C7B7}">
      <dgm:prSet/>
      <dgm:spPr/>
      <dgm:t>
        <a:bodyPr/>
        <a:lstStyle/>
        <a:p>
          <a:pPr>
            <a:lnSpc>
              <a:spcPct val="108000"/>
            </a:lnSpc>
            <a:spcBef>
              <a:spcPts val="0"/>
            </a:spcBef>
            <a:spcAft>
              <a:spcPts val="2400"/>
            </a:spcAft>
          </a:pPr>
          <a:endParaRPr lang="en-US" sz="2100">
            <a:solidFill>
              <a:srgbClr val="000000"/>
            </a:solidFill>
          </a:endParaRPr>
        </a:p>
      </dgm:t>
    </dgm:pt>
    <dgm:pt modelId="{6E5E568E-0649-416F-976E-CAEA65C00C46}">
      <dgm:prSet phldrT="[Text]" custT="1"/>
      <dgm:spPr/>
      <dgm:t>
        <a:bodyPr/>
        <a:lstStyle/>
        <a:p>
          <a:pPr>
            <a:lnSpc>
              <a:spcPct val="108000"/>
            </a:lnSpc>
            <a:spcBef>
              <a:spcPts val="0"/>
            </a:spcBef>
            <a:spcAft>
              <a:spcPts val="2400"/>
            </a:spcAft>
          </a:pPr>
          <a:r>
            <a:rPr lang="en-US" sz="2100">
              <a:solidFill>
                <a:srgbClr val="000000"/>
              </a:solidFill>
            </a:rPr>
            <a:t>Gather data on topography, land use, hydrology</a:t>
          </a:r>
        </a:p>
      </dgm:t>
    </dgm:pt>
    <dgm:pt modelId="{C646582E-AB3B-47B2-80A3-B895687DC781}" type="parTrans" cxnId="{0912F2F6-6A82-4CDD-A4F0-01D7CD71A1C5}">
      <dgm:prSet/>
      <dgm:spPr/>
      <dgm:t>
        <a:bodyPr/>
        <a:lstStyle/>
        <a:p>
          <a:pPr>
            <a:lnSpc>
              <a:spcPct val="108000"/>
            </a:lnSpc>
            <a:spcBef>
              <a:spcPts val="0"/>
            </a:spcBef>
            <a:spcAft>
              <a:spcPts val="2400"/>
            </a:spcAft>
          </a:pPr>
          <a:endParaRPr lang="en-US" sz="2100">
            <a:solidFill>
              <a:srgbClr val="000000"/>
            </a:solidFill>
          </a:endParaRPr>
        </a:p>
      </dgm:t>
    </dgm:pt>
    <dgm:pt modelId="{E31C7BFE-463C-4A6B-8F9A-274986A5F0DB}" type="sibTrans" cxnId="{0912F2F6-6A82-4CDD-A4F0-01D7CD71A1C5}">
      <dgm:prSet/>
      <dgm:spPr/>
      <dgm:t>
        <a:bodyPr/>
        <a:lstStyle/>
        <a:p>
          <a:pPr>
            <a:lnSpc>
              <a:spcPct val="108000"/>
            </a:lnSpc>
            <a:spcBef>
              <a:spcPts val="0"/>
            </a:spcBef>
            <a:spcAft>
              <a:spcPts val="2400"/>
            </a:spcAft>
          </a:pPr>
          <a:endParaRPr lang="en-US" sz="2100">
            <a:solidFill>
              <a:srgbClr val="000000"/>
            </a:solidFill>
          </a:endParaRPr>
        </a:p>
      </dgm:t>
    </dgm:pt>
    <dgm:pt modelId="{E1565A48-C2BD-4888-B384-371698F5EEA1}">
      <dgm:prSet phldrT="[Text]" custT="1"/>
      <dgm:spPr/>
      <dgm:t>
        <a:bodyPr/>
        <a:lstStyle/>
        <a:p>
          <a:pPr>
            <a:lnSpc>
              <a:spcPct val="108000"/>
            </a:lnSpc>
            <a:spcBef>
              <a:spcPts val="0"/>
            </a:spcBef>
            <a:spcAft>
              <a:spcPts val="2400"/>
            </a:spcAft>
          </a:pPr>
          <a:r>
            <a:rPr lang="en-US" sz="2100">
              <a:solidFill>
                <a:srgbClr val="000000"/>
              </a:solidFill>
            </a:rPr>
            <a:t>Delineate </a:t>
          </a:r>
          <a:br>
            <a:rPr lang="en-US" sz="2100">
              <a:solidFill>
                <a:srgbClr val="000000"/>
              </a:solidFill>
            </a:rPr>
          </a:br>
          <a:r>
            <a:rPr lang="en-US" sz="2100">
              <a:solidFill>
                <a:srgbClr val="000000"/>
              </a:solidFill>
            </a:rPr>
            <a:t>drainage basin</a:t>
          </a:r>
        </a:p>
      </dgm:t>
    </dgm:pt>
    <dgm:pt modelId="{0D3EE4C9-29D8-49FF-8664-804DA97E7990}" type="parTrans" cxnId="{58557B89-1C34-4EF9-9B92-0310700EA60F}">
      <dgm:prSet/>
      <dgm:spPr/>
      <dgm:t>
        <a:bodyPr/>
        <a:lstStyle/>
        <a:p>
          <a:pPr>
            <a:lnSpc>
              <a:spcPct val="108000"/>
            </a:lnSpc>
            <a:spcBef>
              <a:spcPts val="0"/>
            </a:spcBef>
            <a:spcAft>
              <a:spcPts val="2400"/>
            </a:spcAft>
          </a:pPr>
          <a:endParaRPr lang="en-US" sz="2100">
            <a:solidFill>
              <a:srgbClr val="000000"/>
            </a:solidFill>
          </a:endParaRPr>
        </a:p>
      </dgm:t>
    </dgm:pt>
    <dgm:pt modelId="{DED01612-41EA-4574-9480-69307237CE6F}" type="sibTrans" cxnId="{58557B89-1C34-4EF9-9B92-0310700EA60F}">
      <dgm:prSet/>
      <dgm:spPr/>
      <dgm:t>
        <a:bodyPr/>
        <a:lstStyle/>
        <a:p>
          <a:pPr>
            <a:lnSpc>
              <a:spcPct val="108000"/>
            </a:lnSpc>
            <a:spcBef>
              <a:spcPts val="0"/>
            </a:spcBef>
            <a:spcAft>
              <a:spcPts val="2400"/>
            </a:spcAft>
          </a:pPr>
          <a:endParaRPr lang="en-US" sz="2100">
            <a:solidFill>
              <a:srgbClr val="000000"/>
            </a:solidFill>
          </a:endParaRPr>
        </a:p>
      </dgm:t>
    </dgm:pt>
    <dgm:pt modelId="{1A207992-DE7C-4122-BCD1-254A0E71777F}" type="pres">
      <dgm:prSet presAssocID="{D037F814-CCA5-47D5-A088-C186C1F60BFE}" presName="Name0" presStyleCnt="0">
        <dgm:presLayoutVars>
          <dgm:dir/>
          <dgm:animLvl val="lvl"/>
          <dgm:resizeHandles val="exact"/>
        </dgm:presLayoutVars>
      </dgm:prSet>
      <dgm:spPr/>
    </dgm:pt>
    <dgm:pt modelId="{246976BE-8EA5-4459-8E2D-698E33B30DE9}" type="pres">
      <dgm:prSet presAssocID="{01A144B3-CC27-4F53-8BD3-2BD2CF9B7E94}" presName="compositeNode" presStyleCnt="0">
        <dgm:presLayoutVars>
          <dgm:bulletEnabled val="1"/>
        </dgm:presLayoutVars>
      </dgm:prSet>
      <dgm:spPr/>
    </dgm:pt>
    <dgm:pt modelId="{3894EDB4-CC68-41E7-B792-C4F04990C985}" type="pres">
      <dgm:prSet presAssocID="{01A144B3-CC27-4F53-8BD3-2BD2CF9B7E94}" presName="bgRect" presStyleLbl="node1" presStyleIdx="0" presStyleCnt="4" custScaleY="115308"/>
      <dgm:spPr/>
    </dgm:pt>
    <dgm:pt modelId="{39974EB1-33D3-4AEB-88DB-15F2896C08DA}" type="pres">
      <dgm:prSet presAssocID="{01A144B3-CC27-4F53-8BD3-2BD2CF9B7E94}" presName="parentNode" presStyleLbl="node1" presStyleIdx="0" presStyleCnt="4">
        <dgm:presLayoutVars>
          <dgm:chMax val="0"/>
          <dgm:bulletEnabled val="1"/>
        </dgm:presLayoutVars>
      </dgm:prSet>
      <dgm:spPr/>
    </dgm:pt>
    <dgm:pt modelId="{F84B6897-22C3-4F90-AC93-9B0ECDCEBFCC}" type="pres">
      <dgm:prSet presAssocID="{01A144B3-CC27-4F53-8BD3-2BD2CF9B7E94}" presName="childNode" presStyleLbl="node1" presStyleIdx="0" presStyleCnt="4">
        <dgm:presLayoutVars>
          <dgm:bulletEnabled val="1"/>
        </dgm:presLayoutVars>
      </dgm:prSet>
      <dgm:spPr/>
    </dgm:pt>
    <dgm:pt modelId="{0B5E2D6D-5C53-458D-A405-C17925C4A9C7}" type="pres">
      <dgm:prSet presAssocID="{D0560618-D6E6-442A-8269-E29D6EB5A4D0}" presName="hSp" presStyleCnt="0"/>
      <dgm:spPr/>
    </dgm:pt>
    <dgm:pt modelId="{8CA4ADC7-8D8C-4A4E-AB78-EEE6AAE2C97C}" type="pres">
      <dgm:prSet presAssocID="{D0560618-D6E6-442A-8269-E29D6EB5A4D0}" presName="vProcSp" presStyleCnt="0"/>
      <dgm:spPr/>
    </dgm:pt>
    <dgm:pt modelId="{B2BB4F32-B86F-41B8-9AA3-3B6C58A8D618}" type="pres">
      <dgm:prSet presAssocID="{D0560618-D6E6-442A-8269-E29D6EB5A4D0}" presName="vSp1" presStyleCnt="0"/>
      <dgm:spPr/>
    </dgm:pt>
    <dgm:pt modelId="{4F7537F7-7D25-4E51-9ECE-6E0DD2504179}" type="pres">
      <dgm:prSet presAssocID="{D0560618-D6E6-442A-8269-E29D6EB5A4D0}" presName="simulatedConn" presStyleLbl="solidFgAcc1" presStyleIdx="0" presStyleCnt="3" custLinFactY="54383" custLinFactNeighborY="100000"/>
      <dgm:spPr>
        <a:ln>
          <a:solidFill>
            <a:schemeClr val="accent4"/>
          </a:solidFill>
        </a:ln>
      </dgm:spPr>
    </dgm:pt>
    <dgm:pt modelId="{50479522-CAC3-422D-8348-ACD5686DF5F6}" type="pres">
      <dgm:prSet presAssocID="{D0560618-D6E6-442A-8269-E29D6EB5A4D0}" presName="vSp2" presStyleCnt="0"/>
      <dgm:spPr/>
    </dgm:pt>
    <dgm:pt modelId="{7201D603-B5AB-4846-B4BE-DFCF5E37EA33}" type="pres">
      <dgm:prSet presAssocID="{D0560618-D6E6-442A-8269-E29D6EB5A4D0}" presName="sibTrans" presStyleCnt="0"/>
      <dgm:spPr/>
    </dgm:pt>
    <dgm:pt modelId="{61A882F7-A3CC-4AEF-ADE3-C21FBCDD3C49}" type="pres">
      <dgm:prSet presAssocID="{AEB2DEA4-D96E-4D2C-A90C-FA109A7C3B4F}" presName="compositeNode" presStyleCnt="0">
        <dgm:presLayoutVars>
          <dgm:bulletEnabled val="1"/>
        </dgm:presLayoutVars>
      </dgm:prSet>
      <dgm:spPr/>
    </dgm:pt>
    <dgm:pt modelId="{88918717-D864-4501-B278-69D21DEF0DA4}" type="pres">
      <dgm:prSet presAssocID="{AEB2DEA4-D96E-4D2C-A90C-FA109A7C3B4F}" presName="bgRect" presStyleLbl="node1" presStyleIdx="1" presStyleCnt="4" custScaleY="115308"/>
      <dgm:spPr/>
    </dgm:pt>
    <dgm:pt modelId="{1CD8634A-B089-446C-B521-45B537EA01D1}" type="pres">
      <dgm:prSet presAssocID="{AEB2DEA4-D96E-4D2C-A90C-FA109A7C3B4F}" presName="parentNode" presStyleLbl="node1" presStyleIdx="1" presStyleCnt="4">
        <dgm:presLayoutVars>
          <dgm:chMax val="0"/>
          <dgm:bulletEnabled val="1"/>
        </dgm:presLayoutVars>
      </dgm:prSet>
      <dgm:spPr/>
    </dgm:pt>
    <dgm:pt modelId="{4077772E-19ED-4734-8E82-378E8D397868}" type="pres">
      <dgm:prSet presAssocID="{AEB2DEA4-D96E-4D2C-A90C-FA109A7C3B4F}" presName="childNode" presStyleLbl="node1" presStyleIdx="1" presStyleCnt="4">
        <dgm:presLayoutVars>
          <dgm:bulletEnabled val="1"/>
        </dgm:presLayoutVars>
      </dgm:prSet>
      <dgm:spPr/>
    </dgm:pt>
    <dgm:pt modelId="{D964C980-2B30-4181-9EF0-A1EE210D59D6}" type="pres">
      <dgm:prSet presAssocID="{7EB7AE35-D604-453A-B321-534F48236DB8}" presName="hSp" presStyleCnt="0"/>
      <dgm:spPr/>
    </dgm:pt>
    <dgm:pt modelId="{2A086B5D-906D-4940-BD52-AFE774A97657}" type="pres">
      <dgm:prSet presAssocID="{7EB7AE35-D604-453A-B321-534F48236DB8}" presName="vProcSp" presStyleCnt="0"/>
      <dgm:spPr/>
    </dgm:pt>
    <dgm:pt modelId="{21CF2A5F-7333-4D33-B6A3-45EF1CBC59DA}" type="pres">
      <dgm:prSet presAssocID="{7EB7AE35-D604-453A-B321-534F48236DB8}" presName="vSp1" presStyleCnt="0"/>
      <dgm:spPr/>
    </dgm:pt>
    <dgm:pt modelId="{B9471D5C-E831-4801-8609-60D66822954B}" type="pres">
      <dgm:prSet presAssocID="{7EB7AE35-D604-453A-B321-534F48236DB8}" presName="simulatedConn" presStyleLbl="solidFgAcc1" presStyleIdx="1" presStyleCnt="3" custLinFactY="54383" custLinFactNeighborY="100000"/>
      <dgm:spPr>
        <a:ln>
          <a:solidFill>
            <a:schemeClr val="accent4"/>
          </a:solidFill>
        </a:ln>
      </dgm:spPr>
    </dgm:pt>
    <dgm:pt modelId="{2D8EE3F7-ABD3-4960-89A1-AD737B8AC6E0}" type="pres">
      <dgm:prSet presAssocID="{7EB7AE35-D604-453A-B321-534F48236DB8}" presName="vSp2" presStyleCnt="0"/>
      <dgm:spPr/>
    </dgm:pt>
    <dgm:pt modelId="{3BABA17B-6AA5-4100-8F57-6A98E0B1C31D}" type="pres">
      <dgm:prSet presAssocID="{7EB7AE35-D604-453A-B321-534F48236DB8}" presName="sibTrans" presStyleCnt="0"/>
      <dgm:spPr/>
    </dgm:pt>
    <dgm:pt modelId="{6D68B69C-46D5-45D3-AF5D-A0140BE742BB}" type="pres">
      <dgm:prSet presAssocID="{AB89314C-0274-4B02-86DC-77894D7A06A7}" presName="compositeNode" presStyleCnt="0">
        <dgm:presLayoutVars>
          <dgm:bulletEnabled val="1"/>
        </dgm:presLayoutVars>
      </dgm:prSet>
      <dgm:spPr/>
    </dgm:pt>
    <dgm:pt modelId="{D2EDF58B-1F7E-4477-B704-370E6F5C7412}" type="pres">
      <dgm:prSet presAssocID="{AB89314C-0274-4B02-86DC-77894D7A06A7}" presName="bgRect" presStyleLbl="node1" presStyleIdx="2" presStyleCnt="4" custScaleY="115308"/>
      <dgm:spPr/>
    </dgm:pt>
    <dgm:pt modelId="{CCFF74B0-3C4F-47E4-B5AB-CD445C8C061B}" type="pres">
      <dgm:prSet presAssocID="{AB89314C-0274-4B02-86DC-77894D7A06A7}" presName="parentNode" presStyleLbl="node1" presStyleIdx="2" presStyleCnt="4">
        <dgm:presLayoutVars>
          <dgm:chMax val="0"/>
          <dgm:bulletEnabled val="1"/>
        </dgm:presLayoutVars>
      </dgm:prSet>
      <dgm:spPr/>
    </dgm:pt>
    <dgm:pt modelId="{A6454955-9927-4BAC-8B49-E16C87BAD6DF}" type="pres">
      <dgm:prSet presAssocID="{AB89314C-0274-4B02-86DC-77894D7A06A7}" presName="childNode" presStyleLbl="node1" presStyleIdx="2" presStyleCnt="4">
        <dgm:presLayoutVars>
          <dgm:bulletEnabled val="1"/>
        </dgm:presLayoutVars>
      </dgm:prSet>
      <dgm:spPr/>
    </dgm:pt>
    <dgm:pt modelId="{E7E12FB2-156A-459F-A907-60B2C80080F4}" type="pres">
      <dgm:prSet presAssocID="{4169A482-4689-46A8-9755-F7C30ADF21B7}" presName="hSp" presStyleCnt="0"/>
      <dgm:spPr/>
    </dgm:pt>
    <dgm:pt modelId="{B104B0AB-AEC5-4E7D-BB34-201E8B191021}" type="pres">
      <dgm:prSet presAssocID="{4169A482-4689-46A8-9755-F7C30ADF21B7}" presName="vProcSp" presStyleCnt="0"/>
      <dgm:spPr/>
    </dgm:pt>
    <dgm:pt modelId="{7C8082E3-B017-4414-8CA8-1FA029FA82FB}" type="pres">
      <dgm:prSet presAssocID="{4169A482-4689-46A8-9755-F7C30ADF21B7}" presName="vSp1" presStyleCnt="0"/>
      <dgm:spPr/>
    </dgm:pt>
    <dgm:pt modelId="{1C2CC1DB-9683-45F4-BC20-325599D13BDB}" type="pres">
      <dgm:prSet presAssocID="{4169A482-4689-46A8-9755-F7C30ADF21B7}" presName="simulatedConn" presStyleLbl="solidFgAcc1" presStyleIdx="2" presStyleCnt="3" custLinFactY="54383" custLinFactNeighborY="100000"/>
      <dgm:spPr>
        <a:ln>
          <a:solidFill>
            <a:schemeClr val="accent4"/>
          </a:solidFill>
        </a:ln>
      </dgm:spPr>
    </dgm:pt>
    <dgm:pt modelId="{8D14B201-1B65-4C37-90A6-E607DF15CAA3}" type="pres">
      <dgm:prSet presAssocID="{4169A482-4689-46A8-9755-F7C30ADF21B7}" presName="vSp2" presStyleCnt="0"/>
      <dgm:spPr/>
    </dgm:pt>
    <dgm:pt modelId="{35D0716F-84D2-4D87-BE98-BF153D4CC09B}" type="pres">
      <dgm:prSet presAssocID="{4169A482-4689-46A8-9755-F7C30ADF21B7}" presName="sibTrans" presStyleCnt="0"/>
      <dgm:spPr/>
    </dgm:pt>
    <dgm:pt modelId="{6752F193-AF39-4F0B-BA27-E4905F6C1E6F}" type="pres">
      <dgm:prSet presAssocID="{75E2DE6D-85E3-45A4-BC93-900FB6C5283F}" presName="compositeNode" presStyleCnt="0">
        <dgm:presLayoutVars>
          <dgm:bulletEnabled val="1"/>
        </dgm:presLayoutVars>
      </dgm:prSet>
      <dgm:spPr/>
    </dgm:pt>
    <dgm:pt modelId="{1194124A-C550-44DD-B38F-7090BC5518A4}" type="pres">
      <dgm:prSet presAssocID="{75E2DE6D-85E3-45A4-BC93-900FB6C5283F}" presName="bgRect" presStyleLbl="node1" presStyleIdx="3" presStyleCnt="4" custScaleY="115308"/>
      <dgm:spPr/>
    </dgm:pt>
    <dgm:pt modelId="{A521D5B0-3541-4FB4-822F-5640EF3A6218}" type="pres">
      <dgm:prSet presAssocID="{75E2DE6D-85E3-45A4-BC93-900FB6C5283F}" presName="parentNode" presStyleLbl="node1" presStyleIdx="3" presStyleCnt="4">
        <dgm:presLayoutVars>
          <dgm:chMax val="0"/>
          <dgm:bulletEnabled val="1"/>
        </dgm:presLayoutVars>
      </dgm:prSet>
      <dgm:spPr/>
    </dgm:pt>
    <dgm:pt modelId="{9CCA9A21-34AB-48F1-991E-D623469F55BF}" type="pres">
      <dgm:prSet presAssocID="{75E2DE6D-85E3-45A4-BC93-900FB6C5283F}" presName="childNode" presStyleLbl="node1" presStyleIdx="3" presStyleCnt="4">
        <dgm:presLayoutVars>
          <dgm:bulletEnabled val="1"/>
        </dgm:presLayoutVars>
      </dgm:prSet>
      <dgm:spPr/>
    </dgm:pt>
  </dgm:ptLst>
  <dgm:cxnLst>
    <dgm:cxn modelId="{26078C05-F40E-4723-8AB1-EEB773EC82BE}" type="presOf" srcId="{E1565A48-C2BD-4888-B384-371698F5EEA1}" destId="{F84B6897-22C3-4F90-AC93-9B0ECDCEBFCC}" srcOrd="0" destOrd="2" presId="urn:microsoft.com/office/officeart/2005/8/layout/hProcess7"/>
    <dgm:cxn modelId="{95BF1709-9CDE-49CC-B11B-28847371C7B7}" srcId="{75E2DE6D-85E3-45A4-BC93-900FB6C5283F}" destId="{EA8D902A-4F5F-4F6B-A56C-BAE7B4E06956}" srcOrd="1" destOrd="0" parTransId="{C4618257-2A8C-43BA-BCC6-5A52DD88B792}" sibTransId="{E24E9CF5-2501-4A7A-A625-7EAB13B59FC8}"/>
    <dgm:cxn modelId="{02EFA80B-B1B8-433E-A7E7-7226CA12E674}" type="presOf" srcId="{6DE23694-416A-4B46-A3B4-2C9EC0E9A1A4}" destId="{4077772E-19ED-4734-8E82-378E8D397868}" srcOrd="0" destOrd="1" presId="urn:microsoft.com/office/officeart/2005/8/layout/hProcess7"/>
    <dgm:cxn modelId="{9F58350D-6F40-475E-9F43-DC215DE4F7E9}" type="presOf" srcId="{D8A3EFEA-3719-4B17-9972-930A16CF6452}" destId="{A6454955-9927-4BAC-8B49-E16C87BAD6DF}" srcOrd="0" destOrd="0" presId="urn:microsoft.com/office/officeart/2005/8/layout/hProcess7"/>
    <dgm:cxn modelId="{D68A3711-7729-494F-8CF7-9253E4379A3F}" srcId="{01A144B3-CC27-4F53-8BD3-2BD2CF9B7E94}" destId="{A63A3D58-02FA-41B1-9A3C-0A35DA398511}" srcOrd="0" destOrd="0" parTransId="{B88A6568-A7CF-4DDD-8D22-EAA6120660C8}" sibTransId="{CC420A99-C6CD-4C45-8181-AB5EB35E738F}"/>
    <dgm:cxn modelId="{9CDAD611-34CF-468A-9A67-40DBA3800CAF}" type="presOf" srcId="{01A144B3-CC27-4F53-8BD3-2BD2CF9B7E94}" destId="{3894EDB4-CC68-41E7-B792-C4F04990C985}" srcOrd="0" destOrd="0" presId="urn:microsoft.com/office/officeart/2005/8/layout/hProcess7"/>
    <dgm:cxn modelId="{3E31C812-0630-453A-91BE-CDE33AEE269C}" srcId="{D037F814-CCA5-47D5-A088-C186C1F60BFE}" destId="{01A144B3-CC27-4F53-8BD3-2BD2CF9B7E94}" srcOrd="0" destOrd="0" parTransId="{58C812AA-A8D2-40FF-9C32-9B3704E6034A}" sibTransId="{D0560618-D6E6-442A-8269-E29D6EB5A4D0}"/>
    <dgm:cxn modelId="{33804217-390D-4CD8-8215-EDF72D4BB7F7}" srcId="{AEB2DEA4-D96E-4D2C-A90C-FA109A7C3B4F}" destId="{6DE23694-416A-4B46-A3B4-2C9EC0E9A1A4}" srcOrd="1" destOrd="0" parTransId="{92FC8619-B540-4B6B-B93F-0D35957AF172}" sibTransId="{EFF9CB66-5DB7-4151-924A-4D286AE55C8B}"/>
    <dgm:cxn modelId="{60976818-12F6-41CD-BCD5-1D79808CFA29}" type="presOf" srcId="{01A144B3-CC27-4F53-8BD3-2BD2CF9B7E94}" destId="{39974EB1-33D3-4AEB-88DB-15F2896C08DA}" srcOrd="1" destOrd="0" presId="urn:microsoft.com/office/officeart/2005/8/layout/hProcess7"/>
    <dgm:cxn modelId="{148E4C19-C120-4CE4-8913-B52872FC50E1}" type="presOf" srcId="{8D129633-3946-452E-8715-FC5A9A1E690A}" destId="{9CCA9A21-34AB-48F1-991E-D623469F55BF}" srcOrd="0" destOrd="0" presId="urn:microsoft.com/office/officeart/2005/8/layout/hProcess7"/>
    <dgm:cxn modelId="{2548911B-752B-48FD-B7CA-DA8599814AC8}" type="presOf" srcId="{A63A3D58-02FA-41B1-9A3C-0A35DA398511}" destId="{F84B6897-22C3-4F90-AC93-9B0ECDCEBFCC}" srcOrd="0" destOrd="0" presId="urn:microsoft.com/office/officeart/2005/8/layout/hProcess7"/>
    <dgm:cxn modelId="{8F6CA52D-4A39-4741-86BF-254A024AA172}" type="presOf" srcId="{75E2DE6D-85E3-45A4-BC93-900FB6C5283F}" destId="{1194124A-C550-44DD-B38F-7090BC5518A4}" srcOrd="0" destOrd="0" presId="urn:microsoft.com/office/officeart/2005/8/layout/hProcess7"/>
    <dgm:cxn modelId="{A317D332-13B0-429A-85AC-4777F63072C5}" type="presOf" srcId="{AEB2DEA4-D96E-4D2C-A90C-FA109A7C3B4F}" destId="{1CD8634A-B089-446C-B521-45B537EA01D1}" srcOrd="1" destOrd="0" presId="urn:microsoft.com/office/officeart/2005/8/layout/hProcess7"/>
    <dgm:cxn modelId="{921EE45F-3892-4F1B-9ED3-EE42D33BF473}" type="presOf" srcId="{75E2DE6D-85E3-45A4-BC93-900FB6C5283F}" destId="{A521D5B0-3541-4FB4-822F-5640EF3A6218}" srcOrd="1" destOrd="0" presId="urn:microsoft.com/office/officeart/2005/8/layout/hProcess7"/>
    <dgm:cxn modelId="{5EB11E69-88AD-4BC6-9538-7B9CA0D152E9}" type="presOf" srcId="{6E5E568E-0649-416F-976E-CAEA65C00C46}" destId="{F84B6897-22C3-4F90-AC93-9B0ECDCEBFCC}" srcOrd="0" destOrd="1" presId="urn:microsoft.com/office/officeart/2005/8/layout/hProcess7"/>
    <dgm:cxn modelId="{77829A6F-56A4-452B-85CA-0D99F93CEE81}" srcId="{75E2DE6D-85E3-45A4-BC93-900FB6C5283F}" destId="{8D129633-3946-452E-8715-FC5A9A1E690A}" srcOrd="0" destOrd="0" parTransId="{10095F09-C650-495B-BB69-400A786F6269}" sibTransId="{38051BFB-B2F0-4265-B03F-21E3CA6FFCAE}"/>
    <dgm:cxn modelId="{CDEF1551-D0C4-4F81-890D-5806336EBC49}" srcId="{D037F814-CCA5-47D5-A088-C186C1F60BFE}" destId="{AB89314C-0274-4B02-86DC-77894D7A06A7}" srcOrd="2" destOrd="0" parTransId="{246C7931-7E93-41F2-A4B7-0F64F410640F}" sibTransId="{4169A482-4689-46A8-9755-F7C30ADF21B7}"/>
    <dgm:cxn modelId="{85205F7C-9321-414C-9137-D1771E4F2644}" srcId="{D037F814-CCA5-47D5-A088-C186C1F60BFE}" destId="{75E2DE6D-85E3-45A4-BC93-900FB6C5283F}" srcOrd="3" destOrd="0" parTransId="{E9AAB4A9-160B-4685-A850-FAB4FBD5817E}" sibTransId="{115C778A-0322-4986-8E94-F3D696018C4D}"/>
    <dgm:cxn modelId="{19734B80-5D8D-4E4B-B395-63F3914BB956}" srcId="{D037F814-CCA5-47D5-A088-C186C1F60BFE}" destId="{AEB2DEA4-D96E-4D2C-A90C-FA109A7C3B4F}" srcOrd="1" destOrd="0" parTransId="{87EF8B44-3F6F-4591-81D4-29F95CCA121C}" sibTransId="{7EB7AE35-D604-453A-B321-534F48236DB8}"/>
    <dgm:cxn modelId="{B524D183-00FC-4F62-BA0B-A0F3D3C551AA}" type="presOf" srcId="{EA8D902A-4F5F-4F6B-A56C-BAE7B4E06956}" destId="{9CCA9A21-34AB-48F1-991E-D623469F55BF}" srcOrd="0" destOrd="1" presId="urn:microsoft.com/office/officeart/2005/8/layout/hProcess7"/>
    <dgm:cxn modelId="{58557B89-1C34-4EF9-9B92-0310700EA60F}" srcId="{01A144B3-CC27-4F53-8BD3-2BD2CF9B7E94}" destId="{E1565A48-C2BD-4888-B384-371698F5EEA1}" srcOrd="2" destOrd="0" parTransId="{0D3EE4C9-29D8-49FF-8664-804DA97E7990}" sibTransId="{DED01612-41EA-4574-9480-69307237CE6F}"/>
    <dgm:cxn modelId="{61DCE18C-886A-4C48-8EBE-BA830906339A}" srcId="{AEB2DEA4-D96E-4D2C-A90C-FA109A7C3B4F}" destId="{B629D753-C790-4C8C-9A9A-C8611B7A674F}" srcOrd="0" destOrd="0" parTransId="{4C15946E-5367-49A0-8815-52C5F8D567CE}" sibTransId="{1F4650D8-F6F2-4031-B992-C5948F9CE9FE}"/>
    <dgm:cxn modelId="{36A854B7-3D34-4D43-92AC-6B005F46A584}" type="presOf" srcId="{D037F814-CCA5-47D5-A088-C186C1F60BFE}" destId="{1A207992-DE7C-4122-BCD1-254A0E71777F}" srcOrd="0" destOrd="0" presId="urn:microsoft.com/office/officeart/2005/8/layout/hProcess7"/>
    <dgm:cxn modelId="{CB2151BB-C95F-469B-932E-4D766F18C4FB}" type="presOf" srcId="{AB89314C-0274-4B02-86DC-77894D7A06A7}" destId="{CCFF74B0-3C4F-47E4-B5AB-CD445C8C061B}" srcOrd="1" destOrd="0" presId="urn:microsoft.com/office/officeart/2005/8/layout/hProcess7"/>
    <dgm:cxn modelId="{3C9E9BC0-EF34-4C84-AC0E-8FAD9DD3AAA6}" type="presOf" srcId="{B629D753-C790-4C8C-9A9A-C8611B7A674F}" destId="{4077772E-19ED-4734-8E82-378E8D397868}" srcOrd="0" destOrd="0" presId="urn:microsoft.com/office/officeart/2005/8/layout/hProcess7"/>
    <dgm:cxn modelId="{2DC95BC8-3F6B-484E-AF73-5151FB6F4F83}" srcId="{AB89314C-0274-4B02-86DC-77894D7A06A7}" destId="{D8A3EFEA-3719-4B17-9972-930A16CF6452}" srcOrd="0" destOrd="0" parTransId="{5ADE56B9-C3E6-44EF-85DE-A0E21AEDAEC5}" sibTransId="{2C260EE4-E31C-4078-9FCD-07402F75710E}"/>
    <dgm:cxn modelId="{20D560C9-DE5D-43A9-98EE-5AF755717F7E}" type="presOf" srcId="{AB89314C-0274-4B02-86DC-77894D7A06A7}" destId="{D2EDF58B-1F7E-4477-B704-370E6F5C7412}" srcOrd="0" destOrd="0" presId="urn:microsoft.com/office/officeart/2005/8/layout/hProcess7"/>
    <dgm:cxn modelId="{0912F2F6-6A82-4CDD-A4F0-01D7CD71A1C5}" srcId="{01A144B3-CC27-4F53-8BD3-2BD2CF9B7E94}" destId="{6E5E568E-0649-416F-976E-CAEA65C00C46}" srcOrd="1" destOrd="0" parTransId="{C646582E-AB3B-47B2-80A3-B895687DC781}" sibTransId="{E31C7BFE-463C-4A6B-8F9A-274986A5F0DB}"/>
    <dgm:cxn modelId="{8316CCFC-B00E-4AF8-8E37-C4910D2106C3}" type="presOf" srcId="{AEB2DEA4-D96E-4D2C-A90C-FA109A7C3B4F}" destId="{88918717-D864-4501-B278-69D21DEF0DA4}" srcOrd="0" destOrd="0" presId="urn:microsoft.com/office/officeart/2005/8/layout/hProcess7"/>
    <dgm:cxn modelId="{9029B16E-0A32-4EFD-AB6D-03E447CCBCF7}" type="presParOf" srcId="{1A207992-DE7C-4122-BCD1-254A0E71777F}" destId="{246976BE-8EA5-4459-8E2D-698E33B30DE9}" srcOrd="0" destOrd="0" presId="urn:microsoft.com/office/officeart/2005/8/layout/hProcess7"/>
    <dgm:cxn modelId="{5C396C6D-1784-4E98-89F2-AE3C7B4D8361}" type="presParOf" srcId="{246976BE-8EA5-4459-8E2D-698E33B30DE9}" destId="{3894EDB4-CC68-41E7-B792-C4F04990C985}" srcOrd="0" destOrd="0" presId="urn:microsoft.com/office/officeart/2005/8/layout/hProcess7"/>
    <dgm:cxn modelId="{7568B082-46C8-40E9-889B-25117CC72CA7}" type="presParOf" srcId="{246976BE-8EA5-4459-8E2D-698E33B30DE9}" destId="{39974EB1-33D3-4AEB-88DB-15F2896C08DA}" srcOrd="1" destOrd="0" presId="urn:microsoft.com/office/officeart/2005/8/layout/hProcess7"/>
    <dgm:cxn modelId="{8B0DBDAF-5DB2-44D3-A79E-1928C87CD646}" type="presParOf" srcId="{246976BE-8EA5-4459-8E2D-698E33B30DE9}" destId="{F84B6897-22C3-4F90-AC93-9B0ECDCEBFCC}" srcOrd="2" destOrd="0" presId="urn:microsoft.com/office/officeart/2005/8/layout/hProcess7"/>
    <dgm:cxn modelId="{4E8288F2-BD71-4566-B001-53813331B32C}" type="presParOf" srcId="{1A207992-DE7C-4122-BCD1-254A0E71777F}" destId="{0B5E2D6D-5C53-458D-A405-C17925C4A9C7}" srcOrd="1" destOrd="0" presId="urn:microsoft.com/office/officeart/2005/8/layout/hProcess7"/>
    <dgm:cxn modelId="{42FDD6CC-0FFA-45F3-BB7C-9AE3D542E27A}" type="presParOf" srcId="{1A207992-DE7C-4122-BCD1-254A0E71777F}" destId="{8CA4ADC7-8D8C-4A4E-AB78-EEE6AAE2C97C}" srcOrd="2" destOrd="0" presId="urn:microsoft.com/office/officeart/2005/8/layout/hProcess7"/>
    <dgm:cxn modelId="{69DAA10D-766E-4092-B0E7-D707906D3502}" type="presParOf" srcId="{8CA4ADC7-8D8C-4A4E-AB78-EEE6AAE2C97C}" destId="{B2BB4F32-B86F-41B8-9AA3-3B6C58A8D618}" srcOrd="0" destOrd="0" presId="urn:microsoft.com/office/officeart/2005/8/layout/hProcess7"/>
    <dgm:cxn modelId="{0C48E2CF-CCE8-4304-A092-773876783673}" type="presParOf" srcId="{8CA4ADC7-8D8C-4A4E-AB78-EEE6AAE2C97C}" destId="{4F7537F7-7D25-4E51-9ECE-6E0DD2504179}" srcOrd="1" destOrd="0" presId="urn:microsoft.com/office/officeart/2005/8/layout/hProcess7"/>
    <dgm:cxn modelId="{764BC7B3-AF1E-49D1-892A-90A78C83FE49}" type="presParOf" srcId="{8CA4ADC7-8D8C-4A4E-AB78-EEE6AAE2C97C}" destId="{50479522-CAC3-422D-8348-ACD5686DF5F6}" srcOrd="2" destOrd="0" presId="urn:microsoft.com/office/officeart/2005/8/layout/hProcess7"/>
    <dgm:cxn modelId="{35C4AE76-37E4-470C-8397-8EB4A06B69A8}" type="presParOf" srcId="{1A207992-DE7C-4122-BCD1-254A0E71777F}" destId="{7201D603-B5AB-4846-B4BE-DFCF5E37EA33}" srcOrd="3" destOrd="0" presId="urn:microsoft.com/office/officeart/2005/8/layout/hProcess7"/>
    <dgm:cxn modelId="{9117B3E3-2644-4755-AF4F-1BCD0BA4F817}" type="presParOf" srcId="{1A207992-DE7C-4122-BCD1-254A0E71777F}" destId="{61A882F7-A3CC-4AEF-ADE3-C21FBCDD3C49}" srcOrd="4" destOrd="0" presId="urn:microsoft.com/office/officeart/2005/8/layout/hProcess7"/>
    <dgm:cxn modelId="{178CC35C-DD13-4E17-827A-ACA7464FE7E2}" type="presParOf" srcId="{61A882F7-A3CC-4AEF-ADE3-C21FBCDD3C49}" destId="{88918717-D864-4501-B278-69D21DEF0DA4}" srcOrd="0" destOrd="0" presId="urn:microsoft.com/office/officeart/2005/8/layout/hProcess7"/>
    <dgm:cxn modelId="{2C7A7DEA-7FD4-402E-A831-F338766F89E0}" type="presParOf" srcId="{61A882F7-A3CC-4AEF-ADE3-C21FBCDD3C49}" destId="{1CD8634A-B089-446C-B521-45B537EA01D1}" srcOrd="1" destOrd="0" presId="urn:microsoft.com/office/officeart/2005/8/layout/hProcess7"/>
    <dgm:cxn modelId="{50E5FDE1-F358-4E6A-BC78-35B022B98672}" type="presParOf" srcId="{61A882F7-A3CC-4AEF-ADE3-C21FBCDD3C49}" destId="{4077772E-19ED-4734-8E82-378E8D397868}" srcOrd="2" destOrd="0" presId="urn:microsoft.com/office/officeart/2005/8/layout/hProcess7"/>
    <dgm:cxn modelId="{B7268F54-950B-42F8-924A-C055B4820BB2}" type="presParOf" srcId="{1A207992-DE7C-4122-BCD1-254A0E71777F}" destId="{D964C980-2B30-4181-9EF0-A1EE210D59D6}" srcOrd="5" destOrd="0" presId="urn:microsoft.com/office/officeart/2005/8/layout/hProcess7"/>
    <dgm:cxn modelId="{104141C3-349A-4C89-8C9D-E63C036930E4}" type="presParOf" srcId="{1A207992-DE7C-4122-BCD1-254A0E71777F}" destId="{2A086B5D-906D-4940-BD52-AFE774A97657}" srcOrd="6" destOrd="0" presId="urn:microsoft.com/office/officeart/2005/8/layout/hProcess7"/>
    <dgm:cxn modelId="{26A70504-35F0-4283-BE91-9356A728F51F}" type="presParOf" srcId="{2A086B5D-906D-4940-BD52-AFE774A97657}" destId="{21CF2A5F-7333-4D33-B6A3-45EF1CBC59DA}" srcOrd="0" destOrd="0" presId="urn:microsoft.com/office/officeart/2005/8/layout/hProcess7"/>
    <dgm:cxn modelId="{5010F5E7-8F3C-4314-B425-788049403260}" type="presParOf" srcId="{2A086B5D-906D-4940-BD52-AFE774A97657}" destId="{B9471D5C-E831-4801-8609-60D66822954B}" srcOrd="1" destOrd="0" presId="urn:microsoft.com/office/officeart/2005/8/layout/hProcess7"/>
    <dgm:cxn modelId="{DCD9B500-2300-42BB-83E1-741808C293C4}" type="presParOf" srcId="{2A086B5D-906D-4940-BD52-AFE774A97657}" destId="{2D8EE3F7-ABD3-4960-89A1-AD737B8AC6E0}" srcOrd="2" destOrd="0" presId="urn:microsoft.com/office/officeart/2005/8/layout/hProcess7"/>
    <dgm:cxn modelId="{6EBC43FA-59B2-4819-A7D2-A2056FA6D010}" type="presParOf" srcId="{1A207992-DE7C-4122-BCD1-254A0E71777F}" destId="{3BABA17B-6AA5-4100-8F57-6A98E0B1C31D}" srcOrd="7" destOrd="0" presId="urn:microsoft.com/office/officeart/2005/8/layout/hProcess7"/>
    <dgm:cxn modelId="{31F2E535-838A-44D7-8D4F-ECFD2B9EED14}" type="presParOf" srcId="{1A207992-DE7C-4122-BCD1-254A0E71777F}" destId="{6D68B69C-46D5-45D3-AF5D-A0140BE742BB}" srcOrd="8" destOrd="0" presId="urn:microsoft.com/office/officeart/2005/8/layout/hProcess7"/>
    <dgm:cxn modelId="{3CD076BF-2B83-4375-93DF-1CD38C66C746}" type="presParOf" srcId="{6D68B69C-46D5-45D3-AF5D-A0140BE742BB}" destId="{D2EDF58B-1F7E-4477-B704-370E6F5C7412}" srcOrd="0" destOrd="0" presId="urn:microsoft.com/office/officeart/2005/8/layout/hProcess7"/>
    <dgm:cxn modelId="{0702395F-C9A9-46C6-AFCF-B9958FF02FB0}" type="presParOf" srcId="{6D68B69C-46D5-45D3-AF5D-A0140BE742BB}" destId="{CCFF74B0-3C4F-47E4-B5AB-CD445C8C061B}" srcOrd="1" destOrd="0" presId="urn:microsoft.com/office/officeart/2005/8/layout/hProcess7"/>
    <dgm:cxn modelId="{92E1F84F-DA8C-4A56-AF14-130EED50CD90}" type="presParOf" srcId="{6D68B69C-46D5-45D3-AF5D-A0140BE742BB}" destId="{A6454955-9927-4BAC-8B49-E16C87BAD6DF}" srcOrd="2" destOrd="0" presId="urn:microsoft.com/office/officeart/2005/8/layout/hProcess7"/>
    <dgm:cxn modelId="{2E363D98-8062-4908-8EA4-9BFDA7B7ECC4}" type="presParOf" srcId="{1A207992-DE7C-4122-BCD1-254A0E71777F}" destId="{E7E12FB2-156A-459F-A907-60B2C80080F4}" srcOrd="9" destOrd="0" presId="urn:microsoft.com/office/officeart/2005/8/layout/hProcess7"/>
    <dgm:cxn modelId="{80DE934A-FD75-423D-90B5-81714C13FD44}" type="presParOf" srcId="{1A207992-DE7C-4122-BCD1-254A0E71777F}" destId="{B104B0AB-AEC5-4E7D-BB34-201E8B191021}" srcOrd="10" destOrd="0" presId="urn:microsoft.com/office/officeart/2005/8/layout/hProcess7"/>
    <dgm:cxn modelId="{54A39589-A1BE-4038-8500-C55C6AA1B3CF}" type="presParOf" srcId="{B104B0AB-AEC5-4E7D-BB34-201E8B191021}" destId="{7C8082E3-B017-4414-8CA8-1FA029FA82FB}" srcOrd="0" destOrd="0" presId="urn:microsoft.com/office/officeart/2005/8/layout/hProcess7"/>
    <dgm:cxn modelId="{9C09DE78-DA23-4C58-B7F7-0E21AFFE708A}" type="presParOf" srcId="{B104B0AB-AEC5-4E7D-BB34-201E8B191021}" destId="{1C2CC1DB-9683-45F4-BC20-325599D13BDB}" srcOrd="1" destOrd="0" presId="urn:microsoft.com/office/officeart/2005/8/layout/hProcess7"/>
    <dgm:cxn modelId="{E036CB48-BDC2-4D80-8AC6-CFCE65A01B71}" type="presParOf" srcId="{B104B0AB-AEC5-4E7D-BB34-201E8B191021}" destId="{8D14B201-1B65-4C37-90A6-E607DF15CAA3}" srcOrd="2" destOrd="0" presId="urn:microsoft.com/office/officeart/2005/8/layout/hProcess7"/>
    <dgm:cxn modelId="{CF7203DD-E715-43DE-8FAB-3648546727C2}" type="presParOf" srcId="{1A207992-DE7C-4122-BCD1-254A0E71777F}" destId="{35D0716F-84D2-4D87-BE98-BF153D4CC09B}" srcOrd="11" destOrd="0" presId="urn:microsoft.com/office/officeart/2005/8/layout/hProcess7"/>
    <dgm:cxn modelId="{BE55E8E3-D3D4-4B72-A2B1-2631AEE1A670}" type="presParOf" srcId="{1A207992-DE7C-4122-BCD1-254A0E71777F}" destId="{6752F193-AF39-4F0B-BA27-E4905F6C1E6F}" srcOrd="12" destOrd="0" presId="urn:microsoft.com/office/officeart/2005/8/layout/hProcess7"/>
    <dgm:cxn modelId="{BB881E41-55C1-46B1-9E2E-EE2EA168BA96}" type="presParOf" srcId="{6752F193-AF39-4F0B-BA27-E4905F6C1E6F}" destId="{1194124A-C550-44DD-B38F-7090BC5518A4}" srcOrd="0" destOrd="0" presId="urn:microsoft.com/office/officeart/2005/8/layout/hProcess7"/>
    <dgm:cxn modelId="{A2C564E5-E8D8-4854-BBCC-D15BD45199F8}" type="presParOf" srcId="{6752F193-AF39-4F0B-BA27-E4905F6C1E6F}" destId="{A521D5B0-3541-4FB4-822F-5640EF3A6218}" srcOrd="1" destOrd="0" presId="urn:microsoft.com/office/officeart/2005/8/layout/hProcess7"/>
    <dgm:cxn modelId="{79E9F84A-1D1B-45CD-B7FF-5C25822C8653}" type="presParOf" srcId="{6752F193-AF39-4F0B-BA27-E4905F6C1E6F}" destId="{9CCA9A21-34AB-48F1-991E-D623469F55BF}"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4EDB4-CC68-41E7-B792-C4F04990C985}">
      <dsp:nvSpPr>
        <dsp:cNvPr id="0" name=""/>
        <dsp:cNvSpPr/>
      </dsp:nvSpPr>
      <dsp:spPr>
        <a:xfrm>
          <a:off x="4610" y="1695794"/>
          <a:ext cx="2773006" cy="3836998"/>
        </a:xfrm>
        <a:prstGeom prst="roundRect">
          <a:avLst>
            <a:gd name="adj" fmla="val 5000"/>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Site Survey</a:t>
          </a:r>
        </a:p>
      </dsp:txBody>
      <dsp:txXfrm rot="16200000">
        <a:off x="-1291258" y="2991663"/>
        <a:ext cx="3146338" cy="554601"/>
      </dsp:txXfrm>
    </dsp:sp>
    <dsp:sp modelId="{F84B6897-22C3-4F90-AC93-9B0ECDCEBFCC}">
      <dsp:nvSpPr>
        <dsp:cNvPr id="0" name=""/>
        <dsp:cNvSpPr/>
      </dsp:nvSpPr>
      <dsp:spPr>
        <a:xfrm>
          <a:off x="559211"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Conduct </a:t>
          </a:r>
          <a:br>
            <a:rPr lang="en-US" sz="2100" kern="1200">
              <a:solidFill>
                <a:srgbClr val="000000"/>
              </a:solidFill>
            </a:rPr>
          </a:br>
          <a:r>
            <a:rPr lang="en-US" sz="2100" kern="1200">
              <a:solidFill>
                <a:srgbClr val="000000"/>
              </a:solidFill>
            </a:rPr>
            <a:t>field survey</a:t>
          </a:r>
        </a:p>
        <a:p>
          <a:pPr marL="0" lvl="0" indent="0" algn="l" defTabSz="933450">
            <a:lnSpc>
              <a:spcPct val="108000"/>
            </a:lnSpc>
            <a:spcBef>
              <a:spcPts val="0"/>
            </a:spcBef>
            <a:spcAft>
              <a:spcPts val="2400"/>
            </a:spcAft>
            <a:buNone/>
          </a:pPr>
          <a:r>
            <a:rPr lang="en-US" sz="2100" kern="1200">
              <a:solidFill>
                <a:srgbClr val="000000"/>
              </a:solidFill>
            </a:rPr>
            <a:t>Gather data on topography, land use, hydrology</a:t>
          </a:r>
        </a:p>
        <a:p>
          <a:pPr marL="0" lvl="0" indent="0" algn="l" defTabSz="933450">
            <a:lnSpc>
              <a:spcPct val="108000"/>
            </a:lnSpc>
            <a:spcBef>
              <a:spcPts val="0"/>
            </a:spcBef>
            <a:spcAft>
              <a:spcPts val="2400"/>
            </a:spcAft>
            <a:buNone/>
          </a:pPr>
          <a:r>
            <a:rPr lang="en-US" sz="2100" kern="1200">
              <a:solidFill>
                <a:srgbClr val="000000"/>
              </a:solidFill>
            </a:rPr>
            <a:t>Delineate </a:t>
          </a:r>
          <a:br>
            <a:rPr lang="en-US" sz="2100" kern="1200">
              <a:solidFill>
                <a:srgbClr val="000000"/>
              </a:solidFill>
            </a:rPr>
          </a:br>
          <a:r>
            <a:rPr lang="en-US" sz="2100" kern="1200">
              <a:solidFill>
                <a:srgbClr val="000000"/>
              </a:solidFill>
            </a:rPr>
            <a:t>drainage basin</a:t>
          </a:r>
        </a:p>
      </dsp:txBody>
      <dsp:txXfrm>
        <a:off x="559211" y="1695794"/>
        <a:ext cx="2065889" cy="3836998"/>
      </dsp:txXfrm>
    </dsp:sp>
    <dsp:sp modelId="{88918717-D864-4501-B278-69D21DEF0DA4}">
      <dsp:nvSpPr>
        <dsp:cNvPr id="0" name=""/>
        <dsp:cNvSpPr/>
      </dsp:nvSpPr>
      <dsp:spPr>
        <a:xfrm>
          <a:off x="2874671" y="1695794"/>
          <a:ext cx="2773006" cy="3836998"/>
        </a:xfrm>
        <a:prstGeom prst="roundRect">
          <a:avLst>
            <a:gd name="adj" fmla="val 5000"/>
          </a:avLst>
        </a:prstGeom>
        <a:solidFill>
          <a:schemeClr val="accent4">
            <a:alpha val="7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Hydraulic Analysis</a:t>
          </a:r>
        </a:p>
      </dsp:txBody>
      <dsp:txXfrm rot="16200000">
        <a:off x="1578803" y="2991663"/>
        <a:ext cx="3146338" cy="554601"/>
      </dsp:txXfrm>
    </dsp:sp>
    <dsp:sp modelId="{4F7537F7-7D25-4E51-9ECE-6E0DD2504179}">
      <dsp:nvSpPr>
        <dsp:cNvPr id="0" name=""/>
        <dsp:cNvSpPr/>
      </dsp:nvSpPr>
      <dsp:spPr>
        <a:xfrm rot="5400000">
          <a:off x="2643925"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4077772E-19ED-4734-8E82-378E8D397868}">
      <dsp:nvSpPr>
        <dsp:cNvPr id="0" name=""/>
        <dsp:cNvSpPr/>
      </dsp:nvSpPr>
      <dsp:spPr>
        <a:xfrm>
          <a:off x="3429273"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Perform H&amp;H analysis and modeling</a:t>
          </a:r>
        </a:p>
        <a:p>
          <a:pPr marL="0" lvl="0" indent="0" algn="l" defTabSz="933450">
            <a:lnSpc>
              <a:spcPct val="108000"/>
            </a:lnSpc>
            <a:spcBef>
              <a:spcPts val="0"/>
            </a:spcBef>
            <a:spcAft>
              <a:spcPts val="2400"/>
            </a:spcAft>
            <a:buNone/>
          </a:pPr>
          <a:r>
            <a:rPr lang="en-US" sz="2100" kern="1200">
              <a:solidFill>
                <a:srgbClr val="000000"/>
              </a:solidFill>
            </a:rPr>
            <a:t>Consider drainage routing &amp; pump station sizing </a:t>
          </a:r>
        </a:p>
      </dsp:txBody>
      <dsp:txXfrm>
        <a:off x="3429273" y="1695794"/>
        <a:ext cx="2065889" cy="3836998"/>
      </dsp:txXfrm>
    </dsp:sp>
    <dsp:sp modelId="{D2EDF58B-1F7E-4477-B704-370E6F5C7412}">
      <dsp:nvSpPr>
        <dsp:cNvPr id="0" name=""/>
        <dsp:cNvSpPr/>
      </dsp:nvSpPr>
      <dsp:spPr>
        <a:xfrm>
          <a:off x="5744733" y="1695794"/>
          <a:ext cx="2773006" cy="3836998"/>
        </a:xfrm>
        <a:prstGeom prst="roundRect">
          <a:avLst>
            <a:gd name="adj" fmla="val 5000"/>
          </a:avLst>
        </a:prstGeom>
        <a:solidFill>
          <a:schemeClr val="accent5">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Conceptual Designs</a:t>
          </a:r>
        </a:p>
      </dsp:txBody>
      <dsp:txXfrm rot="16200000">
        <a:off x="4448865" y="2991663"/>
        <a:ext cx="3146338" cy="554601"/>
      </dsp:txXfrm>
    </dsp:sp>
    <dsp:sp modelId="{B9471D5C-E831-4801-8609-60D66822954B}">
      <dsp:nvSpPr>
        <dsp:cNvPr id="0" name=""/>
        <dsp:cNvSpPr/>
      </dsp:nvSpPr>
      <dsp:spPr>
        <a:xfrm rot="5400000">
          <a:off x="5513987"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A6454955-9927-4BAC-8B49-E16C87BAD6DF}">
      <dsp:nvSpPr>
        <dsp:cNvPr id="0" name=""/>
        <dsp:cNvSpPr/>
      </dsp:nvSpPr>
      <dsp:spPr>
        <a:xfrm>
          <a:off x="6299334"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Develop design concepts, coordinating with Town of Dewey Beach, Center </a:t>
          </a:r>
          <a:br>
            <a:rPr lang="en-US" sz="2100" kern="1200">
              <a:solidFill>
                <a:srgbClr val="000000"/>
              </a:solidFill>
            </a:rPr>
          </a:br>
          <a:r>
            <a:rPr lang="en-US" sz="2100" kern="1200">
              <a:solidFill>
                <a:srgbClr val="000000"/>
              </a:solidFill>
            </a:rPr>
            <a:t>for Inland Bays, </a:t>
          </a:r>
          <a:br>
            <a:rPr lang="en-US" sz="2100" kern="1200">
              <a:solidFill>
                <a:srgbClr val="000000"/>
              </a:solidFill>
            </a:rPr>
          </a:br>
          <a:r>
            <a:rPr lang="en-US" sz="2100" kern="1200">
              <a:solidFill>
                <a:srgbClr val="000000"/>
              </a:solidFill>
            </a:rPr>
            <a:t>and Delaware </a:t>
          </a:r>
          <a:br>
            <a:rPr lang="en-US" sz="2100" kern="1200">
              <a:solidFill>
                <a:srgbClr val="000000"/>
              </a:solidFill>
            </a:rPr>
          </a:br>
          <a:r>
            <a:rPr lang="en-US" sz="2100" kern="1200">
              <a:solidFill>
                <a:srgbClr val="000000"/>
              </a:solidFill>
            </a:rPr>
            <a:t>Sea Grant</a:t>
          </a:r>
        </a:p>
      </dsp:txBody>
      <dsp:txXfrm>
        <a:off x="6299334" y="1695794"/>
        <a:ext cx="2065889" cy="3836998"/>
      </dsp:txXfrm>
    </dsp:sp>
    <dsp:sp modelId="{1194124A-C550-44DD-B38F-7090BC5518A4}">
      <dsp:nvSpPr>
        <dsp:cNvPr id="0" name=""/>
        <dsp:cNvSpPr/>
      </dsp:nvSpPr>
      <dsp:spPr>
        <a:xfrm>
          <a:off x="8614795" y="1695794"/>
          <a:ext cx="2773006" cy="3836998"/>
        </a:xfrm>
        <a:prstGeom prst="roundRect">
          <a:avLst>
            <a:gd name="adj" fmla="val 5000"/>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marL="0" lvl="0" indent="0" algn="r" defTabSz="1111250">
            <a:lnSpc>
              <a:spcPct val="108000"/>
            </a:lnSpc>
            <a:spcBef>
              <a:spcPts val="0"/>
            </a:spcBef>
            <a:spcAft>
              <a:spcPts val="2400"/>
            </a:spcAft>
            <a:buNone/>
          </a:pPr>
          <a:r>
            <a:rPr lang="en-US" sz="2500" b="1" u="sng" kern="1200">
              <a:solidFill>
                <a:srgbClr val="000000"/>
              </a:solidFill>
            </a:rPr>
            <a:t>Concept Selection</a:t>
          </a:r>
        </a:p>
      </dsp:txBody>
      <dsp:txXfrm rot="16200000">
        <a:off x="7318926" y="2991663"/>
        <a:ext cx="3146338" cy="554601"/>
      </dsp:txXfrm>
    </dsp:sp>
    <dsp:sp modelId="{1C2CC1DB-9683-45F4-BC20-325599D13BDB}">
      <dsp:nvSpPr>
        <dsp:cNvPr id="0" name=""/>
        <dsp:cNvSpPr/>
      </dsp:nvSpPr>
      <dsp:spPr>
        <a:xfrm rot="5400000">
          <a:off x="8384049" y="4835972"/>
          <a:ext cx="489222" cy="415950"/>
        </a:xfrm>
        <a:prstGeom prst="flowChartExtra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9CCA9A21-34AB-48F1-991E-D623469F55BF}">
      <dsp:nvSpPr>
        <dsp:cNvPr id="0" name=""/>
        <dsp:cNvSpPr/>
      </dsp:nvSpPr>
      <dsp:spPr>
        <a:xfrm>
          <a:off x="9169396" y="1695794"/>
          <a:ext cx="2065889" cy="38369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marL="0" lvl="0" indent="0" algn="l" defTabSz="933450">
            <a:lnSpc>
              <a:spcPct val="108000"/>
            </a:lnSpc>
            <a:spcBef>
              <a:spcPts val="0"/>
            </a:spcBef>
            <a:spcAft>
              <a:spcPts val="2400"/>
            </a:spcAft>
            <a:buNone/>
          </a:pPr>
          <a:r>
            <a:rPr lang="en-US" sz="2100" kern="1200">
              <a:solidFill>
                <a:srgbClr val="000000"/>
              </a:solidFill>
            </a:rPr>
            <a:t>Obtain input through public discussion </a:t>
          </a:r>
        </a:p>
        <a:p>
          <a:pPr marL="0" lvl="0" indent="0" algn="l" defTabSz="933450">
            <a:lnSpc>
              <a:spcPct val="108000"/>
            </a:lnSpc>
            <a:spcBef>
              <a:spcPts val="0"/>
            </a:spcBef>
            <a:spcAft>
              <a:spcPts val="2400"/>
            </a:spcAft>
            <a:buNone/>
          </a:pPr>
          <a:r>
            <a:rPr lang="en-US" sz="2100" kern="1200">
              <a:solidFill>
                <a:srgbClr val="000000"/>
              </a:solidFill>
            </a:rPr>
            <a:t>Further refine concepts based on resident feedback</a:t>
          </a:r>
        </a:p>
        <a:p>
          <a:pPr marL="0" lvl="0" indent="0" algn="l" defTabSz="933450">
            <a:lnSpc>
              <a:spcPct val="108000"/>
            </a:lnSpc>
            <a:spcBef>
              <a:spcPts val="0"/>
            </a:spcBef>
            <a:spcAft>
              <a:spcPts val="2400"/>
            </a:spcAft>
            <a:buNone/>
          </a:pPr>
          <a:r>
            <a:rPr lang="en-US" sz="2100" kern="1200">
              <a:solidFill>
                <a:srgbClr val="000000"/>
              </a:solidFill>
            </a:rPr>
            <a:t> Ultimate concept selection by Town</a:t>
          </a:r>
        </a:p>
      </dsp:txBody>
      <dsp:txXfrm>
        <a:off x="9169396" y="1695794"/>
        <a:ext cx="2065889" cy="38369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B7F24-6F57-4921-985F-B90E10B0DB19}"/>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a:extLst>
              <a:ext uri="{FF2B5EF4-FFF2-40B4-BE49-F238E27FC236}">
                <a16:creationId xmlns:a16="http://schemas.microsoft.com/office/drawing/2014/main" id="{D5A9B7F9-5EEE-4DDB-9148-FF9BDA616C9E}"/>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8AAF01D6-D909-4FCC-B3FE-E30E3037DCD9}" type="datetimeFigureOut">
              <a:rPr lang="en-US" smtClean="0"/>
              <a:t>2/20/2025</a:t>
            </a:fld>
            <a:endParaRPr lang="en-US"/>
          </a:p>
        </p:txBody>
      </p:sp>
      <p:sp>
        <p:nvSpPr>
          <p:cNvPr id="4" name="Footer Placeholder 3">
            <a:extLst>
              <a:ext uri="{FF2B5EF4-FFF2-40B4-BE49-F238E27FC236}">
                <a16:creationId xmlns:a16="http://schemas.microsoft.com/office/drawing/2014/main" id="{4A33777A-F7CF-4086-AC18-82A4FD171A9F}"/>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A0B56A6-DACB-422C-B3CF-C7A516CA7272}"/>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65F7572C-51A5-427B-AEED-18EBA1EA8D73}" type="slidenum">
              <a:rPr lang="en-US" smtClean="0"/>
              <a:t>‹#›</a:t>
            </a:fld>
            <a:endParaRPr lang="en-US"/>
          </a:p>
        </p:txBody>
      </p:sp>
    </p:spTree>
    <p:extLst>
      <p:ext uri="{BB962C8B-B14F-4D97-AF65-F5344CB8AC3E}">
        <p14:creationId xmlns:p14="http://schemas.microsoft.com/office/powerpoint/2010/main" val="21241283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7C96056-554C-433F-9BB9-C9CB6ACC63FC}" type="datetimeFigureOut">
              <a:rPr lang="en-US" smtClean="0"/>
              <a:t>2/20/2025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F524CC81-2DE3-4C21-903F-0AD0A06609A5}" type="slidenum">
              <a:rPr lang="en-US" smtClean="0"/>
              <a:t>‹#›</a:t>
            </a:fld>
            <a:endParaRPr lang="en-US"/>
          </a:p>
        </p:txBody>
      </p:sp>
    </p:spTree>
    <p:extLst>
      <p:ext uri="{BB962C8B-B14F-4D97-AF65-F5344CB8AC3E}">
        <p14:creationId xmlns:p14="http://schemas.microsoft.com/office/powerpoint/2010/main" val="21547877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1</a:t>
            </a:fld>
            <a:endParaRPr lang="en-US"/>
          </a:p>
        </p:txBody>
      </p:sp>
    </p:spTree>
    <p:extLst>
      <p:ext uri="{BB962C8B-B14F-4D97-AF65-F5344CB8AC3E}">
        <p14:creationId xmlns:p14="http://schemas.microsoft.com/office/powerpoint/2010/main" val="140561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10</a:t>
            </a:fld>
            <a:endParaRPr lang="en-US"/>
          </a:p>
        </p:txBody>
      </p:sp>
    </p:spTree>
    <p:extLst>
      <p:ext uri="{BB962C8B-B14F-4D97-AF65-F5344CB8AC3E}">
        <p14:creationId xmlns:p14="http://schemas.microsoft.com/office/powerpoint/2010/main" val="4161520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9" indent="-232929">
              <a:buAutoNum type="arabicPeriod"/>
            </a:pPr>
            <a:r>
              <a:rPr lang="en-US" b="1" dirty="0"/>
              <a:t>Alleviate flooding by realigning the stormwater outfall pipe and/or installing a stormwater pumping station to reduce frequency of flooding along Van Dyke Street back to the intersection with RT 1</a:t>
            </a:r>
            <a:endParaRPr lang="en-US" b="1"/>
          </a:p>
          <a:p>
            <a:pPr marL="232929" indent="-232929">
              <a:buAutoNum type="arabicPeriod"/>
            </a:pPr>
            <a:r>
              <a:rPr lang="en-US" b="1" dirty="0"/>
              <a:t>Improve safety by relocating outfall away from the beach access.  Outfall pipes are currently exposed and pose a risk to swimming and people using the beach. Add aesthetic value</a:t>
            </a:r>
            <a:endParaRPr lang="en-US" b="1"/>
          </a:p>
          <a:p>
            <a:pPr marL="232929" indent="-232929">
              <a:buAutoNum type="arabicPeriod"/>
            </a:pPr>
            <a:r>
              <a:rPr lang="en-US" b="1" dirty="0"/>
              <a:t>Improve WQ with targeted improvements at the discharge of this outfall – Economic and social impact to Town of DB</a:t>
            </a:r>
            <a:endParaRPr lang="en-US" b="1"/>
          </a:p>
          <a:p>
            <a:pPr marL="232929" indent="-232929">
              <a:buAutoNum type="arabicPeriod"/>
            </a:pPr>
            <a:endParaRPr lang="en-US" b="1"/>
          </a:p>
          <a:p>
            <a:r>
              <a:rPr lang="en-US" b="1" dirty="0"/>
              <a:t>* Improved quality of life aspects influence the desire of businesses to relocate to and remain in Dewey Beach.</a:t>
            </a:r>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11</a:t>
            </a:fld>
            <a:endParaRPr lang="en-US"/>
          </a:p>
        </p:txBody>
      </p:sp>
    </p:spTree>
    <p:extLst>
      <p:ext uri="{BB962C8B-B14F-4D97-AF65-F5344CB8AC3E}">
        <p14:creationId xmlns:p14="http://schemas.microsoft.com/office/powerpoint/2010/main" val="267497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F13EB-7F8F-C4BD-E803-984F9E678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30EEB-A920-90C3-02E9-B11DFD4CE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33E27-32CC-CC96-8D08-A04F49F93576}"/>
              </a:ext>
            </a:extLst>
          </p:cNvPr>
          <p:cNvSpPr>
            <a:spLocks noGrp="1"/>
          </p:cNvSpPr>
          <p:nvPr>
            <p:ph type="body" idx="1"/>
          </p:nvPr>
        </p:nvSpPr>
        <p:spPr/>
        <p:txBody>
          <a:bodyPr/>
          <a:lstStyle/>
          <a:p>
            <a:pPr defTabSz="931717">
              <a:defRPr/>
            </a:pPr>
            <a:endParaRPr lang="en-US" b="1"/>
          </a:p>
        </p:txBody>
      </p:sp>
      <p:sp>
        <p:nvSpPr>
          <p:cNvPr id="4" name="Slide Number Placeholder 3">
            <a:extLst>
              <a:ext uri="{FF2B5EF4-FFF2-40B4-BE49-F238E27FC236}">
                <a16:creationId xmlns:a16="http://schemas.microsoft.com/office/drawing/2014/main" id="{685A9BEE-DD30-CB7C-BF78-00DC94FA282F}"/>
              </a:ext>
            </a:extLst>
          </p:cNvPr>
          <p:cNvSpPr>
            <a:spLocks noGrp="1"/>
          </p:cNvSpPr>
          <p:nvPr>
            <p:ph type="sldNum" sz="quarter" idx="5"/>
          </p:nvPr>
        </p:nvSpPr>
        <p:spPr/>
        <p:txBody>
          <a:bodyPr/>
          <a:lstStyle/>
          <a:p>
            <a:fld id="{F524CC81-2DE3-4C21-903F-0AD0A06609A5}" type="slidenum">
              <a:rPr lang="en-US" smtClean="0"/>
              <a:t>12</a:t>
            </a:fld>
            <a:endParaRPr lang="en-US"/>
          </a:p>
        </p:txBody>
      </p:sp>
    </p:spTree>
    <p:extLst>
      <p:ext uri="{BB962C8B-B14F-4D97-AF65-F5344CB8AC3E}">
        <p14:creationId xmlns:p14="http://schemas.microsoft.com/office/powerpoint/2010/main" val="389273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46AC8-CC6E-F131-7514-CD4D24A2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D3CC7-B040-796E-D4A3-411818229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BD0D0-8D8B-B468-18FD-4612B2F96C28}"/>
              </a:ext>
            </a:extLst>
          </p:cNvPr>
          <p:cNvSpPr>
            <a:spLocks noGrp="1"/>
          </p:cNvSpPr>
          <p:nvPr>
            <p:ph type="body" idx="1"/>
          </p:nvPr>
        </p:nvSpPr>
        <p:spPr/>
        <p:txBody>
          <a:bodyPr/>
          <a:lstStyle/>
          <a:p>
            <a:r>
              <a:rPr lang="en-US" b="1"/>
              <a:t>Site Survey:</a:t>
            </a:r>
          </a:p>
          <a:p>
            <a:r>
              <a:rPr lang="en-US"/>
              <a:t>Field Survey - storm sewer inlets, manholes, storm pipes – confirm connectivity within storm sewer network and exactly what drains to outfall </a:t>
            </a:r>
          </a:p>
          <a:p>
            <a:endParaRPr lang="en-US"/>
          </a:p>
          <a:p>
            <a:r>
              <a:rPr lang="en-US" b="1"/>
              <a:t>Hydraulic Analysis</a:t>
            </a:r>
          </a:p>
          <a:p>
            <a:r>
              <a:rPr lang="en-US"/>
              <a:t>Data gathered on inputs that affect water movement to understand how the water within the drainage basin behaves.  Analyze to understand baseline scenarios and assess flows under varying conditions and storm events. To determine the discharge flows at the outfall as well as potential areas of inundation, backwater effects, and timing.</a:t>
            </a:r>
          </a:p>
          <a:p>
            <a:endParaRPr lang="en-US"/>
          </a:p>
          <a:p>
            <a:r>
              <a:rPr lang="en-US" b="1"/>
              <a:t>Conceptual Designs</a:t>
            </a:r>
          </a:p>
          <a:p>
            <a:r>
              <a:rPr lang="en-US"/>
              <a:t>The H&amp;H analysis will lend itself to understanding whether we can rely on gravity flow methods or if a pump station will be required to adequately get the water from the roadways to the Rehoboth Bay and keep it there!</a:t>
            </a:r>
          </a:p>
          <a:p>
            <a:r>
              <a:rPr lang="en-US"/>
              <a:t>Will develop (3) conceptual designs including renderings, cost estimate, and applicable permitting requirements for each.</a:t>
            </a:r>
          </a:p>
          <a:p>
            <a:endParaRPr lang="en-US"/>
          </a:p>
          <a:p>
            <a:r>
              <a:rPr lang="en-US" b="1"/>
              <a:t>Concept Selection</a:t>
            </a:r>
          </a:p>
          <a:p>
            <a:r>
              <a:rPr lang="en-US"/>
              <a:t>Public meetings to be held to discuss options with town residents; gather input and feedback.  Incorporate relevant suggestions into final analysis and design. Town to select alternative to continue to refine with desire to eventually design, permit, and construct.</a:t>
            </a:r>
          </a:p>
        </p:txBody>
      </p:sp>
      <p:sp>
        <p:nvSpPr>
          <p:cNvPr id="4" name="Slide Number Placeholder 3">
            <a:extLst>
              <a:ext uri="{FF2B5EF4-FFF2-40B4-BE49-F238E27FC236}">
                <a16:creationId xmlns:a16="http://schemas.microsoft.com/office/drawing/2014/main" id="{03910A2D-F19D-26CE-DBAF-DA918241906B}"/>
              </a:ext>
            </a:extLst>
          </p:cNvPr>
          <p:cNvSpPr>
            <a:spLocks noGrp="1"/>
          </p:cNvSpPr>
          <p:nvPr>
            <p:ph type="sldNum" sz="quarter" idx="5"/>
          </p:nvPr>
        </p:nvSpPr>
        <p:spPr/>
        <p:txBody>
          <a:bodyPr/>
          <a:lstStyle/>
          <a:p>
            <a:fld id="{F524CC81-2DE3-4C21-903F-0AD0A06609A5}" type="slidenum">
              <a:rPr lang="en-US" smtClean="0"/>
              <a:t>13</a:t>
            </a:fld>
            <a:endParaRPr lang="en-US"/>
          </a:p>
        </p:txBody>
      </p:sp>
    </p:spTree>
    <p:extLst>
      <p:ext uri="{BB962C8B-B14F-4D97-AF65-F5344CB8AC3E}">
        <p14:creationId xmlns:p14="http://schemas.microsoft.com/office/powerpoint/2010/main" val="211691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62AFD-5ACB-D2CE-9B70-6CC250885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86FF0-896C-23EA-05DF-10F062309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87F51-F9FB-E928-DF3C-80127B5D21B1}"/>
              </a:ext>
            </a:extLst>
          </p:cNvPr>
          <p:cNvSpPr>
            <a:spLocks noGrp="1"/>
          </p:cNvSpPr>
          <p:nvPr>
            <p:ph type="body" idx="1"/>
          </p:nvPr>
        </p:nvSpPr>
        <p:spPr/>
        <p:txBody>
          <a:bodyPr/>
          <a:lstStyle/>
          <a:p>
            <a:pPr algn="l" rtl="0" fontAlgn="base"/>
            <a:endParaRPr lang="en-US" b="0" dirty="0"/>
          </a:p>
        </p:txBody>
      </p:sp>
      <p:sp>
        <p:nvSpPr>
          <p:cNvPr id="4" name="Slide Number Placeholder 3">
            <a:extLst>
              <a:ext uri="{FF2B5EF4-FFF2-40B4-BE49-F238E27FC236}">
                <a16:creationId xmlns:a16="http://schemas.microsoft.com/office/drawing/2014/main" id="{22010A9C-F86B-EE85-9AD6-0B96ED12F7BC}"/>
              </a:ext>
            </a:extLst>
          </p:cNvPr>
          <p:cNvSpPr>
            <a:spLocks noGrp="1"/>
          </p:cNvSpPr>
          <p:nvPr>
            <p:ph type="sldNum" sz="quarter" idx="5"/>
          </p:nvPr>
        </p:nvSpPr>
        <p:spPr/>
        <p:txBody>
          <a:bodyPr/>
          <a:lstStyle/>
          <a:p>
            <a:fld id="{4E3875EE-65CB-4DCD-96F2-A45F76C9B739}" type="slidenum">
              <a:rPr lang="en-US" smtClean="0"/>
              <a:t>14</a:t>
            </a:fld>
            <a:endParaRPr lang="en-US"/>
          </a:p>
        </p:txBody>
      </p:sp>
      <p:sp>
        <p:nvSpPr>
          <p:cNvPr id="5" name="Footer Placeholder 4">
            <a:extLst>
              <a:ext uri="{FF2B5EF4-FFF2-40B4-BE49-F238E27FC236}">
                <a16:creationId xmlns:a16="http://schemas.microsoft.com/office/drawing/2014/main" id="{68F11F37-AF05-B759-61ED-46E930F9E1E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7809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0C30-E41F-67A6-603A-043B65334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CEA5-32CE-4EFB-F074-60261E90B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67726-0907-24F7-999A-0BD2BEAA4CFA}"/>
              </a:ext>
            </a:extLst>
          </p:cNvPr>
          <p:cNvSpPr>
            <a:spLocks noGrp="1"/>
          </p:cNvSpPr>
          <p:nvPr>
            <p:ph type="body" idx="1"/>
          </p:nvPr>
        </p:nvSpPr>
        <p:spPr/>
        <p:txBody>
          <a:bodyPr/>
          <a:lstStyle/>
          <a:p>
            <a:pPr algn="l" rtl="0" fontAlgn="base"/>
            <a:endParaRPr lang="en-US" b="0" dirty="0"/>
          </a:p>
        </p:txBody>
      </p:sp>
      <p:sp>
        <p:nvSpPr>
          <p:cNvPr id="4" name="Slide Number Placeholder 3">
            <a:extLst>
              <a:ext uri="{FF2B5EF4-FFF2-40B4-BE49-F238E27FC236}">
                <a16:creationId xmlns:a16="http://schemas.microsoft.com/office/drawing/2014/main" id="{A9066A2F-0FC0-6129-C5E0-3F11AADE38F3}"/>
              </a:ext>
            </a:extLst>
          </p:cNvPr>
          <p:cNvSpPr>
            <a:spLocks noGrp="1"/>
          </p:cNvSpPr>
          <p:nvPr>
            <p:ph type="sldNum" sz="quarter" idx="5"/>
          </p:nvPr>
        </p:nvSpPr>
        <p:spPr/>
        <p:txBody>
          <a:bodyPr/>
          <a:lstStyle/>
          <a:p>
            <a:fld id="{4E3875EE-65CB-4DCD-96F2-A45F76C9B739}" type="slidenum">
              <a:rPr lang="en-US" smtClean="0"/>
              <a:t>15</a:t>
            </a:fld>
            <a:endParaRPr lang="en-US"/>
          </a:p>
        </p:txBody>
      </p:sp>
      <p:sp>
        <p:nvSpPr>
          <p:cNvPr id="5" name="Footer Placeholder 4">
            <a:extLst>
              <a:ext uri="{FF2B5EF4-FFF2-40B4-BE49-F238E27FC236}">
                <a16:creationId xmlns:a16="http://schemas.microsoft.com/office/drawing/2014/main" id="{91962B45-0FA3-B8DC-2E50-2C1AAF509D5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573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47D67-18E2-721F-0214-7EA8FE7BD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9D53E-2516-E869-6958-2DD73E7B1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722A4-B51B-047D-90E2-EBD5FEE0BA77}"/>
              </a:ext>
            </a:extLst>
          </p:cNvPr>
          <p:cNvSpPr>
            <a:spLocks noGrp="1"/>
          </p:cNvSpPr>
          <p:nvPr>
            <p:ph type="body" idx="1"/>
          </p:nvPr>
        </p:nvSpPr>
        <p:spPr/>
        <p:txBody>
          <a:bodyPr/>
          <a:lstStyle/>
          <a:p>
            <a:pPr defTabSz="931717">
              <a:defRPr/>
            </a:pPr>
            <a:endParaRPr lang="en-US" b="1" dirty="0"/>
          </a:p>
        </p:txBody>
      </p:sp>
      <p:sp>
        <p:nvSpPr>
          <p:cNvPr id="4" name="Slide Number Placeholder 3">
            <a:extLst>
              <a:ext uri="{FF2B5EF4-FFF2-40B4-BE49-F238E27FC236}">
                <a16:creationId xmlns:a16="http://schemas.microsoft.com/office/drawing/2014/main" id="{23A5FE33-6F5A-40A1-6D9B-DB85654F4860}"/>
              </a:ext>
            </a:extLst>
          </p:cNvPr>
          <p:cNvSpPr>
            <a:spLocks noGrp="1"/>
          </p:cNvSpPr>
          <p:nvPr>
            <p:ph type="sldNum" sz="quarter" idx="5"/>
          </p:nvPr>
        </p:nvSpPr>
        <p:spPr/>
        <p:txBody>
          <a:bodyPr/>
          <a:lstStyle/>
          <a:p>
            <a:fld id="{F524CC81-2DE3-4C21-903F-0AD0A06609A5}" type="slidenum">
              <a:rPr lang="en-US" smtClean="0"/>
              <a:t>16</a:t>
            </a:fld>
            <a:endParaRPr lang="en-US"/>
          </a:p>
        </p:txBody>
      </p:sp>
    </p:spTree>
    <p:extLst>
      <p:ext uri="{BB962C8B-B14F-4D97-AF65-F5344CB8AC3E}">
        <p14:creationId xmlns:p14="http://schemas.microsoft.com/office/powerpoint/2010/main" val="144817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Target dates for completion.</a:t>
            </a:r>
          </a:p>
        </p:txBody>
      </p:sp>
      <p:sp>
        <p:nvSpPr>
          <p:cNvPr id="4" name="Slide Number Placeholder 3"/>
          <p:cNvSpPr>
            <a:spLocks noGrp="1"/>
          </p:cNvSpPr>
          <p:nvPr>
            <p:ph type="sldNum" sz="quarter" idx="5"/>
          </p:nvPr>
        </p:nvSpPr>
        <p:spPr/>
        <p:txBody>
          <a:bodyPr/>
          <a:lstStyle/>
          <a:p>
            <a:fld id="{F524CC81-2DE3-4C21-903F-0AD0A06609A5}" type="slidenum">
              <a:rPr lang="en-US" smtClean="0"/>
              <a:t>17</a:t>
            </a:fld>
            <a:endParaRPr lang="en-US"/>
          </a:p>
        </p:txBody>
      </p:sp>
    </p:spTree>
    <p:extLst>
      <p:ext uri="{BB962C8B-B14F-4D97-AF65-F5344CB8AC3E}">
        <p14:creationId xmlns:p14="http://schemas.microsoft.com/office/powerpoint/2010/main" val="3590501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1FFE-FE1A-0DA3-C8FE-B893AD531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1F769-68C5-4EEF-E944-7B62CF6D1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75903-F322-0F8A-5AEA-9814870068FD}"/>
              </a:ext>
            </a:extLst>
          </p:cNvPr>
          <p:cNvSpPr>
            <a:spLocks noGrp="1"/>
          </p:cNvSpPr>
          <p:nvPr>
            <p:ph type="body" idx="1"/>
          </p:nvPr>
        </p:nvSpPr>
        <p:spPr/>
        <p:txBody>
          <a:bodyPr/>
          <a:lstStyle/>
          <a:p>
            <a:pPr defTabSz="931717">
              <a:defRPr/>
            </a:pPr>
            <a:endParaRPr lang="en-US" b="1" dirty="0"/>
          </a:p>
        </p:txBody>
      </p:sp>
      <p:sp>
        <p:nvSpPr>
          <p:cNvPr id="4" name="Slide Number Placeholder 3">
            <a:extLst>
              <a:ext uri="{FF2B5EF4-FFF2-40B4-BE49-F238E27FC236}">
                <a16:creationId xmlns:a16="http://schemas.microsoft.com/office/drawing/2014/main" id="{CCC183F1-1169-2B6A-43AF-85ECC4AB97AF}"/>
              </a:ext>
            </a:extLst>
          </p:cNvPr>
          <p:cNvSpPr>
            <a:spLocks noGrp="1"/>
          </p:cNvSpPr>
          <p:nvPr>
            <p:ph type="sldNum" sz="quarter" idx="5"/>
          </p:nvPr>
        </p:nvSpPr>
        <p:spPr/>
        <p:txBody>
          <a:bodyPr/>
          <a:lstStyle/>
          <a:p>
            <a:fld id="{F524CC81-2DE3-4C21-903F-0AD0A06609A5}" type="slidenum">
              <a:rPr lang="en-US" smtClean="0"/>
              <a:t>18</a:t>
            </a:fld>
            <a:endParaRPr lang="en-US"/>
          </a:p>
        </p:txBody>
      </p:sp>
    </p:spTree>
    <p:extLst>
      <p:ext uri="{BB962C8B-B14F-4D97-AF65-F5344CB8AC3E}">
        <p14:creationId xmlns:p14="http://schemas.microsoft.com/office/powerpoint/2010/main" val="224769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2E210-0EFD-575C-A7BE-FE28F1638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E518A-BF43-4825-CCE0-61F509F54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559C3-1CF5-9974-71AD-BFBD536202EB}"/>
              </a:ext>
            </a:extLst>
          </p:cNvPr>
          <p:cNvSpPr>
            <a:spLocks noGrp="1"/>
          </p:cNvSpPr>
          <p:nvPr>
            <p:ph type="body" idx="1"/>
          </p:nvPr>
        </p:nvSpPr>
        <p:spPr/>
        <p:txBody>
          <a:bodyPr/>
          <a:lstStyle/>
          <a:p>
            <a:pPr defTabSz="931717" fontAlgn="base">
              <a:defRPr/>
            </a:pPr>
            <a:r>
              <a:rPr lang="en-US" b="1"/>
              <a:t>Concept Provided by Sussex County</a:t>
            </a:r>
          </a:p>
          <a:p>
            <a:pPr algn="l" rtl="0" fontAlgn="base"/>
            <a:endParaRPr lang="en-US" b="0"/>
          </a:p>
        </p:txBody>
      </p:sp>
      <p:sp>
        <p:nvSpPr>
          <p:cNvPr id="4" name="Slide Number Placeholder 3">
            <a:extLst>
              <a:ext uri="{FF2B5EF4-FFF2-40B4-BE49-F238E27FC236}">
                <a16:creationId xmlns:a16="http://schemas.microsoft.com/office/drawing/2014/main" id="{80F60D34-9009-EB0D-159E-30E8FDA9F2CF}"/>
              </a:ext>
            </a:extLst>
          </p:cNvPr>
          <p:cNvSpPr>
            <a:spLocks noGrp="1"/>
          </p:cNvSpPr>
          <p:nvPr>
            <p:ph type="sldNum" sz="quarter" idx="5"/>
          </p:nvPr>
        </p:nvSpPr>
        <p:spPr/>
        <p:txBody>
          <a:bodyPr/>
          <a:lstStyle/>
          <a:p>
            <a:pPr defTabSz="931717">
              <a:defRPr/>
            </a:pPr>
            <a:fld id="{4E3875EE-65CB-4DCD-96F2-A45F76C9B739}" type="slidenum">
              <a:rPr lang="en-US">
                <a:solidFill>
                  <a:prstClr val="black"/>
                </a:solidFill>
                <a:latin typeface="Calibri" panose="020F0502020204030204"/>
              </a:rPr>
              <a:pPr defTabSz="931717">
                <a:defRPr/>
              </a:pPr>
              <a:t>19</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7F30F264-6FB6-ADCD-B35E-1B129CA1F122}"/>
              </a:ext>
            </a:extLst>
          </p:cNvPr>
          <p:cNvSpPr>
            <a:spLocks noGrp="1"/>
          </p:cNvSpPr>
          <p:nvPr>
            <p:ph type="ftr" sz="quarter" idx="4"/>
          </p:nvPr>
        </p:nvSpPr>
        <p:spPr/>
        <p:txBody>
          <a:bodyPr/>
          <a:lstStyle/>
          <a:p>
            <a:pPr defTabSz="931717">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99343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4CC81-2DE3-4C21-903F-0AD0A06609A5}" type="slidenum">
              <a:rPr lang="en-US" smtClean="0"/>
              <a:t>2</a:t>
            </a:fld>
            <a:endParaRPr lang="en-US"/>
          </a:p>
        </p:txBody>
      </p:sp>
    </p:spTree>
    <p:extLst>
      <p:ext uri="{BB962C8B-B14F-4D97-AF65-F5344CB8AC3E}">
        <p14:creationId xmlns:p14="http://schemas.microsoft.com/office/powerpoint/2010/main" val="330330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20</a:t>
            </a:fld>
            <a:endParaRPr lang="en-US"/>
          </a:p>
        </p:txBody>
      </p:sp>
    </p:spTree>
    <p:extLst>
      <p:ext uri="{BB962C8B-B14F-4D97-AF65-F5344CB8AC3E}">
        <p14:creationId xmlns:p14="http://schemas.microsoft.com/office/powerpoint/2010/main" val="2953516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b="1"/>
          </a:p>
        </p:txBody>
      </p:sp>
      <p:sp>
        <p:nvSpPr>
          <p:cNvPr id="4" name="Slide Number Placeholder 3"/>
          <p:cNvSpPr>
            <a:spLocks noGrp="1"/>
          </p:cNvSpPr>
          <p:nvPr>
            <p:ph type="sldNum" sz="quarter" idx="5"/>
          </p:nvPr>
        </p:nvSpPr>
        <p:spPr/>
        <p:txBody>
          <a:bodyPr/>
          <a:lstStyle/>
          <a:p>
            <a:fld id="{F524CC81-2DE3-4C21-903F-0AD0A06609A5}" type="slidenum">
              <a:rPr lang="en-US" smtClean="0"/>
              <a:t>21</a:t>
            </a:fld>
            <a:endParaRPr lang="en-US"/>
          </a:p>
        </p:txBody>
      </p:sp>
    </p:spTree>
    <p:extLst>
      <p:ext uri="{BB962C8B-B14F-4D97-AF65-F5344CB8AC3E}">
        <p14:creationId xmlns:p14="http://schemas.microsoft.com/office/powerpoint/2010/main" val="122361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5380-399A-80A0-08E3-019A9BA99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169F0-B0C9-B1F4-1AA7-43F8E856D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4DED7-DF60-6639-FC38-176B5E5D25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C51959-99AA-13A9-C507-84B1A38B13BA}"/>
              </a:ext>
            </a:extLst>
          </p:cNvPr>
          <p:cNvSpPr>
            <a:spLocks noGrp="1"/>
          </p:cNvSpPr>
          <p:nvPr>
            <p:ph type="sldNum" sz="quarter" idx="5"/>
          </p:nvPr>
        </p:nvSpPr>
        <p:spPr/>
        <p:txBody>
          <a:bodyPr/>
          <a:lstStyle/>
          <a:p>
            <a:fld id="{F524CC81-2DE3-4C21-903F-0AD0A06609A5}" type="slidenum">
              <a:rPr lang="en-US" smtClean="0"/>
              <a:t>3</a:t>
            </a:fld>
            <a:endParaRPr lang="en-US"/>
          </a:p>
        </p:txBody>
      </p:sp>
    </p:spTree>
    <p:extLst>
      <p:ext uri="{BB962C8B-B14F-4D97-AF65-F5344CB8AC3E}">
        <p14:creationId xmlns:p14="http://schemas.microsoft.com/office/powerpoint/2010/main" val="234367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524CC81-2DE3-4C21-903F-0AD0A06609A5}" type="slidenum">
              <a:rPr lang="en-US" smtClean="0"/>
              <a:t>4</a:t>
            </a:fld>
            <a:endParaRPr lang="en-US"/>
          </a:p>
        </p:txBody>
      </p:sp>
    </p:spTree>
    <p:extLst>
      <p:ext uri="{BB962C8B-B14F-4D97-AF65-F5344CB8AC3E}">
        <p14:creationId xmlns:p14="http://schemas.microsoft.com/office/powerpoint/2010/main" val="362613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21519-D60D-3671-98C2-35E60EC3D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0E0EB-9AC3-8476-E985-C32200DE7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F9D8B-9C4D-2914-FF3F-6C65038A0F9E}"/>
              </a:ext>
            </a:extLst>
          </p:cNvPr>
          <p:cNvSpPr>
            <a:spLocks noGrp="1"/>
          </p:cNvSpPr>
          <p:nvPr>
            <p:ph type="body" idx="1"/>
          </p:nvPr>
        </p:nvSpPr>
        <p:spPr/>
        <p:txBody>
          <a:bodyPr/>
          <a:lstStyle/>
          <a:p>
            <a:pPr defTabSz="931717">
              <a:defRPr/>
            </a:pPr>
            <a:endParaRPr lang="en-US" b="1" dirty="0"/>
          </a:p>
        </p:txBody>
      </p:sp>
      <p:sp>
        <p:nvSpPr>
          <p:cNvPr id="4" name="Slide Number Placeholder 3">
            <a:extLst>
              <a:ext uri="{FF2B5EF4-FFF2-40B4-BE49-F238E27FC236}">
                <a16:creationId xmlns:a16="http://schemas.microsoft.com/office/drawing/2014/main" id="{ABF0B752-82FD-E2F6-CB4F-684D9ADEC616}"/>
              </a:ext>
            </a:extLst>
          </p:cNvPr>
          <p:cNvSpPr>
            <a:spLocks noGrp="1"/>
          </p:cNvSpPr>
          <p:nvPr>
            <p:ph type="sldNum" sz="quarter" idx="5"/>
          </p:nvPr>
        </p:nvSpPr>
        <p:spPr/>
        <p:txBody>
          <a:bodyPr/>
          <a:lstStyle/>
          <a:p>
            <a:fld id="{F524CC81-2DE3-4C21-903F-0AD0A06609A5}" type="slidenum">
              <a:rPr lang="en-US" smtClean="0"/>
              <a:t>5</a:t>
            </a:fld>
            <a:endParaRPr lang="en-US"/>
          </a:p>
        </p:txBody>
      </p:sp>
    </p:spTree>
    <p:extLst>
      <p:ext uri="{BB962C8B-B14F-4D97-AF65-F5344CB8AC3E}">
        <p14:creationId xmlns:p14="http://schemas.microsoft.com/office/powerpoint/2010/main" val="149687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b="1" dirty="0"/>
          </a:p>
        </p:txBody>
      </p:sp>
      <p:sp>
        <p:nvSpPr>
          <p:cNvPr id="4" name="Slide Number Placeholder 3"/>
          <p:cNvSpPr>
            <a:spLocks noGrp="1"/>
          </p:cNvSpPr>
          <p:nvPr>
            <p:ph type="sldNum" sz="quarter" idx="5"/>
          </p:nvPr>
        </p:nvSpPr>
        <p:spPr/>
        <p:txBody>
          <a:bodyPr/>
          <a:lstStyle/>
          <a:p>
            <a:fld id="{F524CC81-2DE3-4C21-903F-0AD0A06609A5}" type="slidenum">
              <a:rPr lang="en-US" smtClean="0"/>
              <a:t>6</a:t>
            </a:fld>
            <a:endParaRPr lang="en-US"/>
          </a:p>
        </p:txBody>
      </p:sp>
    </p:spTree>
    <p:extLst>
      <p:ext uri="{BB962C8B-B14F-4D97-AF65-F5344CB8AC3E}">
        <p14:creationId xmlns:p14="http://schemas.microsoft.com/office/powerpoint/2010/main" val="202172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11A0-62CD-8291-E0B3-118A63AE2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FF82A-95EF-866C-3495-480596533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67CC3-17FA-E8FD-BFC2-297ED4BDE6CB}"/>
              </a:ext>
            </a:extLst>
          </p:cNvPr>
          <p:cNvSpPr>
            <a:spLocks noGrp="1"/>
          </p:cNvSpPr>
          <p:nvPr>
            <p:ph type="body" idx="1"/>
          </p:nvPr>
        </p:nvSpPr>
        <p:spPr/>
        <p:txBody>
          <a:bodyPr/>
          <a:lstStyle/>
          <a:p>
            <a:pPr algn="l" rtl="0" fontAlgn="base"/>
            <a:endParaRPr lang="en-US" b="0" dirty="0"/>
          </a:p>
        </p:txBody>
      </p:sp>
      <p:sp>
        <p:nvSpPr>
          <p:cNvPr id="4" name="Slide Number Placeholder 3">
            <a:extLst>
              <a:ext uri="{FF2B5EF4-FFF2-40B4-BE49-F238E27FC236}">
                <a16:creationId xmlns:a16="http://schemas.microsoft.com/office/drawing/2014/main" id="{AA2FBEA5-63AE-D94A-FE52-715A76E33BE5}"/>
              </a:ext>
            </a:extLst>
          </p:cNvPr>
          <p:cNvSpPr>
            <a:spLocks noGrp="1"/>
          </p:cNvSpPr>
          <p:nvPr>
            <p:ph type="sldNum" sz="quarter" idx="5"/>
          </p:nvPr>
        </p:nvSpPr>
        <p:spPr/>
        <p:txBody>
          <a:bodyPr/>
          <a:lstStyle/>
          <a:p>
            <a:fld id="{4E3875EE-65CB-4DCD-96F2-A45F76C9B739}" type="slidenum">
              <a:rPr lang="en-US" smtClean="0"/>
              <a:t>7</a:t>
            </a:fld>
            <a:endParaRPr lang="en-US"/>
          </a:p>
        </p:txBody>
      </p:sp>
      <p:sp>
        <p:nvSpPr>
          <p:cNvPr id="5" name="Footer Placeholder 4">
            <a:extLst>
              <a:ext uri="{FF2B5EF4-FFF2-40B4-BE49-F238E27FC236}">
                <a16:creationId xmlns:a16="http://schemas.microsoft.com/office/drawing/2014/main" id="{591E31B4-1E90-C074-1E85-3B6AAFC8C43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4129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According to 2017 Phase II Stormwater Planning Report (completed in 2017)</a:t>
            </a:r>
          </a:p>
        </p:txBody>
      </p:sp>
      <p:sp>
        <p:nvSpPr>
          <p:cNvPr id="4" name="Slide Number Placeholder 3"/>
          <p:cNvSpPr>
            <a:spLocks noGrp="1"/>
          </p:cNvSpPr>
          <p:nvPr>
            <p:ph type="sldNum" sz="quarter" idx="5"/>
          </p:nvPr>
        </p:nvSpPr>
        <p:spPr/>
        <p:txBody>
          <a:bodyPr/>
          <a:lstStyle/>
          <a:p>
            <a:fld id="{F524CC81-2DE3-4C21-903F-0AD0A06609A5}" type="slidenum">
              <a:rPr lang="en-US" smtClean="0"/>
              <a:t>8</a:t>
            </a:fld>
            <a:endParaRPr lang="en-US"/>
          </a:p>
        </p:txBody>
      </p:sp>
    </p:spTree>
    <p:extLst>
      <p:ext uri="{BB962C8B-B14F-4D97-AF65-F5344CB8AC3E}">
        <p14:creationId xmlns:p14="http://schemas.microsoft.com/office/powerpoint/2010/main" val="25707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solidFill>
                  <a:schemeClr val="bg1"/>
                </a:solidFill>
              </a:rPr>
              <a:t>Eliminate safety concern:  Current outfall pipe is exposed and a risk to beach-goers at increasingly popular Beach in all tide conditions.</a:t>
            </a:r>
          </a:p>
          <a:p>
            <a:pPr algn="l"/>
            <a:endParaRPr lang="en-US" sz="1300" dirty="0">
              <a:solidFill>
                <a:schemeClr val="bg1"/>
              </a:solidFill>
            </a:endParaRPr>
          </a:p>
          <a:p>
            <a:pPr algn="l"/>
            <a:r>
              <a:rPr lang="en-US" sz="1300" dirty="0">
                <a:solidFill>
                  <a:schemeClr val="bg1"/>
                </a:solidFill>
              </a:rPr>
              <a:t>Outfall pipe is prone to clogging with sand, backing up water and flooding the public parking lot on Van Dyke Ave and RT 1 – current maintenance plan:  Dewey Beach Enterprises employee goes out with a shovel at low tide and cleans this out.</a:t>
            </a:r>
          </a:p>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9</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29558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9991B-4B27-4A19-8ACC-1327E7FA33BF}"/>
              </a:ext>
            </a:extLst>
          </p:cNvPr>
          <p:cNvSpPr/>
          <p:nvPr userDrawn="1"/>
        </p:nvSpPr>
        <p:spPr>
          <a:xfrm>
            <a:off x="0" y="0"/>
            <a:ext cx="12192000" cy="10835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17A41B2-51BE-47AD-9D9C-37FB7C7AC50F}"/>
              </a:ext>
            </a:extLst>
          </p:cNvPr>
          <p:cNvGrpSpPr/>
          <p:nvPr userDrawn="1"/>
        </p:nvGrpSpPr>
        <p:grpSpPr>
          <a:xfrm rot="165621">
            <a:off x="10271879" y="-146948"/>
            <a:ext cx="1965413" cy="1331073"/>
            <a:chOff x="10935162" y="275170"/>
            <a:chExt cx="1285713" cy="1058616"/>
          </a:xfrm>
          <a:solidFill>
            <a:schemeClr val="tx1"/>
          </a:solidFill>
        </p:grpSpPr>
        <p:sp>
          <p:nvSpPr>
            <p:cNvPr id="16" name="Parallelogram 5">
              <a:extLst>
                <a:ext uri="{FF2B5EF4-FFF2-40B4-BE49-F238E27FC236}">
                  <a16:creationId xmlns:a16="http://schemas.microsoft.com/office/drawing/2014/main" id="{6CA32753-D08E-4BB2-9E70-90F693016C4A}"/>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7" name="Parallelogram 5">
              <a:extLst>
                <a:ext uri="{FF2B5EF4-FFF2-40B4-BE49-F238E27FC236}">
                  <a16:creationId xmlns:a16="http://schemas.microsoft.com/office/drawing/2014/main" id="{905CC9B6-601A-46CF-B5D1-3657B5CADB96}"/>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8" name="Parallelogram 5">
              <a:extLst>
                <a:ext uri="{FF2B5EF4-FFF2-40B4-BE49-F238E27FC236}">
                  <a16:creationId xmlns:a16="http://schemas.microsoft.com/office/drawing/2014/main" id="{686B3785-2288-4977-839E-64A9787CADE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9" name="Parallelogram 5">
              <a:extLst>
                <a:ext uri="{FF2B5EF4-FFF2-40B4-BE49-F238E27FC236}">
                  <a16:creationId xmlns:a16="http://schemas.microsoft.com/office/drawing/2014/main" id="{5D324E40-CD0E-4C09-B502-E8EB9F51BB8F}"/>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0" name="Rectangle 19">
            <a:extLst>
              <a:ext uri="{FF2B5EF4-FFF2-40B4-BE49-F238E27FC236}">
                <a16:creationId xmlns:a16="http://schemas.microsoft.com/office/drawing/2014/main" id="{0A9E675E-5B97-412B-BAF7-FEE71A4955E6}"/>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2ADEF82-809A-4138-86B3-07DFAA087535}"/>
              </a:ext>
            </a:extLst>
          </p:cNvPr>
          <p:cNvSpPr>
            <a:spLocks noGrp="1"/>
          </p:cNvSpPr>
          <p:nvPr>
            <p:ph type="body" sz="quarter" idx="13"/>
          </p:nvPr>
        </p:nvSpPr>
        <p:spPr>
          <a:xfrm>
            <a:off x="778083" y="353392"/>
            <a:ext cx="9408953" cy="567258"/>
          </a:xfrm>
          <a:prstGeom prst="rect">
            <a:avLst/>
          </a:prstGeom>
        </p:spPr>
        <p:txBody>
          <a:bodyPr anchor="ctr"/>
          <a:lstStyle>
            <a:lvl1pPr marL="0" indent="0">
              <a:lnSpc>
                <a:spcPts val="3500"/>
              </a:lnSpc>
              <a:spcBef>
                <a:spcPts val="0"/>
              </a:spcBef>
              <a:buFontTx/>
              <a:buNone/>
              <a:defRPr sz="34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Master text</a:t>
            </a:r>
          </a:p>
        </p:txBody>
      </p:sp>
      <p:sp>
        <p:nvSpPr>
          <p:cNvPr id="22" name="Slide Number Placeholder 21">
            <a:extLst>
              <a:ext uri="{FF2B5EF4-FFF2-40B4-BE49-F238E27FC236}">
                <a16:creationId xmlns:a16="http://schemas.microsoft.com/office/drawing/2014/main" id="{98339F2C-BAD9-4E07-9DFF-5D4BA6F339B9}"/>
              </a:ext>
            </a:extLst>
          </p:cNvPr>
          <p:cNvSpPr>
            <a:spLocks noGrp="1"/>
          </p:cNvSpPr>
          <p:nvPr>
            <p:ph type="sldNum" sz="quarter" idx="14"/>
          </p:nvPr>
        </p:nvSpPr>
        <p:spPr>
          <a:xfrm>
            <a:off x="9289609" y="6365404"/>
            <a:ext cx="2743200" cy="365125"/>
          </a:xfrm>
          <a:prstGeom prst="rect">
            <a:avLst/>
          </a:prstGeom>
        </p:spPr>
        <p:txBody>
          <a:bodyPr/>
          <a:lstStyle/>
          <a:p>
            <a:fld id="{AB4E3F52-D31E-4D4B-9A22-8B5292563841}" type="slidenum">
              <a:rPr lang="en-US" smtClean="0"/>
              <a:pPr/>
              <a:t>‹#›</a:t>
            </a:fld>
            <a:endParaRPr lang="en-US"/>
          </a:p>
        </p:txBody>
      </p:sp>
      <p:cxnSp>
        <p:nvCxnSpPr>
          <p:cNvPr id="6" name="Straight Connector 5">
            <a:extLst>
              <a:ext uri="{FF2B5EF4-FFF2-40B4-BE49-F238E27FC236}">
                <a16:creationId xmlns:a16="http://schemas.microsoft.com/office/drawing/2014/main" id="{17EE76F1-8F0D-4AB5-B3F7-173C39DAD2B3}"/>
              </a:ext>
            </a:extLst>
          </p:cNvPr>
          <p:cNvCxnSpPr>
            <a:cxnSpLocks/>
          </p:cNvCxnSpPr>
          <p:nvPr userDrawn="1"/>
        </p:nvCxnSpPr>
        <p:spPr>
          <a:xfrm>
            <a:off x="0" y="1083575"/>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5" name="Graphic 24" descr="Trophy outline">
            <a:extLst>
              <a:ext uri="{FF2B5EF4-FFF2-40B4-BE49-F238E27FC236}">
                <a16:creationId xmlns:a16="http://schemas.microsoft.com/office/drawing/2014/main" id="{1499633E-FC7C-4F72-B5DA-8D0AB0E04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136" y="508700"/>
            <a:ext cx="252891" cy="254264"/>
          </a:xfrm>
          <a:prstGeom prst="rect">
            <a:avLst/>
          </a:prstGeom>
        </p:spPr>
      </p:pic>
    </p:spTree>
    <p:extLst>
      <p:ext uri="{BB962C8B-B14F-4D97-AF65-F5344CB8AC3E}">
        <p14:creationId xmlns:p14="http://schemas.microsoft.com/office/powerpoint/2010/main" val="204336140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98111-FB7C-4FFE-A68A-35EED957534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0696085-76C4-4615-94B1-3EC54B8535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A07049-2572-49E4-AA04-57E0EEAB686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16217878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BC714A-FF8F-4142-AB3F-E201A81CF9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B881A92-7EA3-4165-ACC4-B8A247201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0D3273-0445-495B-9AF4-2E3D2D3A90C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12939897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206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384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445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C30BDB-F55B-444B-BBA2-8264E888BCE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237C41F-2291-47AB-B390-D5865EC08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463331A-0D2A-4004-98E5-42C1E0775CF3}"/>
              </a:ext>
            </a:extLst>
          </p:cNvPr>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3817078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562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DC74BBA-B4A3-418F-B706-BDCC6E4EC528}"/>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Tree>
    <p:extLst>
      <p:ext uri="{BB962C8B-B14F-4D97-AF65-F5344CB8AC3E}">
        <p14:creationId xmlns:p14="http://schemas.microsoft.com/office/powerpoint/2010/main" val="30868811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805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036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80CEFC5-8E1B-42BC-8CAA-3594950BCFF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CE96F66-D969-4C8E-BC72-BF7DEB9478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116DCC-30DD-4684-AA3F-8AAD16849BA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3298886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81A54D-7CA4-4123-A008-12BCCB6129F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B79B6195-2DE0-48F9-BDB8-A219268B42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8FF176-B7B9-487C-8E9E-85639F26CA57}"/>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8625088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ADE5A-8D70-4AB5-9EA4-0537B3A02D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DD3FCC0-E0E9-4D1F-89E7-2D714521C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25A4493-57D9-4951-A8EA-A539B767D8FD}"/>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10549829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FA4BBC1-D3F1-4385-A4BC-5C67B42AE5C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4F9634-A243-48A2-A994-00546EE66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4E84FF-10E1-4539-BB85-9A950809FE01}"/>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41385502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D3D698F-9D81-4E56-83CC-441FF92E9A0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F322B0-4818-4DD0-97BD-2603B96D2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B3DD1-F4CE-42B5-A055-65E61AB27C7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4766621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7C44A6D-96F4-4257-BF8A-83AB4E5F8204}"/>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
        <p:nvSpPr>
          <p:cNvPr id="12" name="Rectangle 11">
            <a:extLst>
              <a:ext uri="{FF2B5EF4-FFF2-40B4-BE49-F238E27FC236}">
                <a16:creationId xmlns:a16="http://schemas.microsoft.com/office/drawing/2014/main" id="{7FD98D44-4800-4FE8-A540-4EDE905B2127}"/>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3962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78" r:id="rId13"/>
    <p:sldLayoutId id="2147483707" r:id="rId14"/>
    <p:sldLayoutId id="2147483705" r:id="rId15"/>
    <p:sldLayoutId id="2147483706" r:id="rId16"/>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svg"/><Relationship Id="rId11"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C0A3E9D8-53CD-4206-A9A9-0CB8EE65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088" b="13088"/>
          <a:stretch/>
        </p:blipFill>
        <p:spPr bwMode="auto">
          <a:xfrm>
            <a:off x="0" y="-11434"/>
            <a:ext cx="12191996" cy="67599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D5668D2-A2D4-4BFD-A980-685D8EB70DEC}"/>
              </a:ext>
              <a:ext uri="{C183D7F6-B498-43B3-948B-1728B52AA6E4}">
                <adec:decorative xmlns:adec="http://schemas.microsoft.com/office/drawing/2017/decorative" val="1"/>
              </a:ext>
            </a:extLst>
          </p:cNvPr>
          <p:cNvSpPr/>
          <p:nvPr/>
        </p:nvSpPr>
        <p:spPr>
          <a:xfrm>
            <a:off x="6560692" y="1"/>
            <a:ext cx="5631306" cy="6857999"/>
          </a:xfrm>
          <a:prstGeom prst="rect">
            <a:avLst/>
          </a:prstGeom>
          <a:solidFill>
            <a:srgbClr val="002B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522CECED-7212-4D74-9728-8A67D8573F8B}"/>
              </a:ext>
              <a:ext uri="{C183D7F6-B498-43B3-948B-1728B52AA6E4}">
                <adec:decorative xmlns:adec="http://schemas.microsoft.com/office/drawing/2017/decorative" val="1"/>
              </a:ext>
            </a:extLst>
          </p:cNvPr>
          <p:cNvSpPr/>
          <p:nvPr/>
        </p:nvSpPr>
        <p:spPr>
          <a:xfrm>
            <a:off x="0" y="6748512"/>
            <a:ext cx="12207699" cy="1209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B5E4068-F5C8-46B3-B27F-68A9B0341A02}"/>
              </a:ext>
              <a:ext uri="{C183D7F6-B498-43B3-948B-1728B52AA6E4}">
                <adec:decorative xmlns:adec="http://schemas.microsoft.com/office/drawing/2017/decorative" val="1"/>
              </a:ext>
            </a:extLst>
          </p:cNvPr>
          <p:cNvGrpSpPr/>
          <p:nvPr/>
        </p:nvGrpSpPr>
        <p:grpSpPr>
          <a:xfrm rot="165621">
            <a:off x="9632087" y="-171658"/>
            <a:ext cx="2544001" cy="1722919"/>
            <a:chOff x="10935162" y="275170"/>
            <a:chExt cx="1285713" cy="1058616"/>
          </a:xfrm>
          <a:solidFill>
            <a:schemeClr val="tx1"/>
          </a:solidFill>
        </p:grpSpPr>
        <p:sp>
          <p:nvSpPr>
            <p:cNvPr id="20" name="Parallelogram 5">
              <a:extLst>
                <a:ext uri="{FF2B5EF4-FFF2-40B4-BE49-F238E27FC236}">
                  <a16:creationId xmlns:a16="http://schemas.microsoft.com/office/drawing/2014/main" id="{4D0BFC9B-4580-4747-9340-13595F7CAC13}"/>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1" name="Parallelogram 5">
              <a:extLst>
                <a:ext uri="{FF2B5EF4-FFF2-40B4-BE49-F238E27FC236}">
                  <a16:creationId xmlns:a16="http://schemas.microsoft.com/office/drawing/2014/main" id="{99D16075-CE7E-40F2-942E-99072BBE52C3}"/>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2" name="Parallelogram 5">
              <a:extLst>
                <a:ext uri="{FF2B5EF4-FFF2-40B4-BE49-F238E27FC236}">
                  <a16:creationId xmlns:a16="http://schemas.microsoft.com/office/drawing/2014/main" id="{CF347AB8-5935-4EA7-87D7-9229B001802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3" name="Parallelogram 5">
              <a:extLst>
                <a:ext uri="{FF2B5EF4-FFF2-40B4-BE49-F238E27FC236}">
                  <a16:creationId xmlns:a16="http://schemas.microsoft.com/office/drawing/2014/main" id="{ED8F6937-D913-4CFD-A040-186B5A591211}"/>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cxnSp>
        <p:nvCxnSpPr>
          <p:cNvPr id="25" name="Straight Connector 24">
            <a:extLst>
              <a:ext uri="{FF2B5EF4-FFF2-40B4-BE49-F238E27FC236}">
                <a16:creationId xmlns:a16="http://schemas.microsoft.com/office/drawing/2014/main" id="{0077705E-CFDC-4455-A2D8-2B52E58EBA12}"/>
              </a:ext>
              <a:ext uri="{C183D7F6-B498-43B3-948B-1728B52AA6E4}">
                <adec:decorative xmlns:adec="http://schemas.microsoft.com/office/drawing/2017/decorative" val="1"/>
              </a:ext>
            </a:extLst>
          </p:cNvPr>
          <p:cNvCxnSpPr>
            <a:cxnSpLocks/>
          </p:cNvCxnSpPr>
          <p:nvPr/>
        </p:nvCxnSpPr>
        <p:spPr>
          <a:xfrm>
            <a:off x="6560692" y="-27586"/>
            <a:ext cx="0" cy="6858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7">
            <a:extLst>
              <a:ext uri="{FF2B5EF4-FFF2-40B4-BE49-F238E27FC236}">
                <a16:creationId xmlns:a16="http://schemas.microsoft.com/office/drawing/2014/main" id="{10F8410A-E45D-4BCB-A152-00AB3974A9C6}"/>
              </a:ext>
            </a:extLst>
          </p:cNvPr>
          <p:cNvSpPr txBox="1">
            <a:spLocks noGrp="1"/>
          </p:cNvSpPr>
          <p:nvPr>
            <p:ph type="title" idx="4294967295"/>
          </p:nvPr>
        </p:nvSpPr>
        <p:spPr>
          <a:xfrm>
            <a:off x="7018328" y="2511192"/>
            <a:ext cx="4840782" cy="18585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j-lt"/>
                <a:ea typeface="+mj-ea"/>
                <a:cs typeface="+mj-cs"/>
              </a:rPr>
              <a:t>Van Dyke Street</a:t>
            </a:r>
            <a:br>
              <a:rPr kumimoji="0" lang="en-US" sz="2000" b="0" i="0" u="none" strike="noStrike" kern="1200" cap="none" spc="0" normalizeH="0" baseline="0" noProof="0">
                <a:ln>
                  <a:noFill/>
                </a:ln>
                <a:solidFill>
                  <a:schemeClr val="tx1"/>
                </a:solidFill>
                <a:effectLst/>
                <a:uLnTx/>
                <a:uFillTx/>
                <a:latin typeface="+mj-lt"/>
                <a:ea typeface="+mj-ea"/>
                <a:cs typeface="+mj-cs"/>
              </a:rPr>
            </a:br>
            <a:r>
              <a:rPr lang="en-US" sz="4000"/>
              <a:t>Stormwater</a:t>
            </a:r>
            <a:r>
              <a:rPr kumimoji="0" lang="en-US" sz="4000" b="0" i="0" u="none" strike="noStrike" kern="1200" cap="none" spc="0" normalizeH="0" baseline="0" noProof="0">
                <a:ln>
                  <a:noFill/>
                </a:ln>
                <a:solidFill>
                  <a:schemeClr val="tx1"/>
                </a:solidFill>
                <a:effectLst/>
                <a:uLnTx/>
                <a:uFillTx/>
                <a:latin typeface="+mj-lt"/>
                <a:ea typeface="+mj-ea"/>
                <a:cs typeface="+mj-cs"/>
              </a:rPr>
              <a:t> Quantity Improvements</a:t>
            </a:r>
            <a:endParaRPr kumimoji="0" lang="en-US" sz="6000" b="0" i="0" u="none" strike="noStrike" kern="1200" cap="none" spc="0" normalizeH="0" baseline="0" noProof="0">
              <a:ln>
                <a:noFill/>
              </a:ln>
              <a:solidFill>
                <a:schemeClr val="tx1"/>
              </a:solidFill>
              <a:effectLst/>
              <a:uLnTx/>
              <a:uFillTx/>
              <a:latin typeface="+mj-lt"/>
              <a:ea typeface="+mj-ea"/>
              <a:cs typeface="+mj-cs"/>
            </a:endParaRPr>
          </a:p>
        </p:txBody>
      </p:sp>
      <p:sp>
        <p:nvSpPr>
          <p:cNvPr id="29" name="Title 7">
            <a:extLst>
              <a:ext uri="{FF2B5EF4-FFF2-40B4-BE49-F238E27FC236}">
                <a16:creationId xmlns:a16="http://schemas.microsoft.com/office/drawing/2014/main" id="{4432D43A-B557-4FE2-BA50-87F3830378DB}"/>
              </a:ext>
            </a:extLst>
          </p:cNvPr>
          <p:cNvSpPr txBox="1">
            <a:spLocks/>
          </p:cNvSpPr>
          <p:nvPr/>
        </p:nvSpPr>
        <p:spPr>
          <a:xfrm>
            <a:off x="7018328" y="4097025"/>
            <a:ext cx="4999705" cy="984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mn-lt"/>
                <a:ea typeface="Verdana" panose="020B0604030504040204" pitchFamily="34" charset="0"/>
              </a:rPr>
              <a:t>February 21, 2025</a:t>
            </a:r>
          </a:p>
          <a:p>
            <a:pPr>
              <a:lnSpc>
                <a:spcPct val="100000"/>
              </a:lnSpc>
            </a:pPr>
            <a:r>
              <a:rPr lang="en-US" sz="1400" dirty="0">
                <a:solidFill>
                  <a:schemeClr val="accent3"/>
                </a:solidFill>
                <a:latin typeface="+mn-lt"/>
              </a:rPr>
              <a:t>Presented to: Town of Dewey Beach</a:t>
            </a:r>
            <a:endParaRPr lang="en-US" dirty="0">
              <a:solidFill>
                <a:schemeClr val="accent3"/>
              </a:solidFill>
              <a:latin typeface="+mn-lt"/>
            </a:endParaRPr>
          </a:p>
        </p:txBody>
      </p:sp>
      <p:pic>
        <p:nvPicPr>
          <p:cNvPr id="17" name="Picture 2">
            <a:extLst>
              <a:ext uri="{FF2B5EF4-FFF2-40B4-BE49-F238E27FC236}">
                <a16:creationId xmlns:a16="http://schemas.microsoft.com/office/drawing/2014/main" id="{30A0AF08-BBDC-4706-8E3F-F228C516BBC4}"/>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018328" y="1880238"/>
            <a:ext cx="1416047" cy="54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685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B012B2-40E6-4604-B428-D4C5DFB3D3A6}"/>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C11DF4B1-CC95-49CA-B5FB-93422B652C8A}"/>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15074F5-1271-4D26-90E2-08EEE3F662F3}"/>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38C9048C-0FDA-4FDD-9683-1F467BB064C6}"/>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44183FB4-84A6-418B-99DA-C454E7D961A3}"/>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829A3A86-7210-48D0-8E3E-DE0B3240A33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079AA93E-C741-4AFD-94BB-F2F7897DDFF1}"/>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A39ED26B-9BE0-4CCA-A224-13FF327FAC1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BC573163-6103-48A5-BC4A-DECADB3EFD51}"/>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Surface Water Matching Planning Grant</a:t>
            </a:r>
          </a:p>
        </p:txBody>
      </p:sp>
    </p:spTree>
    <p:extLst>
      <p:ext uri="{BB962C8B-B14F-4D97-AF65-F5344CB8AC3E}">
        <p14:creationId xmlns:p14="http://schemas.microsoft.com/office/powerpoint/2010/main" val="12749156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B9277FE-F743-BCFF-6E77-E6DA418C6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87" b="32501"/>
          <a:stretch/>
        </p:blipFill>
        <p:spPr bwMode="auto">
          <a:xfrm>
            <a:off x="0" y="1233719"/>
            <a:ext cx="12192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6908BE4-E796-478A-AE1D-4743B472DE22}"/>
              </a:ext>
              <a:ext uri="{C183D7F6-B498-43B3-948B-1728B52AA6E4}">
                <adec:decorative xmlns:adec="http://schemas.microsoft.com/office/drawing/2017/decorative" val="1"/>
              </a:ext>
            </a:extLst>
          </p:cNvPr>
          <p:cNvSpPr/>
          <p:nvPr/>
        </p:nvSpPr>
        <p:spPr>
          <a:xfrm>
            <a:off x="0" y="6740248"/>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184E37D-972D-4FBC-9E8C-A104C35CBC45}"/>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SWMP Grant</a:t>
            </a:r>
          </a:p>
        </p:txBody>
      </p:sp>
      <p:sp>
        <p:nvSpPr>
          <p:cNvPr id="27" name="TextBox 26">
            <a:extLst>
              <a:ext uri="{FF2B5EF4-FFF2-40B4-BE49-F238E27FC236}">
                <a16:creationId xmlns:a16="http://schemas.microsoft.com/office/drawing/2014/main" id="{4DF7703E-C83D-463C-B22D-BBD2091CE0F1}"/>
              </a:ext>
            </a:extLst>
          </p:cNvPr>
          <p:cNvSpPr txBox="1"/>
          <p:nvPr/>
        </p:nvSpPr>
        <p:spPr>
          <a:xfrm>
            <a:off x="778083" y="3124213"/>
            <a:ext cx="11021306" cy="830997"/>
          </a:xfrm>
          <a:prstGeom prst="rect">
            <a:avLst/>
          </a:prstGeom>
          <a:noFill/>
        </p:spPr>
        <p:txBody>
          <a:bodyPr wrap="square" anchor="ctr">
            <a:spAutoFit/>
          </a:bodyPr>
          <a:lstStyle/>
          <a:p>
            <a:r>
              <a:rPr lang="en-US" sz="2400" dirty="0">
                <a:solidFill>
                  <a:schemeClr val="bg1"/>
                </a:solidFill>
              </a:rPr>
              <a:t>Stormwater Matching Planning Grant is a set aside in the Clean Water State Revolving Fund Non-Federal Administrative Account:  </a:t>
            </a:r>
          </a:p>
        </p:txBody>
      </p:sp>
      <p:sp>
        <p:nvSpPr>
          <p:cNvPr id="3" name="TextBox 2">
            <a:extLst>
              <a:ext uri="{FF2B5EF4-FFF2-40B4-BE49-F238E27FC236}">
                <a16:creationId xmlns:a16="http://schemas.microsoft.com/office/drawing/2014/main" id="{9418EEB4-60CE-DD8D-2128-862364EE41B6}"/>
              </a:ext>
            </a:extLst>
          </p:cNvPr>
          <p:cNvSpPr txBox="1"/>
          <p:nvPr/>
        </p:nvSpPr>
        <p:spPr>
          <a:xfrm>
            <a:off x="585347" y="4188064"/>
            <a:ext cx="11021306" cy="1938992"/>
          </a:xfrm>
          <a:prstGeom prst="rect">
            <a:avLst/>
          </a:prstGeom>
          <a:noFill/>
        </p:spPr>
        <p:txBody>
          <a:bodyPr wrap="square" anchor="ctr">
            <a:spAutoFit/>
          </a:bodyPr>
          <a:lstStyle/>
          <a:p>
            <a:endParaRPr lang="en-US" sz="2400" dirty="0">
              <a:solidFill>
                <a:schemeClr val="bg1"/>
              </a:solidFill>
            </a:endParaRPr>
          </a:p>
          <a:p>
            <a:pPr algn="ctr"/>
            <a:r>
              <a:rPr lang="en-US" sz="2400" i="1" dirty="0">
                <a:solidFill>
                  <a:schemeClr val="bg1"/>
                </a:solidFill>
              </a:rPr>
              <a:t>The grant is intended to assist Delaware municipalities to continue the process of updating stormwater/drainage plans, conduct planning studies and feasibility analysis for surface water planning in general, and to prepare preliminary engineering reports for specific project planning and designs.</a:t>
            </a:r>
          </a:p>
        </p:txBody>
      </p:sp>
    </p:spTree>
    <p:extLst>
      <p:ext uri="{BB962C8B-B14F-4D97-AF65-F5344CB8AC3E}">
        <p14:creationId xmlns:p14="http://schemas.microsoft.com/office/powerpoint/2010/main" val="117165924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B155-04EB-D5CC-290A-8087A989EE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51EF8A-5DD2-1714-ADB3-AE341140EBE5}"/>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1EAD16B1-4DD7-D7CD-E244-3C1EF9F3D56D}"/>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B79D430-7110-2EC4-FED8-1D3C0466D22C}"/>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F84C8561-708D-917D-1DCD-05DD3C18B61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4714C6D9-E10B-95C2-3644-00D6F3D8839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D1CBE728-1BEC-98AE-D9E7-8EA71F9A5407}"/>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4607DF9A-BEEE-3EB5-8821-318D42968B73}"/>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2D1AEB90-5C1D-D90E-E3C4-853E34C91D2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81B97F23-B8A7-0511-5450-3C0103347E8D}"/>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Project Tasks</a:t>
            </a:r>
          </a:p>
        </p:txBody>
      </p:sp>
    </p:spTree>
    <p:extLst>
      <p:ext uri="{BB962C8B-B14F-4D97-AF65-F5344CB8AC3E}">
        <p14:creationId xmlns:p14="http://schemas.microsoft.com/office/powerpoint/2010/main" val="8199858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BE5D-AE0F-BFF7-EAC4-BFD4391E9D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77207B3-84BC-3ECB-3A1F-A60B09E6027D}"/>
              </a:ext>
            </a:extLst>
          </p:cNvPr>
          <p:cNvSpPr>
            <a:spLocks noGrp="1"/>
          </p:cNvSpPr>
          <p:nvPr>
            <p:ph type="title" idx="4294967295"/>
          </p:nvPr>
        </p:nvSpPr>
        <p:spPr>
          <a:xfrm>
            <a:off x="523528" y="155626"/>
            <a:ext cx="4263626" cy="772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a:latin typeface="+mn-lt"/>
                <a:ea typeface="+mn-ea"/>
                <a:cs typeface="+mn-cs"/>
              </a:rPr>
              <a:t>Project Tasks</a:t>
            </a:r>
            <a:endParaRPr kumimoji="0" lang="en-US" sz="34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72" name="Diagram 71">
            <a:extLst>
              <a:ext uri="{FF2B5EF4-FFF2-40B4-BE49-F238E27FC236}">
                <a16:creationId xmlns:a16="http://schemas.microsoft.com/office/drawing/2014/main" id="{78DE3B59-6DAC-E86D-42AE-55579DE956AF}"/>
              </a:ext>
            </a:extLst>
          </p:cNvPr>
          <p:cNvGraphicFramePr/>
          <p:nvPr>
            <p:extLst>
              <p:ext uri="{D42A27DB-BD31-4B8C-83A1-F6EECF244321}">
                <p14:modId xmlns:p14="http://schemas.microsoft.com/office/powerpoint/2010/main" val="436153107"/>
              </p:ext>
            </p:extLst>
          </p:nvPr>
        </p:nvGraphicFramePr>
        <p:xfrm>
          <a:off x="399794" y="240686"/>
          <a:ext cx="11392412" cy="7228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6599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5FB9-A865-3E83-EE7D-8A522762AF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ADAACD-4BFA-EB6B-6FFF-44D0B66F7FFA}"/>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Project Costs</a:t>
            </a:r>
          </a:p>
        </p:txBody>
      </p:sp>
      <p:sp>
        <p:nvSpPr>
          <p:cNvPr id="4" name="TextBox 3">
            <a:extLst>
              <a:ext uri="{FF2B5EF4-FFF2-40B4-BE49-F238E27FC236}">
                <a16:creationId xmlns:a16="http://schemas.microsoft.com/office/drawing/2014/main" id="{58FAF81F-63D9-4C43-A101-309B136EF0EE}"/>
              </a:ext>
            </a:extLst>
          </p:cNvPr>
          <p:cNvSpPr txBox="1"/>
          <p:nvPr/>
        </p:nvSpPr>
        <p:spPr>
          <a:xfrm>
            <a:off x="778083" y="1051799"/>
            <a:ext cx="6129196" cy="5793894"/>
          </a:xfrm>
          <a:prstGeom prst="rect">
            <a:avLst/>
          </a:prstGeom>
          <a:noFill/>
        </p:spPr>
        <p:txBody>
          <a:bodyPr wrap="square">
            <a:spAutoFit/>
          </a:bodyPr>
          <a:lstStyle/>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1 – Site Survey and Basin Delineation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Field Survey of Basin	$6,500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Basin Delineation and Field Verification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$3,500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$10,000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Task 2 – Hydraulic Analysis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Hydraulic Analysis &amp; Modeling	$18,000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Routing and Pump Station Sizing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$8,000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$26,000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3 – Conceptual Designs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Development of Three Concepts	$31,000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Meetings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Finalization of Concepts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$8,000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$44,000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4 – Public Input and Concept Selection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Public Meetings	$10,000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Refining of Concepts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Selection of Final Concept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$5,000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        $20,000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l">
              <a:spcBef>
                <a:spcPts val="1200"/>
              </a:spcBef>
              <a:spcAft>
                <a:spcPts val="12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Total Project Cost     $100,000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Content Placeholder 3">
            <a:extLst>
              <a:ext uri="{FF2B5EF4-FFF2-40B4-BE49-F238E27FC236}">
                <a16:creationId xmlns:a16="http://schemas.microsoft.com/office/drawing/2014/main" id="{7C59A808-1347-8360-A12D-7898EB76CFA5}"/>
              </a:ext>
            </a:extLst>
          </p:cNvPr>
          <p:cNvSpPr txBox="1">
            <a:spLocks/>
          </p:cNvSpPr>
          <p:nvPr/>
        </p:nvSpPr>
        <p:spPr>
          <a:xfrm>
            <a:off x="7115509" y="201871"/>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B0F0"/>
                </a:solidFill>
              </a:rPr>
              <a:t>Tasks 1, 3, &amp; 4 – Funded 50% By DNREC</a:t>
            </a:r>
          </a:p>
          <a:p>
            <a:pPr marL="0" indent="0">
              <a:buNone/>
            </a:pPr>
            <a:r>
              <a:rPr lang="en-US" sz="2000" dirty="0">
                <a:solidFill>
                  <a:schemeClr val="bg1"/>
                </a:solidFill>
              </a:rPr>
              <a:t>Tasks 2 – Funded 100% By Town</a:t>
            </a:r>
          </a:p>
        </p:txBody>
      </p:sp>
      <p:sp>
        <p:nvSpPr>
          <p:cNvPr id="8" name="Content Placeholder 3">
            <a:extLst>
              <a:ext uri="{FF2B5EF4-FFF2-40B4-BE49-F238E27FC236}">
                <a16:creationId xmlns:a16="http://schemas.microsoft.com/office/drawing/2014/main" id="{A248BBBF-A0A4-15E7-C1D2-F86D5E72BD3C}"/>
              </a:ext>
            </a:extLst>
          </p:cNvPr>
          <p:cNvSpPr txBox="1">
            <a:spLocks/>
          </p:cNvSpPr>
          <p:nvPr/>
        </p:nvSpPr>
        <p:spPr>
          <a:xfrm>
            <a:off x="7184009" y="2336980"/>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Total Town Contribution = $63,000</a:t>
            </a:r>
          </a:p>
          <a:p>
            <a:pPr marL="0" indent="0">
              <a:buNone/>
            </a:pPr>
            <a:r>
              <a:rPr lang="en-US" sz="2000" dirty="0">
                <a:solidFill>
                  <a:schemeClr val="bg1"/>
                </a:solidFill>
              </a:rPr>
              <a:t>Total DNREC Contribution = $37,000</a:t>
            </a:r>
          </a:p>
        </p:txBody>
      </p:sp>
    </p:spTree>
    <p:extLst>
      <p:ext uri="{BB962C8B-B14F-4D97-AF65-F5344CB8AC3E}">
        <p14:creationId xmlns:p14="http://schemas.microsoft.com/office/powerpoint/2010/main" val="10597491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4673-D373-2AAB-0F17-C22285C0CD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D6ADF3-6704-21C2-0023-B83719AB5911}"/>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Project Costs – Revised and Reduced</a:t>
            </a:r>
          </a:p>
        </p:txBody>
      </p:sp>
      <p:sp>
        <p:nvSpPr>
          <p:cNvPr id="4" name="TextBox 3">
            <a:extLst>
              <a:ext uri="{FF2B5EF4-FFF2-40B4-BE49-F238E27FC236}">
                <a16:creationId xmlns:a16="http://schemas.microsoft.com/office/drawing/2014/main" id="{8E5FC81B-A371-311F-7A8F-B62358266F6C}"/>
              </a:ext>
            </a:extLst>
          </p:cNvPr>
          <p:cNvSpPr txBox="1"/>
          <p:nvPr/>
        </p:nvSpPr>
        <p:spPr>
          <a:xfrm>
            <a:off x="778083" y="1051799"/>
            <a:ext cx="6129196" cy="5793894"/>
          </a:xfrm>
          <a:prstGeom prst="rect">
            <a:avLst/>
          </a:prstGeom>
          <a:noFill/>
        </p:spPr>
        <p:txBody>
          <a:bodyPr wrap="square">
            <a:spAutoFit/>
          </a:bodyPr>
          <a:lstStyle/>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1 – Site Survey and Basin Delineation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Field Survey of Basin	$6,500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Basin Delineation and Field Verification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$3,500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$10,000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Task 2 – Hydraulic Analysis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Hydraulic Analysis &amp; Modeling	$15,000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Routing and Pump Station Sizing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400" u="sng"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5</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20</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3 – Conceptual Designs</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Development of Three Concepts	$26,000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Meetings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Finalization of Concepts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$6,000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       </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$37,000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R="0" lvl="0" algn="l">
              <a:spcAft>
                <a:spcPts val="300"/>
              </a:spcAft>
              <a:tabLst>
                <a:tab pos="571500" algn="l"/>
                <a:tab pos="4572000" algn="l"/>
              </a:tabLst>
            </a:pPr>
            <a:r>
              <a:rPr lang="en-US" sz="1400" dirty="0">
                <a:solidFill>
                  <a:srgbClr val="00B0F0"/>
                </a:solidFill>
                <a:effectLst/>
                <a:latin typeface="Cambria" panose="02040503050406030204" pitchFamily="18" charset="0"/>
                <a:ea typeface="Times New Roman" panose="02020603050405020304" pitchFamily="18" charset="0"/>
                <a:cs typeface="Times New Roman" panose="02020603050405020304" pitchFamily="18" charset="0"/>
              </a:rPr>
              <a:t>Task 4 – Public Input and Concept Selection</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Public Meetings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Refining of Concepts	$5,000</a:t>
            </a:r>
          </a:p>
          <a:p>
            <a:pPr marL="1143000" marR="0" lvl="2" indent="-228600" algn="l">
              <a:spcAft>
                <a:spcPts val="300"/>
              </a:spcAft>
              <a:buFont typeface="Wingdings" panose="05000000000000000000" pitchFamily="2" charset="2"/>
              <a:buChar char=""/>
              <a:tabLst>
                <a:tab pos="571500" algn="l"/>
                <a:tab pos="4572000" algn="l"/>
              </a:tabLst>
            </a:pPr>
            <a:r>
              <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Selection of Final Concept	</a:t>
            </a:r>
            <a:r>
              <a:rPr lang="en-US" sz="1400" u="sng"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$5,000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spcAft>
                <a:spcPts val="3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Sub-total        $</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15</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1371600" marR="0" algn="l">
              <a:spcBef>
                <a:spcPts val="1200"/>
              </a:spcBef>
              <a:spcAft>
                <a:spcPts val="1200"/>
              </a:spcAft>
              <a:tabLst>
                <a:tab pos="571500" algn="l"/>
                <a:tab pos="4572000" algn="l"/>
              </a:tabLst>
            </a:pP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                                       Total Project Cost     $</a:t>
            </a:r>
            <a:r>
              <a:rPr lang="en-US" sz="14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82</a:t>
            </a:r>
            <a:r>
              <a:rPr lang="en-US" sz="1400" b="1"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rPr>
              <a:t>,000</a:t>
            </a:r>
            <a:endParaRPr lang="en-US" sz="140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Content Placeholder 3">
            <a:extLst>
              <a:ext uri="{FF2B5EF4-FFF2-40B4-BE49-F238E27FC236}">
                <a16:creationId xmlns:a16="http://schemas.microsoft.com/office/drawing/2014/main" id="{E3FCFD58-2EB2-A04E-51D5-7C3F674A464F}"/>
              </a:ext>
            </a:extLst>
          </p:cNvPr>
          <p:cNvSpPr txBox="1">
            <a:spLocks/>
          </p:cNvSpPr>
          <p:nvPr/>
        </p:nvSpPr>
        <p:spPr>
          <a:xfrm>
            <a:off x="7115509" y="201871"/>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B0F0"/>
                </a:solidFill>
              </a:rPr>
              <a:t>Tasks 1, 3, &amp; 4 – Funded 50% By DNREC</a:t>
            </a:r>
          </a:p>
          <a:p>
            <a:pPr marL="0" indent="0">
              <a:buNone/>
            </a:pPr>
            <a:r>
              <a:rPr lang="en-US" sz="2000" dirty="0">
                <a:solidFill>
                  <a:schemeClr val="bg1"/>
                </a:solidFill>
              </a:rPr>
              <a:t>Tasks 2 – Funded 100% By Town</a:t>
            </a:r>
          </a:p>
        </p:txBody>
      </p:sp>
      <p:sp>
        <p:nvSpPr>
          <p:cNvPr id="8" name="Content Placeholder 3">
            <a:extLst>
              <a:ext uri="{FF2B5EF4-FFF2-40B4-BE49-F238E27FC236}">
                <a16:creationId xmlns:a16="http://schemas.microsoft.com/office/drawing/2014/main" id="{6360DD5F-3698-C600-8212-3AC05807B3B7}"/>
              </a:ext>
            </a:extLst>
          </p:cNvPr>
          <p:cNvSpPr txBox="1">
            <a:spLocks/>
          </p:cNvSpPr>
          <p:nvPr/>
        </p:nvSpPr>
        <p:spPr>
          <a:xfrm>
            <a:off x="7184009" y="2336980"/>
            <a:ext cx="6006054" cy="322712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Total Town Contribution = $51,000</a:t>
            </a:r>
          </a:p>
          <a:p>
            <a:pPr marL="0" indent="0">
              <a:buNone/>
            </a:pPr>
            <a:r>
              <a:rPr lang="en-US" sz="2000" dirty="0">
                <a:solidFill>
                  <a:schemeClr val="bg1"/>
                </a:solidFill>
              </a:rPr>
              <a:t>Total DNREC Contribution = $31,000</a:t>
            </a:r>
          </a:p>
        </p:txBody>
      </p:sp>
    </p:spTree>
    <p:extLst>
      <p:ext uri="{BB962C8B-B14F-4D97-AF65-F5344CB8AC3E}">
        <p14:creationId xmlns:p14="http://schemas.microsoft.com/office/powerpoint/2010/main" val="16951512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E4ED-AA16-1FA0-B5DE-D3F1C897F3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880B68-5960-27C4-80C9-65B1ACB57014}"/>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3C3DC267-3472-5D6C-5A54-C1709CAB4D8D}"/>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C7258E9-5684-0EDA-3F91-B5834FE35FEC}"/>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03375D49-9050-18C9-0B85-FF364C576648}"/>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CDC26C9D-DCB8-45C7-0E62-01D64D330D8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32073F67-2CF5-F10E-7F70-082A6296DC5C}"/>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138163A8-9D24-5E0D-9331-9EC4CAA4A48F}"/>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DC769528-1B38-9E96-774C-E9FB1E3E39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129EF253-75E3-674D-6C10-851F3ADEB9B4}"/>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Schedule</a:t>
            </a:r>
          </a:p>
        </p:txBody>
      </p:sp>
    </p:spTree>
    <p:extLst>
      <p:ext uri="{BB962C8B-B14F-4D97-AF65-F5344CB8AC3E}">
        <p14:creationId xmlns:p14="http://schemas.microsoft.com/office/powerpoint/2010/main" val="92873569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737518-B139-4983-AACB-30B75CB34ADE}"/>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Detailed Project Schedule</a:t>
            </a:r>
          </a:p>
        </p:txBody>
      </p:sp>
      <p:sp>
        <p:nvSpPr>
          <p:cNvPr id="13" name="Rectangle 12">
            <a:extLst>
              <a:ext uri="{FF2B5EF4-FFF2-40B4-BE49-F238E27FC236}">
                <a16:creationId xmlns:a16="http://schemas.microsoft.com/office/drawing/2014/main" id="{DF078BEE-FFED-48F2-A70A-2EAD091F2C41}"/>
              </a:ext>
              <a:ext uri="{C183D7F6-B498-43B3-948B-1728B52AA6E4}">
                <adec:decorative xmlns:adec="http://schemas.microsoft.com/office/drawing/2017/decorative" val="1"/>
              </a:ext>
            </a:extLst>
          </p:cNvPr>
          <p:cNvSpPr/>
          <p:nvPr/>
        </p:nvSpPr>
        <p:spPr>
          <a:xfrm>
            <a:off x="278780" y="1875043"/>
            <a:ext cx="2728638" cy="4681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45CD98AA-B294-D836-14BA-78A396E2FB71}"/>
              </a:ext>
            </a:extLst>
          </p:cNvPr>
          <p:cNvGraphicFramePr>
            <a:graphicFrameLocks noGrp="1"/>
          </p:cNvGraphicFramePr>
          <p:nvPr>
            <p:extLst>
              <p:ext uri="{D42A27DB-BD31-4B8C-83A1-F6EECF244321}">
                <p14:modId xmlns:p14="http://schemas.microsoft.com/office/powerpoint/2010/main" val="3371071733"/>
              </p:ext>
            </p:extLst>
          </p:nvPr>
        </p:nvGraphicFramePr>
        <p:xfrm>
          <a:off x="1746739" y="1176791"/>
          <a:ext cx="8440297" cy="5526812"/>
        </p:xfrm>
        <a:graphic>
          <a:graphicData uri="http://schemas.openxmlformats.org/drawingml/2006/table">
            <a:tbl>
              <a:tblPr firstRow="1" firstCol="1" bandRow="1">
                <a:tableStyleId>{5C22544A-7EE6-4342-B048-85BDC9FD1C3A}</a:tableStyleId>
              </a:tblPr>
              <a:tblGrid>
                <a:gridCol w="3866202">
                  <a:extLst>
                    <a:ext uri="{9D8B030D-6E8A-4147-A177-3AD203B41FA5}">
                      <a16:colId xmlns:a16="http://schemas.microsoft.com/office/drawing/2014/main" val="3450726882"/>
                    </a:ext>
                  </a:extLst>
                </a:gridCol>
                <a:gridCol w="395035">
                  <a:extLst>
                    <a:ext uri="{9D8B030D-6E8A-4147-A177-3AD203B41FA5}">
                      <a16:colId xmlns:a16="http://schemas.microsoft.com/office/drawing/2014/main" val="2758216292"/>
                    </a:ext>
                  </a:extLst>
                </a:gridCol>
                <a:gridCol w="436619">
                  <a:extLst>
                    <a:ext uri="{9D8B030D-6E8A-4147-A177-3AD203B41FA5}">
                      <a16:colId xmlns:a16="http://schemas.microsoft.com/office/drawing/2014/main" val="1730303919"/>
                    </a:ext>
                  </a:extLst>
                </a:gridCol>
                <a:gridCol w="445528">
                  <a:extLst>
                    <a:ext uri="{9D8B030D-6E8A-4147-A177-3AD203B41FA5}">
                      <a16:colId xmlns:a16="http://schemas.microsoft.com/office/drawing/2014/main" val="4167382905"/>
                    </a:ext>
                  </a:extLst>
                </a:gridCol>
                <a:gridCol w="395035">
                  <a:extLst>
                    <a:ext uri="{9D8B030D-6E8A-4147-A177-3AD203B41FA5}">
                      <a16:colId xmlns:a16="http://schemas.microsoft.com/office/drawing/2014/main" val="1640738499"/>
                    </a:ext>
                  </a:extLst>
                </a:gridCol>
                <a:gridCol w="377214">
                  <a:extLst>
                    <a:ext uri="{9D8B030D-6E8A-4147-A177-3AD203B41FA5}">
                      <a16:colId xmlns:a16="http://schemas.microsoft.com/office/drawing/2014/main" val="1559653521"/>
                    </a:ext>
                  </a:extLst>
                </a:gridCol>
                <a:gridCol w="377214">
                  <a:extLst>
                    <a:ext uri="{9D8B030D-6E8A-4147-A177-3AD203B41FA5}">
                      <a16:colId xmlns:a16="http://schemas.microsoft.com/office/drawing/2014/main" val="413884957"/>
                    </a:ext>
                  </a:extLst>
                </a:gridCol>
                <a:gridCol w="342562">
                  <a:extLst>
                    <a:ext uri="{9D8B030D-6E8A-4147-A177-3AD203B41FA5}">
                      <a16:colId xmlns:a16="http://schemas.microsoft.com/office/drawing/2014/main" val="2030824410"/>
                    </a:ext>
                  </a:extLst>
                </a:gridCol>
                <a:gridCol w="370284">
                  <a:extLst>
                    <a:ext uri="{9D8B030D-6E8A-4147-A177-3AD203B41FA5}">
                      <a16:colId xmlns:a16="http://schemas.microsoft.com/office/drawing/2014/main" val="3331938628"/>
                    </a:ext>
                  </a:extLst>
                </a:gridCol>
                <a:gridCol w="356423">
                  <a:extLst>
                    <a:ext uri="{9D8B030D-6E8A-4147-A177-3AD203B41FA5}">
                      <a16:colId xmlns:a16="http://schemas.microsoft.com/office/drawing/2014/main" val="2632285121"/>
                    </a:ext>
                  </a:extLst>
                </a:gridCol>
                <a:gridCol w="356423">
                  <a:extLst>
                    <a:ext uri="{9D8B030D-6E8A-4147-A177-3AD203B41FA5}">
                      <a16:colId xmlns:a16="http://schemas.microsoft.com/office/drawing/2014/main" val="1024224070"/>
                    </a:ext>
                  </a:extLst>
                </a:gridCol>
                <a:gridCol w="356423">
                  <a:extLst>
                    <a:ext uri="{9D8B030D-6E8A-4147-A177-3AD203B41FA5}">
                      <a16:colId xmlns:a16="http://schemas.microsoft.com/office/drawing/2014/main" val="3396846688"/>
                    </a:ext>
                  </a:extLst>
                </a:gridCol>
                <a:gridCol w="365335">
                  <a:extLst>
                    <a:ext uri="{9D8B030D-6E8A-4147-A177-3AD203B41FA5}">
                      <a16:colId xmlns:a16="http://schemas.microsoft.com/office/drawing/2014/main" val="2254312450"/>
                    </a:ext>
                  </a:extLst>
                </a:gridCol>
              </a:tblGrid>
              <a:tr h="1188774">
                <a:tc>
                  <a:txBody>
                    <a:bodyPr/>
                    <a:lstStyle/>
                    <a:p>
                      <a:pPr marL="0" marR="0" algn="ctr">
                        <a:spcAft>
                          <a:spcPts val="300"/>
                        </a:spcAft>
                        <a:tabLst>
                          <a:tab pos="571500" algn="l"/>
                        </a:tabLst>
                      </a:pPr>
                      <a:r>
                        <a:rPr lang="en-US" sz="1400">
                          <a:effectLst/>
                        </a:rPr>
                        <a:t>TASKS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90000"/>
                        <a:lumOff val="10000"/>
                      </a:schemeClr>
                    </a:solidFill>
                  </a:tcPr>
                </a:tc>
                <a:tc>
                  <a:txBody>
                    <a:bodyPr/>
                    <a:lstStyle/>
                    <a:p>
                      <a:pPr marL="71755" marR="71755" algn="ctr">
                        <a:tabLst>
                          <a:tab pos="571500" algn="l"/>
                        </a:tabLst>
                      </a:pPr>
                      <a:r>
                        <a:rPr lang="en-US" sz="1400">
                          <a:effectLst/>
                        </a:rPr>
                        <a:t>Mar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Apr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May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Jun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July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Aug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Sept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Oct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Nov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Dec  2025</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Jan 2026</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tc>
                  <a:txBody>
                    <a:bodyPr/>
                    <a:lstStyle/>
                    <a:p>
                      <a:pPr marL="71755" marR="71755" algn="ctr">
                        <a:tabLst>
                          <a:tab pos="571500" algn="l"/>
                        </a:tabLst>
                      </a:pPr>
                      <a:r>
                        <a:rPr lang="en-US" sz="1400">
                          <a:effectLst/>
                        </a:rPr>
                        <a:t>Feb 2026</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vert="vert270" anchor="ctr">
                    <a:solidFill>
                      <a:schemeClr val="bg2">
                        <a:lumMod val="90000"/>
                        <a:lumOff val="10000"/>
                      </a:schemeClr>
                    </a:solidFill>
                  </a:tcPr>
                </a:tc>
                <a:extLst>
                  <a:ext uri="{0D108BD9-81ED-4DB2-BD59-A6C34878D82A}">
                    <a16:rowId xmlns:a16="http://schemas.microsoft.com/office/drawing/2014/main" val="3008894685"/>
                  </a:ext>
                </a:extLst>
              </a:tr>
              <a:tr h="309082">
                <a:tc>
                  <a:txBody>
                    <a:bodyPr/>
                    <a:lstStyle/>
                    <a:p>
                      <a:pPr marL="0" marR="0" algn="l">
                        <a:spcBef>
                          <a:spcPts val="300"/>
                        </a:spcBef>
                        <a:spcAft>
                          <a:spcPts val="300"/>
                        </a:spcAft>
                        <a:tabLst>
                          <a:tab pos="571500" algn="l"/>
                        </a:tabLst>
                      </a:pPr>
                      <a:r>
                        <a:rPr lang="en-US" sz="1400">
                          <a:effectLst/>
                        </a:rPr>
                        <a:t>Task 1 – Site Survey and Basin Delineation</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highlight>
                            <a:srgbClr val="FFFF00"/>
                          </a:highligh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797900930"/>
                  </a:ext>
                </a:extLst>
              </a:tr>
              <a:tr h="309082">
                <a:tc>
                  <a:txBody>
                    <a:bodyPr/>
                    <a:lstStyle/>
                    <a:p>
                      <a:pPr marL="342900" marR="0" lvl="0" indent="-342900" algn="l">
                        <a:spcBef>
                          <a:spcPts val="300"/>
                        </a:spcBef>
                        <a:spcAft>
                          <a:spcPts val="300"/>
                        </a:spcAft>
                        <a:buFont typeface="+mj-lt"/>
                        <a:buAutoNum type="alphaLcPeriod"/>
                      </a:pPr>
                      <a:r>
                        <a:rPr lang="en-US" sz="1200">
                          <a:effectLst/>
                        </a:rPr>
                        <a:t>Site Survey</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1459795377"/>
                  </a:ext>
                </a:extLst>
              </a:tr>
              <a:tr h="309082">
                <a:tc>
                  <a:txBody>
                    <a:bodyPr/>
                    <a:lstStyle/>
                    <a:p>
                      <a:pPr marL="0" marR="0" lvl="0" indent="0" algn="l">
                        <a:spcBef>
                          <a:spcPts val="300"/>
                        </a:spcBef>
                        <a:spcAft>
                          <a:spcPts val="300"/>
                        </a:spcAft>
                        <a:buFont typeface="+mj-lt"/>
                        <a:buNone/>
                      </a:pPr>
                      <a:r>
                        <a:rPr lang="en-US" sz="1200">
                          <a:effectLst/>
                        </a:rPr>
                        <a:t>b.      Basin Delineation / Field Work</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2274693664"/>
                  </a:ext>
                </a:extLst>
              </a:tr>
              <a:tr h="310072">
                <a:tc>
                  <a:txBody>
                    <a:bodyPr/>
                    <a:lstStyle/>
                    <a:p>
                      <a:pPr marL="0" marR="0" algn="l">
                        <a:spcBef>
                          <a:spcPts val="300"/>
                        </a:spcBef>
                        <a:spcAft>
                          <a:spcPts val="300"/>
                        </a:spcAft>
                        <a:tabLst>
                          <a:tab pos="571500" algn="l"/>
                        </a:tabLst>
                      </a:pPr>
                      <a:r>
                        <a:rPr lang="en-US" sz="1400">
                          <a:effectLst/>
                        </a:rPr>
                        <a:t>Task 2 – Hydraulic Analysis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570380155"/>
                  </a:ext>
                </a:extLst>
              </a:tr>
              <a:tr h="310072">
                <a:tc>
                  <a:txBody>
                    <a:bodyPr/>
                    <a:lstStyle/>
                    <a:p>
                      <a:pPr marL="342900" marR="0" lvl="0" indent="-342900" algn="l">
                        <a:spcBef>
                          <a:spcPts val="300"/>
                        </a:spcBef>
                        <a:spcAft>
                          <a:spcPts val="300"/>
                        </a:spcAft>
                        <a:buFont typeface="+mj-lt"/>
                        <a:buAutoNum type="alphaLcPeriod"/>
                      </a:pPr>
                      <a:r>
                        <a:rPr lang="en-US" sz="1200">
                          <a:effectLst/>
                        </a:rPr>
                        <a:t>Hydraulic Analysis &amp; Modeling</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2957066337"/>
                  </a:ext>
                </a:extLst>
              </a:tr>
              <a:tr h="310072">
                <a:tc>
                  <a:txBody>
                    <a:bodyPr/>
                    <a:lstStyle/>
                    <a:p>
                      <a:pPr marL="0" marR="0" lvl="0" indent="0" algn="l">
                        <a:spcBef>
                          <a:spcPts val="300"/>
                        </a:spcBef>
                        <a:spcAft>
                          <a:spcPts val="300"/>
                        </a:spcAft>
                        <a:buFont typeface="+mj-lt"/>
                        <a:buNone/>
                      </a:pPr>
                      <a:r>
                        <a:rPr lang="en-US" sz="1200">
                          <a:effectLst/>
                        </a:rPr>
                        <a:t>b.      Routing and Pump Station Sizing</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4042799387"/>
                  </a:ext>
                </a:extLst>
              </a:tr>
              <a:tr h="310072">
                <a:tc>
                  <a:txBody>
                    <a:bodyPr/>
                    <a:lstStyle/>
                    <a:p>
                      <a:pPr marL="546735" marR="0" indent="-546735" algn="l">
                        <a:spcBef>
                          <a:spcPts val="300"/>
                        </a:spcBef>
                        <a:spcAft>
                          <a:spcPts val="300"/>
                        </a:spcAft>
                        <a:tabLst>
                          <a:tab pos="571500" algn="l"/>
                        </a:tabLst>
                      </a:pPr>
                      <a:r>
                        <a:rPr lang="en-US" sz="1400">
                          <a:effectLst/>
                        </a:rPr>
                        <a:t>Task 3 – Conceptual Designs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3880230931"/>
                  </a:ext>
                </a:extLst>
              </a:tr>
              <a:tr h="310072">
                <a:tc>
                  <a:txBody>
                    <a:bodyPr/>
                    <a:lstStyle/>
                    <a:p>
                      <a:pPr marL="342900" marR="0" lvl="0" indent="-342900" algn="l">
                        <a:spcBef>
                          <a:spcPts val="300"/>
                        </a:spcBef>
                        <a:spcAft>
                          <a:spcPts val="300"/>
                        </a:spcAft>
                        <a:buFont typeface="+mj-lt"/>
                        <a:buAutoNum type="alphaLcPeriod"/>
                      </a:pPr>
                      <a:r>
                        <a:rPr lang="en-US" sz="1200">
                          <a:effectLst/>
                        </a:rPr>
                        <a:t>Develop Concepts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2788035239"/>
                  </a:ext>
                </a:extLst>
              </a:tr>
              <a:tr h="310072">
                <a:tc>
                  <a:txBody>
                    <a:bodyPr/>
                    <a:lstStyle/>
                    <a:p>
                      <a:pPr marL="0" marR="0" lvl="0" indent="0" algn="l">
                        <a:spcBef>
                          <a:spcPts val="300"/>
                        </a:spcBef>
                        <a:spcAft>
                          <a:spcPts val="300"/>
                        </a:spcAft>
                        <a:buFont typeface="+mj-lt"/>
                        <a:buNone/>
                      </a:pPr>
                      <a:r>
                        <a:rPr lang="en-US" sz="1200">
                          <a:effectLst/>
                        </a:rPr>
                        <a:t>b.      Meetings with Partners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965452232"/>
                  </a:ext>
                </a:extLst>
              </a:tr>
              <a:tr h="310072">
                <a:tc>
                  <a:txBody>
                    <a:bodyPr/>
                    <a:lstStyle/>
                    <a:p>
                      <a:pPr marL="0" marR="0" lvl="0" indent="0" algn="l">
                        <a:spcBef>
                          <a:spcPts val="300"/>
                        </a:spcBef>
                        <a:spcAft>
                          <a:spcPts val="300"/>
                        </a:spcAft>
                        <a:buFont typeface="+mj-lt"/>
                        <a:buNone/>
                      </a:pPr>
                      <a:r>
                        <a:rPr lang="en-US" sz="1200">
                          <a:effectLst/>
                        </a:rPr>
                        <a:t>c.      Finalization of Concepts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4044087350"/>
                  </a:ext>
                </a:extLst>
              </a:tr>
              <a:tr h="310072">
                <a:tc>
                  <a:txBody>
                    <a:bodyPr/>
                    <a:lstStyle/>
                    <a:p>
                      <a:pPr marL="546735" marR="0" indent="-546735" algn="l">
                        <a:spcBef>
                          <a:spcPts val="300"/>
                        </a:spcBef>
                        <a:spcAft>
                          <a:spcPts val="300"/>
                        </a:spcAft>
                        <a:tabLst>
                          <a:tab pos="571500" algn="l"/>
                        </a:tabLst>
                      </a:pPr>
                      <a:r>
                        <a:rPr lang="en-US" sz="1400">
                          <a:effectLst/>
                        </a:rPr>
                        <a:t>Task 4 – Public Input and Concept Selection</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tc>
                  <a:txBody>
                    <a:bodyPr/>
                    <a:lstStyle/>
                    <a:p>
                      <a:pPr marL="0" marR="0" indent="111760" algn="l">
                        <a:spcAft>
                          <a:spcPts val="300"/>
                        </a:spcAft>
                        <a:tabLst>
                          <a:tab pos="571500" algn="l"/>
                        </a:tabLst>
                      </a:pPr>
                      <a:r>
                        <a:rPr lang="en-US" sz="14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bg2">
                        <a:lumMod val="50000"/>
                        <a:lumOff val="50000"/>
                      </a:schemeClr>
                    </a:solidFill>
                  </a:tcPr>
                </a:tc>
                <a:extLst>
                  <a:ext uri="{0D108BD9-81ED-4DB2-BD59-A6C34878D82A}">
                    <a16:rowId xmlns:a16="http://schemas.microsoft.com/office/drawing/2014/main" val="3808630983"/>
                  </a:ext>
                </a:extLst>
              </a:tr>
              <a:tr h="310072">
                <a:tc>
                  <a:txBody>
                    <a:bodyPr/>
                    <a:lstStyle/>
                    <a:p>
                      <a:pPr marL="342900" marR="0" lvl="0" indent="-342900" algn="l">
                        <a:spcBef>
                          <a:spcPts val="300"/>
                        </a:spcBef>
                        <a:spcAft>
                          <a:spcPts val="300"/>
                        </a:spcAft>
                        <a:buFont typeface="+mj-lt"/>
                        <a:buAutoNum type="alphaLcPeriod"/>
                      </a:pPr>
                      <a:r>
                        <a:rPr lang="en-US" sz="1200">
                          <a:effectLst/>
                        </a:rPr>
                        <a:t>Public Meetings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356643231"/>
                  </a:ext>
                </a:extLst>
              </a:tr>
              <a:tr h="310072">
                <a:tc>
                  <a:txBody>
                    <a:bodyPr/>
                    <a:lstStyle/>
                    <a:p>
                      <a:pPr marL="0" marR="0" lvl="0" indent="0" algn="l">
                        <a:spcBef>
                          <a:spcPts val="300"/>
                        </a:spcBef>
                        <a:spcAft>
                          <a:spcPts val="300"/>
                        </a:spcAft>
                        <a:buFont typeface="+mj-lt"/>
                        <a:buNone/>
                      </a:pPr>
                      <a:r>
                        <a:rPr lang="en-US" sz="1200">
                          <a:effectLst/>
                        </a:rPr>
                        <a:t>b.      Refining of Concepts</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extLst>
                  <a:ext uri="{0D108BD9-81ED-4DB2-BD59-A6C34878D82A}">
                    <a16:rowId xmlns:a16="http://schemas.microsoft.com/office/drawing/2014/main" val="4155891462"/>
                  </a:ext>
                </a:extLst>
              </a:tr>
              <a:tr h="310072">
                <a:tc>
                  <a:txBody>
                    <a:bodyPr/>
                    <a:lstStyle/>
                    <a:p>
                      <a:pPr marL="0" marR="0" lvl="0" indent="0" algn="l">
                        <a:spcBef>
                          <a:spcPts val="300"/>
                        </a:spcBef>
                        <a:spcAft>
                          <a:spcPts val="300"/>
                        </a:spcAft>
                        <a:buFont typeface="+mj-lt"/>
                        <a:buNone/>
                      </a:pPr>
                      <a:r>
                        <a:rPr lang="en-US" sz="1200">
                          <a:effectLst/>
                        </a:rPr>
                        <a:t>c.      Selection of Final Concept</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tc>
                  <a:txBody>
                    <a:bodyPr/>
                    <a:lstStyle/>
                    <a:p>
                      <a:pPr marL="0" marR="0" indent="111760" algn="l">
                        <a:spcAft>
                          <a:spcPts val="300"/>
                        </a:spcAft>
                        <a:tabLst>
                          <a:tab pos="571500" algn="l"/>
                        </a:tabLst>
                      </a:pPr>
                      <a:r>
                        <a:rPr lang="en-US" sz="1200">
                          <a:effectLst/>
                        </a:rPr>
                        <a:t> </a:t>
                      </a:r>
                      <a:endParaRPr lang="en-US" sz="1700">
                        <a:effectLst/>
                        <a:latin typeface="Cambria" panose="02040503050406030204" pitchFamily="18" charset="0"/>
                        <a:ea typeface="Times New Roman" panose="02020603050405020304" pitchFamily="18" charset="0"/>
                        <a:cs typeface="Times New Roman" panose="02020603050405020304" pitchFamily="18" charset="0"/>
                      </a:endParaRPr>
                    </a:p>
                  </a:txBody>
                  <a:tcPr marL="106989" marR="106989" marT="0" marB="0" anchor="ctr">
                    <a:solidFill>
                      <a:schemeClr val="accent3">
                        <a:lumMod val="40000"/>
                        <a:lumOff val="60000"/>
                      </a:schemeClr>
                    </a:solidFill>
                  </a:tcPr>
                </a:tc>
                <a:extLst>
                  <a:ext uri="{0D108BD9-81ED-4DB2-BD59-A6C34878D82A}">
                    <a16:rowId xmlns:a16="http://schemas.microsoft.com/office/drawing/2014/main" val="1982441728"/>
                  </a:ext>
                </a:extLst>
              </a:tr>
            </a:tbl>
          </a:graphicData>
        </a:graphic>
      </p:graphicFrame>
    </p:spTree>
    <p:extLst>
      <p:ext uri="{BB962C8B-B14F-4D97-AF65-F5344CB8AC3E}">
        <p14:creationId xmlns:p14="http://schemas.microsoft.com/office/powerpoint/2010/main" val="12425471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EF25-8EEB-CEC4-0C51-D496E1A337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56331E-762D-284C-74D9-B53E38C1BC22}"/>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141173C0-17DC-98AD-5019-875AF8BD9AAE}"/>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8198929-2187-E4E2-0F1B-04ECE2D6F823}"/>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80CF6B1E-99E0-BED8-B437-93627707EBB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B76B7D19-33E8-FD47-E5EA-DCEF188E877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6F1729CE-38C2-4550-0A2E-E1FD842180DE}"/>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3441136B-46DA-7857-8E20-46D543DCC50C}"/>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A86AB7CF-BC13-80A2-7428-8B9E8A6866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FBFF7A4A-4800-3E4E-CB9F-3AEA9742E0CD}"/>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Concept Plan</a:t>
            </a:r>
          </a:p>
        </p:txBody>
      </p:sp>
    </p:spTree>
    <p:extLst>
      <p:ext uri="{BB962C8B-B14F-4D97-AF65-F5344CB8AC3E}">
        <p14:creationId xmlns:p14="http://schemas.microsoft.com/office/powerpoint/2010/main" val="19619511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F2F9-E87D-5F73-91A2-23460406486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5025641-EB20-9E33-05AA-A9013A86FC62}"/>
              </a:ext>
            </a:extLst>
          </p:cNvPr>
          <p:cNvPicPr>
            <a:picLocks noChangeAspect="1"/>
          </p:cNvPicPr>
          <p:nvPr/>
        </p:nvPicPr>
        <p:blipFill>
          <a:blip r:embed="rId3"/>
          <a:stretch>
            <a:fillRect/>
          </a:stretch>
        </p:blipFill>
        <p:spPr>
          <a:xfrm>
            <a:off x="-2464478" y="0"/>
            <a:ext cx="14758078" cy="6858000"/>
          </a:xfrm>
          <a:prstGeom prst="rect">
            <a:avLst/>
          </a:prstGeom>
        </p:spPr>
      </p:pic>
    </p:spTree>
    <p:extLst>
      <p:ext uri="{BB962C8B-B14F-4D97-AF65-F5344CB8AC3E}">
        <p14:creationId xmlns:p14="http://schemas.microsoft.com/office/powerpoint/2010/main" val="32905898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6AA894-D479-4CF1-98B7-949427487DCA}"/>
              </a:ext>
              <a:ext uri="{C183D7F6-B498-43B3-948B-1728B52AA6E4}">
                <adec:decorative xmlns:adec="http://schemas.microsoft.com/office/drawing/2017/decorative" val="1"/>
              </a:ext>
            </a:extLst>
          </p:cNvPr>
          <p:cNvSpPr/>
          <p:nvPr/>
        </p:nvSpPr>
        <p:spPr>
          <a:xfrm>
            <a:off x="10659" y="1486344"/>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2" name="Group 11">
            <a:extLst>
              <a:ext uri="{FF2B5EF4-FFF2-40B4-BE49-F238E27FC236}">
                <a16:creationId xmlns:a16="http://schemas.microsoft.com/office/drawing/2014/main" id="{77D5F3E5-3892-49EE-A4CA-BB7D2D5DC2CE}"/>
              </a:ext>
              <a:ext uri="{C183D7F6-B498-43B3-948B-1728B52AA6E4}">
                <adec:decorative xmlns:adec="http://schemas.microsoft.com/office/drawing/2017/decorative" val="1"/>
              </a:ext>
            </a:extLst>
          </p:cNvPr>
          <p:cNvGrpSpPr/>
          <p:nvPr/>
        </p:nvGrpSpPr>
        <p:grpSpPr>
          <a:xfrm rot="165621">
            <a:off x="10195100" y="1352769"/>
            <a:ext cx="2008204" cy="1360052"/>
            <a:chOff x="10935162" y="275170"/>
            <a:chExt cx="1285713" cy="1058616"/>
          </a:xfrm>
          <a:solidFill>
            <a:schemeClr val="tx1"/>
          </a:solidFill>
        </p:grpSpPr>
        <p:sp>
          <p:nvSpPr>
            <p:cNvPr id="13" name="Parallelogram 5">
              <a:extLst>
                <a:ext uri="{FF2B5EF4-FFF2-40B4-BE49-F238E27FC236}">
                  <a16:creationId xmlns:a16="http://schemas.microsoft.com/office/drawing/2014/main" id="{D12F6EA9-A8D1-4B7D-83E5-2421578EEE68}"/>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4" name="Parallelogram 5">
              <a:extLst>
                <a:ext uri="{FF2B5EF4-FFF2-40B4-BE49-F238E27FC236}">
                  <a16:creationId xmlns:a16="http://schemas.microsoft.com/office/drawing/2014/main" id="{7019B801-7D0D-4CC1-97F0-F545B8341722}"/>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5" name="Parallelogram 5">
              <a:extLst>
                <a:ext uri="{FF2B5EF4-FFF2-40B4-BE49-F238E27FC236}">
                  <a16:creationId xmlns:a16="http://schemas.microsoft.com/office/drawing/2014/main" id="{35747B68-ACBB-4F8D-A930-8F4F0BD73D1A}"/>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6" name="Parallelogram 5">
              <a:extLst>
                <a:ext uri="{FF2B5EF4-FFF2-40B4-BE49-F238E27FC236}">
                  <a16:creationId xmlns:a16="http://schemas.microsoft.com/office/drawing/2014/main" id="{B2C4BE91-B1ED-4B84-ADBB-490796ED5AF9}"/>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7" name="Picture 16">
            <a:extLst>
              <a:ext uri="{FF2B5EF4-FFF2-40B4-BE49-F238E27FC236}">
                <a16:creationId xmlns:a16="http://schemas.microsoft.com/office/drawing/2014/main" id="{894DC91E-B95D-4106-BE4E-414CF21749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22" b="14822"/>
          <a:stretch/>
        </p:blipFill>
        <p:spPr bwMode="auto">
          <a:xfrm>
            <a:off x="3253822" y="2072595"/>
            <a:ext cx="1861687" cy="196209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5D9511C-F263-4A67-A4DF-5F09349F22CE}"/>
              </a:ext>
            </a:extLst>
          </p:cNvPr>
          <p:cNvSpPr txBox="1">
            <a:spLocks noGrp="1"/>
          </p:cNvSpPr>
          <p:nvPr>
            <p:ph type="title" idx="4294967295"/>
          </p:nvPr>
        </p:nvSpPr>
        <p:spPr>
          <a:xfrm>
            <a:off x="3011069" y="4434613"/>
            <a:ext cx="2347191" cy="16816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j-lt"/>
                <a:ea typeface="+mj-ea"/>
                <a:cs typeface="+mj-cs"/>
              </a:rPr>
              <a:t>Christopher</a:t>
            </a:r>
            <a:br>
              <a:rPr kumimoji="0" lang="en-US" sz="2400" b="1" i="0" u="none" strike="noStrike" kern="1200" cap="none" spc="0" normalizeH="0" baseline="0" noProof="0" dirty="0">
                <a:ln>
                  <a:noFill/>
                </a:ln>
                <a:solidFill>
                  <a:schemeClr val="bg1"/>
                </a:solidFill>
                <a:effectLst/>
                <a:uLnTx/>
                <a:uFillTx/>
                <a:latin typeface="+mj-lt"/>
                <a:ea typeface="+mj-ea"/>
                <a:cs typeface="+mj-cs"/>
              </a:rPr>
            </a:br>
            <a:r>
              <a:rPr kumimoji="0" lang="en-US" sz="2400" b="1" i="0" u="none" strike="noStrike" kern="1200" cap="none" spc="0" normalizeH="0" baseline="0" noProof="0" dirty="0">
                <a:ln>
                  <a:noFill/>
                </a:ln>
                <a:solidFill>
                  <a:schemeClr val="bg1"/>
                </a:solidFill>
                <a:effectLst/>
                <a:uLnTx/>
                <a:uFillTx/>
                <a:latin typeface="+mj-lt"/>
                <a:ea typeface="+mj-ea"/>
                <a:cs typeface="+mj-cs"/>
              </a:rPr>
              <a:t>Brendza, PE</a:t>
            </a:r>
            <a:br>
              <a:rPr kumimoji="0" lang="en-US" sz="2400" b="1" i="0" u="none" strike="noStrike" kern="1200" cap="none" spc="0" normalizeH="0" baseline="0" noProof="0" dirty="0">
                <a:ln>
                  <a:noFill/>
                </a:ln>
                <a:solidFill>
                  <a:schemeClr val="bg1"/>
                </a:solidFill>
                <a:effectLst/>
                <a:uLnTx/>
                <a:uFillTx/>
                <a:latin typeface="+mj-lt"/>
                <a:ea typeface="+mj-ea"/>
                <a:cs typeface="+mj-cs"/>
              </a:rPr>
            </a:br>
            <a:r>
              <a:rPr kumimoji="0" lang="en-US" sz="1800" b="1" i="0" u="none" strike="noStrike" kern="1200" cap="none" spc="0" normalizeH="0" baseline="0" noProof="0" dirty="0">
                <a:ln>
                  <a:noFill/>
                </a:ln>
                <a:solidFill>
                  <a:schemeClr val="accent1"/>
                </a:solidFill>
                <a:effectLst/>
                <a:uLnTx/>
                <a:uFillTx/>
                <a:latin typeface="+mj-lt"/>
                <a:ea typeface="+mj-ea"/>
                <a:cs typeface="+mj-cs"/>
              </a:rPr>
              <a:t>Water/</a:t>
            </a:r>
            <a:r>
              <a:rPr kumimoji="0" lang="en-US" sz="1800" b="1" i="0" u="none" strike="noStrike" kern="1200" cap="none" spc="0" normalizeH="0" baseline="0" noProof="0">
                <a:ln>
                  <a:noFill/>
                </a:ln>
                <a:solidFill>
                  <a:schemeClr val="accent1"/>
                </a:solidFill>
                <a:effectLst/>
                <a:uLnTx/>
                <a:uFillTx/>
                <a:latin typeface="+mj-lt"/>
                <a:ea typeface="+mj-ea"/>
                <a:cs typeface="+mj-cs"/>
              </a:rPr>
              <a:t>Wastewater Division Leader </a:t>
            </a:r>
            <a:r>
              <a:rPr kumimoji="0" lang="en-US" sz="1800" b="1" i="0" u="none" strike="noStrike" kern="1200" cap="none" spc="0" normalizeH="0" baseline="0" noProof="0" dirty="0">
                <a:ln>
                  <a:noFill/>
                </a:ln>
                <a:solidFill>
                  <a:schemeClr val="accent1"/>
                </a:solidFill>
                <a:effectLst/>
                <a:uLnTx/>
                <a:uFillTx/>
                <a:latin typeface="+mj-lt"/>
                <a:ea typeface="+mj-ea"/>
                <a:cs typeface="+mj-cs"/>
              </a:rPr>
              <a:t>- Delaware</a:t>
            </a:r>
          </a:p>
        </p:txBody>
      </p:sp>
      <p:pic>
        <p:nvPicPr>
          <p:cNvPr id="9" name="Picture 4">
            <a:extLst>
              <a:ext uri="{FF2B5EF4-FFF2-40B4-BE49-F238E27FC236}">
                <a16:creationId xmlns:a16="http://schemas.microsoft.com/office/drawing/2014/main" id="{365D327F-BEA9-4001-91D0-D26B9A4DE7F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99" t="1131" r="23334" b="9462"/>
          <a:stretch/>
        </p:blipFill>
        <p:spPr bwMode="auto">
          <a:xfrm>
            <a:off x="6436620" y="2072595"/>
            <a:ext cx="1828800" cy="196209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A463CA3-6B04-4CB5-B92C-E17AC6BAF035}"/>
              </a:ext>
            </a:extLst>
          </p:cNvPr>
          <p:cNvSpPr txBox="1">
            <a:spLocks/>
          </p:cNvSpPr>
          <p:nvPr/>
        </p:nvSpPr>
        <p:spPr>
          <a:xfrm>
            <a:off x="6177425" y="4434613"/>
            <a:ext cx="2347190" cy="1325563"/>
          </a:xfrm>
          <a:prstGeom prst="rect">
            <a:avLst/>
          </a:prstGeom>
          <a:ln>
            <a:noFill/>
          </a:ln>
        </p:spPr>
        <p:txBody>
          <a:bodyPr anchor="t"/>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2400" b="1" dirty="0">
                <a:solidFill>
                  <a:schemeClr val="bg1"/>
                </a:solidFill>
              </a:rPr>
              <a:t>Amy</a:t>
            </a:r>
          </a:p>
          <a:p>
            <a:pPr algn="ctr"/>
            <a:r>
              <a:rPr lang="en-US" sz="2400" b="1" dirty="0">
                <a:solidFill>
                  <a:schemeClr val="bg1"/>
                </a:solidFill>
              </a:rPr>
              <a:t>Fitzgerald, PE</a:t>
            </a:r>
          </a:p>
          <a:p>
            <a:pPr algn="ctr"/>
            <a:r>
              <a:rPr lang="en-US" sz="1800" b="1" dirty="0">
                <a:solidFill>
                  <a:schemeClr val="accent1"/>
                </a:solidFill>
              </a:rPr>
              <a:t>Stormwater Division Leader - Delaware</a:t>
            </a:r>
          </a:p>
        </p:txBody>
      </p:sp>
    </p:spTree>
    <p:extLst>
      <p:ext uri="{BB962C8B-B14F-4D97-AF65-F5344CB8AC3E}">
        <p14:creationId xmlns:p14="http://schemas.microsoft.com/office/powerpoint/2010/main" val="9201161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1E24CF-D979-4BE0-B502-8662C30CF0E7}"/>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BDE9CEA8-B49A-475E-9D38-4EF8A6CA9762}"/>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12" name="Parallelogram 5">
              <a:extLst>
                <a:ext uri="{FF2B5EF4-FFF2-40B4-BE49-F238E27FC236}">
                  <a16:creationId xmlns:a16="http://schemas.microsoft.com/office/drawing/2014/main" id="{31B703F6-F14F-43C4-AF65-DFF264AB8CFB}"/>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3" name="Parallelogram 5">
              <a:extLst>
                <a:ext uri="{FF2B5EF4-FFF2-40B4-BE49-F238E27FC236}">
                  <a16:creationId xmlns:a16="http://schemas.microsoft.com/office/drawing/2014/main" id="{A3EF054B-E6E8-40E3-8646-920518BFAF4C}"/>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4" name="Parallelogram 5">
              <a:extLst>
                <a:ext uri="{FF2B5EF4-FFF2-40B4-BE49-F238E27FC236}">
                  <a16:creationId xmlns:a16="http://schemas.microsoft.com/office/drawing/2014/main" id="{E2978069-5027-4957-A143-A67B6D85D542}"/>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5" name="Parallelogram 5">
              <a:extLst>
                <a:ext uri="{FF2B5EF4-FFF2-40B4-BE49-F238E27FC236}">
                  <a16:creationId xmlns:a16="http://schemas.microsoft.com/office/drawing/2014/main" id="{5B1A45EB-D81B-4DA4-8953-EEFC613F1E5A}"/>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 name="Content Placeholder 4">
            <a:extLst>
              <a:ext uri="{FF2B5EF4-FFF2-40B4-BE49-F238E27FC236}">
                <a16:creationId xmlns:a16="http://schemas.microsoft.com/office/drawing/2014/main" id="{CA1A899A-0CD7-07A1-9756-1B09B05E3903}"/>
              </a:ext>
            </a:extLst>
          </p:cNvPr>
          <p:cNvSpPr txBox="1">
            <a:spLocks/>
          </p:cNvSpPr>
          <p:nvPr/>
        </p:nvSpPr>
        <p:spPr>
          <a:xfrm>
            <a:off x="3655223" y="2935344"/>
            <a:ext cx="4881554" cy="111577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7200" b="1">
                <a:latin typeface="Segoe Condensed" panose="020B0606040200020203" pitchFamily="34" charset="0"/>
              </a:rPr>
              <a:t>Thank You!</a:t>
            </a:r>
          </a:p>
        </p:txBody>
      </p:sp>
    </p:spTree>
    <p:extLst>
      <p:ext uri="{BB962C8B-B14F-4D97-AF65-F5344CB8AC3E}">
        <p14:creationId xmlns:p14="http://schemas.microsoft.com/office/powerpoint/2010/main" val="402646346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06FDA17-8368-45FF-91E2-E1F51D0E6CE1}"/>
              </a:ext>
            </a:extLst>
          </p:cNvPr>
          <p:cNvSpPr txBox="1">
            <a:spLocks noGrp="1"/>
          </p:cNvSpPr>
          <p:nvPr>
            <p:ph type="title" idx="4294967295"/>
          </p:nvPr>
        </p:nvSpPr>
        <p:spPr>
          <a:xfrm>
            <a:off x="632658" y="2484085"/>
            <a:ext cx="4471777" cy="19660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mj-lt"/>
                <a:ea typeface="+mj-ea"/>
                <a:cs typeface="+mj-cs"/>
              </a:rPr>
              <a:t>Contact us:</a:t>
            </a:r>
            <a:endParaRPr kumimoji="0" lang="en-US" sz="5400" b="0" i="0" u="none" strike="noStrike" kern="1200" cap="none" spc="0" normalizeH="0" baseline="0" noProof="0">
              <a:ln>
                <a:noFill/>
              </a:ln>
              <a:solidFill>
                <a:schemeClr val="tx1"/>
              </a:solidFill>
              <a:effectLst/>
              <a:uLnTx/>
              <a:uFillTx/>
              <a:latin typeface="+mj-lt"/>
              <a:ea typeface="+mj-ea"/>
              <a:cs typeface="+mj-cs"/>
            </a:endParaRPr>
          </a:p>
        </p:txBody>
      </p:sp>
      <p:sp>
        <p:nvSpPr>
          <p:cNvPr id="33" name="Rectangle 32">
            <a:extLst>
              <a:ext uri="{FF2B5EF4-FFF2-40B4-BE49-F238E27FC236}">
                <a16:creationId xmlns:a16="http://schemas.microsoft.com/office/drawing/2014/main" id="{6E22EAD3-424B-4F9B-AF63-B4422C088B7E}"/>
              </a:ext>
              <a:ext uri="{C183D7F6-B498-43B3-948B-1728B52AA6E4}">
                <adec:decorative xmlns:adec="http://schemas.microsoft.com/office/drawing/2017/decorative" val="1"/>
              </a:ext>
            </a:extLst>
          </p:cNvPr>
          <p:cNvSpPr/>
          <p:nvPr/>
        </p:nvSpPr>
        <p:spPr>
          <a:xfrm>
            <a:off x="0" y="0"/>
            <a:ext cx="5264575" cy="68450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E1BCB8A-15A5-47EB-9226-5FE182E695C6}"/>
              </a:ext>
            </a:extLst>
          </p:cNvPr>
          <p:cNvSpPr txBox="1">
            <a:spLocks/>
          </p:cNvSpPr>
          <p:nvPr/>
        </p:nvSpPr>
        <p:spPr>
          <a:xfrm>
            <a:off x="632658" y="2445985"/>
            <a:ext cx="3970712" cy="1889347"/>
          </a:xfrm>
          <a:prstGeom prst="rect">
            <a:avLst/>
          </a:prstGeom>
          <a:ln>
            <a:noFill/>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t>Contact us:</a:t>
            </a:r>
            <a:endParaRPr lang="en-US" sz="5400">
              <a:solidFill>
                <a:schemeClr val="accent3"/>
              </a:solidFill>
            </a:endParaRPr>
          </a:p>
        </p:txBody>
      </p:sp>
      <p:sp>
        <p:nvSpPr>
          <p:cNvPr id="9" name="TextBox 8">
            <a:extLst>
              <a:ext uri="{FF2B5EF4-FFF2-40B4-BE49-F238E27FC236}">
                <a16:creationId xmlns:a16="http://schemas.microsoft.com/office/drawing/2014/main" id="{005F4A2A-BA05-4EAE-B789-31D4CA0930AE}"/>
              </a:ext>
            </a:extLst>
          </p:cNvPr>
          <p:cNvSpPr txBox="1"/>
          <p:nvPr/>
        </p:nvSpPr>
        <p:spPr>
          <a:xfrm>
            <a:off x="5660096" y="1998307"/>
            <a:ext cx="5959410" cy="3231654"/>
          </a:xfrm>
          <a:prstGeom prst="rect">
            <a:avLst/>
          </a:prstGeom>
          <a:noFill/>
        </p:spPr>
        <p:txBody>
          <a:bodyPr wrap="square" anchor="ctr">
            <a:spAutoFit/>
          </a:bodyPr>
          <a:lstStyle/>
          <a:p>
            <a:pPr>
              <a:lnSpc>
                <a:spcPct val="150000"/>
              </a:lnSpc>
            </a:pPr>
            <a:r>
              <a:rPr lang="en-US" sz="2800" b="1" dirty="0">
                <a:solidFill>
                  <a:schemeClr val="bg1"/>
                </a:solidFill>
              </a:rPr>
              <a:t>Christopher Brendza</a:t>
            </a:r>
          </a:p>
          <a:p>
            <a:r>
              <a:rPr lang="en-US" sz="2000" b="0" dirty="0">
                <a:solidFill>
                  <a:schemeClr val="bg1"/>
                </a:solidFill>
              </a:rPr>
              <a:t>302.533.3972</a:t>
            </a:r>
            <a:endParaRPr lang="en-US" sz="2000" dirty="0">
              <a:solidFill>
                <a:schemeClr val="bg1"/>
              </a:solidFill>
            </a:endParaRPr>
          </a:p>
          <a:p>
            <a:r>
              <a:rPr lang="en-US" sz="2000" dirty="0">
                <a:solidFill>
                  <a:schemeClr val="bg1"/>
                </a:solidFill>
              </a:rPr>
              <a:t>cbrendza@jmt.com</a:t>
            </a:r>
            <a:endParaRPr lang="en-US" sz="2000" b="0" dirty="0">
              <a:solidFill>
                <a:schemeClr val="bg1"/>
              </a:solidFill>
            </a:endParaRPr>
          </a:p>
          <a:p>
            <a:endParaRPr lang="en-US" sz="2000" dirty="0">
              <a:solidFill>
                <a:schemeClr val="bg1"/>
              </a:solidFill>
            </a:endParaRPr>
          </a:p>
          <a:p>
            <a:pPr>
              <a:lnSpc>
                <a:spcPct val="150000"/>
              </a:lnSpc>
            </a:pPr>
            <a:r>
              <a:rPr lang="en-US" sz="2800" b="1" dirty="0">
                <a:solidFill>
                  <a:schemeClr val="bg1"/>
                </a:solidFill>
              </a:rPr>
              <a:t>Amy Fitzgerald</a:t>
            </a:r>
          </a:p>
          <a:p>
            <a:r>
              <a:rPr lang="en-US" sz="2000" b="0" dirty="0">
                <a:solidFill>
                  <a:schemeClr val="bg1"/>
                </a:solidFill>
              </a:rPr>
              <a:t>302.533.3970</a:t>
            </a:r>
            <a:endParaRPr lang="en-US" sz="2000" dirty="0">
              <a:solidFill>
                <a:schemeClr val="bg1"/>
              </a:solidFill>
            </a:endParaRPr>
          </a:p>
          <a:p>
            <a:r>
              <a:rPr lang="en-US" sz="2000" dirty="0">
                <a:solidFill>
                  <a:schemeClr val="bg1"/>
                </a:solidFill>
              </a:rPr>
              <a:t>afitzgerald@jmt.com</a:t>
            </a:r>
            <a:endParaRPr lang="en-US" sz="2000" b="0" dirty="0">
              <a:solidFill>
                <a:schemeClr val="bg1"/>
              </a:solidFill>
            </a:endParaRPr>
          </a:p>
          <a:p>
            <a:endParaRPr lang="en-US" sz="2000" b="0" dirty="0">
              <a:solidFill>
                <a:schemeClr val="bg1"/>
              </a:solidFill>
            </a:endParaRPr>
          </a:p>
        </p:txBody>
      </p:sp>
      <p:grpSp>
        <p:nvGrpSpPr>
          <p:cNvPr id="41" name="Group 40">
            <a:extLst>
              <a:ext uri="{FF2B5EF4-FFF2-40B4-BE49-F238E27FC236}">
                <a16:creationId xmlns:a16="http://schemas.microsoft.com/office/drawing/2014/main" id="{82286943-C816-434A-8776-776CFFAC007D}"/>
              </a:ext>
              <a:ext uri="{C183D7F6-B498-43B3-948B-1728B52AA6E4}">
                <adec:decorative xmlns:adec="http://schemas.microsoft.com/office/drawing/2017/decorative" val="1"/>
              </a:ext>
            </a:extLst>
          </p:cNvPr>
          <p:cNvGrpSpPr/>
          <p:nvPr/>
        </p:nvGrpSpPr>
        <p:grpSpPr>
          <a:xfrm rot="165621">
            <a:off x="2986729" y="-137250"/>
            <a:ext cx="2317598" cy="1569589"/>
            <a:chOff x="10935162" y="275170"/>
            <a:chExt cx="1285713" cy="1058616"/>
          </a:xfrm>
          <a:solidFill>
            <a:schemeClr val="tx1"/>
          </a:solidFill>
        </p:grpSpPr>
        <p:sp>
          <p:nvSpPr>
            <p:cNvPr id="42" name="Parallelogram 5">
              <a:extLst>
                <a:ext uri="{FF2B5EF4-FFF2-40B4-BE49-F238E27FC236}">
                  <a16:creationId xmlns:a16="http://schemas.microsoft.com/office/drawing/2014/main" id="{547803AC-E2D2-4DA0-BD4E-30E145B2B607}"/>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3" name="Parallelogram 5">
              <a:extLst>
                <a:ext uri="{FF2B5EF4-FFF2-40B4-BE49-F238E27FC236}">
                  <a16:creationId xmlns:a16="http://schemas.microsoft.com/office/drawing/2014/main" id="{210C6994-9CC1-4020-95C1-3CCB2C45C708}"/>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4" name="Parallelogram 5">
              <a:extLst>
                <a:ext uri="{FF2B5EF4-FFF2-40B4-BE49-F238E27FC236}">
                  <a16:creationId xmlns:a16="http://schemas.microsoft.com/office/drawing/2014/main" id="{F57325A1-6778-47ED-B97D-D6F4538D78AA}"/>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5" name="Parallelogram 5">
              <a:extLst>
                <a:ext uri="{FF2B5EF4-FFF2-40B4-BE49-F238E27FC236}">
                  <a16:creationId xmlns:a16="http://schemas.microsoft.com/office/drawing/2014/main" id="{C5D4BACA-A62C-480B-B57A-6AA2C7FB6F2D}"/>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46" name="Rectangle 45">
            <a:extLst>
              <a:ext uri="{FF2B5EF4-FFF2-40B4-BE49-F238E27FC236}">
                <a16:creationId xmlns:a16="http://schemas.microsoft.com/office/drawing/2014/main" id="{736AB721-6CE0-4399-A4CD-2F7E905C6E55}"/>
              </a:ext>
              <a:ext uri="{C183D7F6-B498-43B3-948B-1728B52AA6E4}">
                <adec:decorative xmlns:adec="http://schemas.microsoft.com/office/drawing/2017/decorative" val="1"/>
              </a:ext>
            </a:extLst>
          </p:cNvPr>
          <p:cNvSpPr/>
          <p:nvPr/>
        </p:nvSpPr>
        <p:spPr>
          <a:xfrm>
            <a:off x="0" y="6740248"/>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1278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BBEB-7E4D-07D7-18CC-D8269C4E6E5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E916C4A-06FC-A290-BBEC-4BA1ADEEC1BD}"/>
              </a:ext>
            </a:extLst>
          </p:cNvPr>
          <p:cNvSpPr/>
          <p:nvPr/>
        </p:nvSpPr>
        <p:spPr>
          <a:xfrm>
            <a:off x="2933700" y="1333501"/>
            <a:ext cx="9105900" cy="5276848"/>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 Placeholder 2">
            <a:extLst>
              <a:ext uri="{FF2B5EF4-FFF2-40B4-BE49-F238E27FC236}">
                <a16:creationId xmlns:a16="http://schemas.microsoft.com/office/drawing/2014/main" id="{FC8B83D1-0CAF-974B-7D80-78612F95F99E}"/>
              </a:ext>
            </a:extLst>
          </p:cNvPr>
          <p:cNvSpPr txBox="1">
            <a:spLocks/>
          </p:cNvSpPr>
          <p:nvPr/>
        </p:nvSpPr>
        <p:spPr>
          <a:xfrm>
            <a:off x="9064366" y="2177494"/>
            <a:ext cx="2975239" cy="3381567"/>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spcAft>
                <a:spcPts val="210"/>
              </a:spcAft>
            </a:pPr>
            <a:r>
              <a:rPr lang="en-US" sz="1600" b="1">
                <a:solidFill>
                  <a:schemeClr val="accent3"/>
                </a:solidFill>
              </a:rPr>
              <a:t>OUR MARKETS</a:t>
            </a:r>
          </a:p>
          <a:p>
            <a:pPr algn="ctr">
              <a:lnSpc>
                <a:spcPts val="1300"/>
              </a:lnSpc>
              <a:spcBef>
                <a:spcPts val="600"/>
              </a:spcBef>
              <a:spcAft>
                <a:spcPts val="210"/>
              </a:spcAft>
            </a:pPr>
            <a:r>
              <a:rPr lang="en-US" sz="1400">
                <a:solidFill>
                  <a:schemeClr val="tx1"/>
                </a:solidFill>
              </a:rPr>
              <a:t>Transportation</a:t>
            </a:r>
          </a:p>
          <a:p>
            <a:pPr algn="ctr">
              <a:lnSpc>
                <a:spcPts val="1300"/>
              </a:lnSpc>
              <a:spcBef>
                <a:spcPts val="600"/>
              </a:spcBef>
              <a:spcAft>
                <a:spcPts val="210"/>
              </a:spcAft>
            </a:pPr>
            <a:r>
              <a:rPr lang="en-US" sz="1400">
                <a:solidFill>
                  <a:schemeClr val="tx1"/>
                </a:solidFill>
              </a:rPr>
              <a:t>Buildings &amp; Facilities</a:t>
            </a:r>
          </a:p>
          <a:p>
            <a:pPr algn="ctr">
              <a:lnSpc>
                <a:spcPts val="1300"/>
              </a:lnSpc>
              <a:spcBef>
                <a:spcPts val="600"/>
              </a:spcBef>
              <a:spcAft>
                <a:spcPts val="210"/>
              </a:spcAft>
            </a:pPr>
            <a:r>
              <a:rPr lang="en-US" sz="1400">
                <a:solidFill>
                  <a:schemeClr val="tx1"/>
                </a:solidFill>
              </a:rPr>
              <a:t>Water, Wastewater &amp; Utilities</a:t>
            </a:r>
          </a:p>
          <a:p>
            <a:pPr algn="ctr">
              <a:lnSpc>
                <a:spcPts val="1300"/>
              </a:lnSpc>
              <a:spcBef>
                <a:spcPts val="600"/>
              </a:spcBef>
              <a:spcAft>
                <a:spcPts val="210"/>
              </a:spcAft>
            </a:pPr>
            <a:r>
              <a:rPr lang="en-US" sz="1400">
                <a:solidFill>
                  <a:schemeClr val="tx1"/>
                </a:solidFill>
              </a:rPr>
              <a:t>Energy</a:t>
            </a:r>
          </a:p>
          <a:p>
            <a:pPr algn="ctr">
              <a:lnSpc>
                <a:spcPts val="1300"/>
              </a:lnSpc>
              <a:spcBef>
                <a:spcPts val="600"/>
              </a:spcBef>
              <a:spcAft>
                <a:spcPts val="210"/>
              </a:spcAft>
            </a:pPr>
            <a:r>
              <a:rPr lang="en-US" sz="1400">
                <a:solidFill>
                  <a:schemeClr val="tx1"/>
                </a:solidFill>
              </a:rPr>
              <a:t>Federal Programs</a:t>
            </a:r>
          </a:p>
          <a:p>
            <a:pPr algn="ctr">
              <a:lnSpc>
                <a:spcPts val="1300"/>
              </a:lnSpc>
              <a:spcBef>
                <a:spcPts val="600"/>
              </a:spcBef>
              <a:spcAft>
                <a:spcPts val="210"/>
              </a:spcAft>
            </a:pPr>
            <a:r>
              <a:rPr lang="en-US" sz="1400">
                <a:solidFill>
                  <a:schemeClr val="tx1"/>
                </a:solidFill>
              </a:rPr>
              <a:t>Information Technology</a:t>
            </a:r>
          </a:p>
          <a:p>
            <a:pPr algn="ctr">
              <a:lnSpc>
                <a:spcPct val="100000"/>
              </a:lnSpc>
              <a:spcBef>
                <a:spcPts val="600"/>
              </a:spcBef>
              <a:spcAft>
                <a:spcPts val="210"/>
              </a:spcAft>
            </a:pPr>
            <a:r>
              <a:rPr lang="en-US" sz="1600" b="1">
                <a:solidFill>
                  <a:schemeClr val="accent3"/>
                </a:solidFill>
              </a:rPr>
              <a:t>NATIONAL FOOTPRINT</a:t>
            </a:r>
          </a:p>
          <a:p>
            <a:pPr algn="ctr">
              <a:lnSpc>
                <a:spcPct val="100000"/>
              </a:lnSpc>
              <a:spcBef>
                <a:spcPts val="600"/>
              </a:spcBef>
              <a:spcAft>
                <a:spcPts val="210"/>
              </a:spcAft>
            </a:pPr>
            <a:r>
              <a:rPr lang="en-US" sz="1400">
                <a:solidFill>
                  <a:schemeClr val="tx1"/>
                </a:solidFill>
              </a:rPr>
              <a:t>We have a national footprint with offices in 51 states, including Washington, DC.</a:t>
            </a:r>
          </a:p>
          <a:p>
            <a:pPr algn="ctr">
              <a:lnSpc>
                <a:spcPct val="100000"/>
              </a:lnSpc>
              <a:spcBef>
                <a:spcPts val="600"/>
              </a:spcBef>
              <a:spcAft>
                <a:spcPts val="210"/>
              </a:spcAft>
            </a:pPr>
            <a:r>
              <a:rPr lang="en-US" sz="1600" b="1">
                <a:solidFill>
                  <a:schemeClr val="accent3"/>
                </a:solidFill>
              </a:rPr>
              <a:t>OUR DELAWARE OFFICES</a:t>
            </a:r>
          </a:p>
          <a:p>
            <a:pPr algn="ctr">
              <a:lnSpc>
                <a:spcPct val="100000"/>
              </a:lnSpc>
              <a:spcBef>
                <a:spcPts val="600"/>
              </a:spcBef>
              <a:spcAft>
                <a:spcPts val="210"/>
              </a:spcAft>
            </a:pPr>
            <a:r>
              <a:rPr lang="en-US" sz="1400">
                <a:solidFill>
                  <a:schemeClr val="tx1"/>
                </a:solidFill>
              </a:rPr>
              <a:t>Newark and Dover</a:t>
            </a:r>
          </a:p>
        </p:txBody>
      </p:sp>
      <p:sp>
        <p:nvSpPr>
          <p:cNvPr id="9" name="Text Placeholder 2">
            <a:extLst>
              <a:ext uri="{FF2B5EF4-FFF2-40B4-BE49-F238E27FC236}">
                <a16:creationId xmlns:a16="http://schemas.microsoft.com/office/drawing/2014/main" id="{0323E87D-CA34-E326-2B26-389D1E53DE16}"/>
              </a:ext>
            </a:extLst>
          </p:cNvPr>
          <p:cNvSpPr txBox="1">
            <a:spLocks/>
          </p:cNvSpPr>
          <p:nvPr/>
        </p:nvSpPr>
        <p:spPr>
          <a:xfrm>
            <a:off x="3054525" y="2178099"/>
            <a:ext cx="2609764" cy="3324468"/>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600"/>
              </a:spcBef>
              <a:spcAft>
                <a:spcPts val="210"/>
              </a:spcAft>
            </a:pPr>
            <a:r>
              <a:rPr lang="en-US" sz="1600" b="1">
                <a:solidFill>
                  <a:schemeClr val="accent3"/>
                </a:solidFill>
              </a:rPr>
              <a:t>OUR SERVICES</a:t>
            </a:r>
          </a:p>
          <a:p>
            <a:pPr algn="ctr">
              <a:lnSpc>
                <a:spcPct val="100000"/>
              </a:lnSpc>
              <a:spcBef>
                <a:spcPts val="500"/>
              </a:spcBef>
              <a:spcAft>
                <a:spcPts val="210"/>
              </a:spcAft>
            </a:pPr>
            <a:r>
              <a:rPr lang="en-US" sz="1400">
                <a:solidFill>
                  <a:schemeClr val="tx1"/>
                </a:solidFill>
              </a:rPr>
              <a:t>Water Resources</a:t>
            </a:r>
          </a:p>
          <a:p>
            <a:pPr algn="ctr">
              <a:lnSpc>
                <a:spcPct val="100000"/>
              </a:lnSpc>
              <a:spcBef>
                <a:spcPts val="500"/>
              </a:spcBef>
              <a:spcAft>
                <a:spcPts val="210"/>
              </a:spcAft>
            </a:pPr>
            <a:r>
              <a:rPr lang="en-US" sz="1400">
                <a:solidFill>
                  <a:schemeClr val="tx1"/>
                </a:solidFill>
              </a:rPr>
              <a:t>Planning</a:t>
            </a:r>
          </a:p>
          <a:p>
            <a:pPr algn="ctr">
              <a:lnSpc>
                <a:spcPct val="100000"/>
              </a:lnSpc>
              <a:spcBef>
                <a:spcPts val="500"/>
              </a:spcBef>
              <a:spcAft>
                <a:spcPts val="210"/>
              </a:spcAft>
            </a:pPr>
            <a:r>
              <a:rPr lang="en-US" sz="1400">
                <a:solidFill>
                  <a:schemeClr val="tx1"/>
                </a:solidFill>
              </a:rPr>
              <a:t>Roadway &amp; Highway Engineering</a:t>
            </a:r>
          </a:p>
          <a:p>
            <a:pPr algn="ctr">
              <a:lnSpc>
                <a:spcPct val="100000"/>
              </a:lnSpc>
              <a:spcBef>
                <a:spcPts val="500"/>
              </a:spcBef>
              <a:spcAft>
                <a:spcPts val="210"/>
              </a:spcAft>
            </a:pPr>
            <a:r>
              <a:rPr lang="en-US" sz="1400">
                <a:solidFill>
                  <a:schemeClr val="tx1"/>
                </a:solidFill>
              </a:rPr>
              <a:t>Traffic Engineering</a:t>
            </a:r>
          </a:p>
          <a:p>
            <a:pPr algn="ctr">
              <a:lnSpc>
                <a:spcPct val="100000"/>
              </a:lnSpc>
              <a:spcBef>
                <a:spcPts val="500"/>
              </a:spcBef>
              <a:spcAft>
                <a:spcPts val="210"/>
              </a:spcAft>
            </a:pPr>
            <a:r>
              <a:rPr lang="en-US" sz="1400">
                <a:solidFill>
                  <a:schemeClr val="tx1"/>
                </a:solidFill>
              </a:rPr>
              <a:t>Right-of-Way</a:t>
            </a:r>
          </a:p>
          <a:p>
            <a:pPr algn="ctr">
              <a:lnSpc>
                <a:spcPct val="100000"/>
              </a:lnSpc>
              <a:spcBef>
                <a:spcPts val="500"/>
              </a:spcBef>
              <a:spcAft>
                <a:spcPts val="210"/>
              </a:spcAft>
            </a:pPr>
            <a:r>
              <a:rPr lang="en-US" sz="1400">
                <a:solidFill>
                  <a:schemeClr val="tx1"/>
                </a:solidFill>
              </a:rPr>
              <a:t>Wastewater</a:t>
            </a:r>
          </a:p>
          <a:p>
            <a:pPr algn="ctr">
              <a:lnSpc>
                <a:spcPct val="100000"/>
              </a:lnSpc>
              <a:spcBef>
                <a:spcPts val="500"/>
              </a:spcBef>
              <a:spcAft>
                <a:spcPts val="210"/>
              </a:spcAft>
            </a:pPr>
            <a:r>
              <a:rPr lang="en-US" sz="1400">
                <a:solidFill>
                  <a:schemeClr val="tx1"/>
                </a:solidFill>
              </a:rPr>
              <a:t>Program &amp; Construction Management</a:t>
            </a:r>
          </a:p>
          <a:p>
            <a:pPr algn="ctr">
              <a:lnSpc>
                <a:spcPct val="100000"/>
              </a:lnSpc>
              <a:spcBef>
                <a:spcPts val="500"/>
              </a:spcBef>
              <a:spcAft>
                <a:spcPts val="210"/>
              </a:spcAft>
            </a:pPr>
            <a:r>
              <a:rPr lang="en-US" sz="1400">
                <a:solidFill>
                  <a:schemeClr val="tx1"/>
                </a:solidFill>
              </a:rPr>
              <a:t>Environmental &amp; Sustainable Solutions</a:t>
            </a:r>
          </a:p>
          <a:p>
            <a:pPr algn="ctr">
              <a:lnSpc>
                <a:spcPct val="100000"/>
              </a:lnSpc>
              <a:spcBef>
                <a:spcPts val="500"/>
              </a:spcBef>
              <a:spcAft>
                <a:spcPts val="210"/>
              </a:spcAft>
            </a:pPr>
            <a:r>
              <a:rPr lang="en-US" sz="1400">
                <a:solidFill>
                  <a:schemeClr val="tx1"/>
                </a:solidFill>
              </a:rPr>
              <a:t>Structural Engineering</a:t>
            </a:r>
          </a:p>
          <a:p>
            <a:pPr algn="ctr">
              <a:lnSpc>
                <a:spcPct val="100000"/>
              </a:lnSpc>
              <a:spcBef>
                <a:spcPts val="500"/>
              </a:spcBef>
              <a:spcAft>
                <a:spcPts val="210"/>
              </a:spcAft>
            </a:pPr>
            <a:r>
              <a:rPr lang="en-US" sz="1400">
                <a:solidFill>
                  <a:schemeClr val="tx1"/>
                </a:solidFill>
              </a:rPr>
              <a:t>Surveys &amp; Mapping</a:t>
            </a:r>
          </a:p>
          <a:p>
            <a:pPr algn="ctr">
              <a:lnSpc>
                <a:spcPct val="100000"/>
              </a:lnSpc>
              <a:spcBef>
                <a:spcPts val="500"/>
              </a:spcBef>
              <a:spcAft>
                <a:spcPts val="210"/>
              </a:spcAft>
            </a:pPr>
            <a:r>
              <a:rPr lang="en-US" sz="1400">
                <a:solidFill>
                  <a:schemeClr val="tx1"/>
                </a:solidFill>
              </a:rPr>
              <a:t>Landscape Architecture</a:t>
            </a:r>
          </a:p>
        </p:txBody>
      </p:sp>
      <p:cxnSp>
        <p:nvCxnSpPr>
          <p:cNvPr id="11" name="Straight Connector 10">
            <a:extLst>
              <a:ext uri="{FF2B5EF4-FFF2-40B4-BE49-F238E27FC236}">
                <a16:creationId xmlns:a16="http://schemas.microsoft.com/office/drawing/2014/main" id="{F9C0A6C1-CF60-DAFC-EC7B-18C1996BC571}"/>
              </a:ext>
            </a:extLst>
          </p:cNvPr>
          <p:cNvCxnSpPr>
            <a:cxnSpLocks/>
          </p:cNvCxnSpPr>
          <p:nvPr/>
        </p:nvCxnSpPr>
        <p:spPr>
          <a:xfrm>
            <a:off x="123741" y="1200452"/>
            <a:ext cx="1191585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FEFABF7-C941-AEC5-B6F1-5A1A6D6FDC22}"/>
              </a:ext>
            </a:extLst>
          </p:cNvPr>
          <p:cNvSpPr txBox="1">
            <a:spLocks/>
          </p:cNvSpPr>
          <p:nvPr/>
        </p:nvSpPr>
        <p:spPr>
          <a:xfrm>
            <a:off x="6073531" y="2178104"/>
            <a:ext cx="2862752" cy="977072"/>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spc="-20">
                <a:solidFill>
                  <a:schemeClr val="accent3"/>
                </a:solidFill>
              </a:rPr>
              <a:t>Engineering News-Record (ENR)</a:t>
            </a:r>
          </a:p>
          <a:p>
            <a:endParaRPr lang="en-US" sz="1400" b="1">
              <a:solidFill>
                <a:schemeClr val="accent3"/>
              </a:solidFill>
            </a:endParaRPr>
          </a:p>
          <a:p>
            <a:pPr algn="ctr">
              <a:spcBef>
                <a:spcPts val="600"/>
              </a:spcBef>
            </a:pPr>
            <a:endParaRPr lang="en-US" sz="1600"/>
          </a:p>
          <a:p>
            <a:pPr>
              <a:spcBef>
                <a:spcPts val="600"/>
              </a:spcBef>
            </a:pPr>
            <a:r>
              <a:rPr lang="en-US" sz="3200" b="1">
                <a:solidFill>
                  <a:srgbClr val="BAD98A"/>
                </a:solidFill>
              </a:rPr>
              <a:t>  </a:t>
            </a:r>
            <a:endParaRPr lang="en-US" sz="1200"/>
          </a:p>
        </p:txBody>
      </p:sp>
      <p:sp>
        <p:nvSpPr>
          <p:cNvPr id="13" name="Text Placeholder 2">
            <a:extLst>
              <a:ext uri="{FF2B5EF4-FFF2-40B4-BE49-F238E27FC236}">
                <a16:creationId xmlns:a16="http://schemas.microsoft.com/office/drawing/2014/main" id="{2927AFD3-1F56-3337-C458-12AA4C445008}"/>
              </a:ext>
            </a:extLst>
          </p:cNvPr>
          <p:cNvSpPr txBox="1">
            <a:spLocks/>
          </p:cNvSpPr>
          <p:nvPr/>
        </p:nvSpPr>
        <p:spPr>
          <a:xfrm>
            <a:off x="6106191" y="5484134"/>
            <a:ext cx="2862752" cy="836959"/>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700"/>
              </a:lnSpc>
              <a:spcBef>
                <a:spcPts val="0"/>
              </a:spcBef>
            </a:pPr>
            <a:r>
              <a:rPr lang="en-US" sz="3600" b="1">
                <a:solidFill>
                  <a:schemeClr val="accent3"/>
                </a:solidFill>
              </a:rPr>
              <a:t>52</a:t>
            </a:r>
            <a:r>
              <a:rPr lang="en-US" sz="4000" b="1">
                <a:solidFill>
                  <a:schemeClr val="accent3"/>
                </a:solidFill>
              </a:rPr>
              <a:t> </a:t>
            </a:r>
            <a:r>
              <a:rPr lang="en-US" sz="3600" b="1" spc="100">
                <a:solidFill>
                  <a:schemeClr val="accent3"/>
                </a:solidFill>
              </a:rPr>
              <a:t>YEARS</a:t>
            </a:r>
          </a:p>
          <a:p>
            <a:pPr algn="ctr">
              <a:lnSpc>
                <a:spcPts val="2700"/>
              </a:lnSpc>
              <a:spcBef>
                <a:spcPts val="0"/>
              </a:spcBef>
            </a:pPr>
            <a:r>
              <a:rPr lang="en-US" sz="3200" spc="100">
                <a:solidFill>
                  <a:schemeClr val="tx1"/>
                </a:solidFill>
              </a:rPr>
              <a:t>in Business</a:t>
            </a:r>
          </a:p>
        </p:txBody>
      </p:sp>
      <p:sp>
        <p:nvSpPr>
          <p:cNvPr id="14" name="Text Placeholder 2">
            <a:extLst>
              <a:ext uri="{FF2B5EF4-FFF2-40B4-BE49-F238E27FC236}">
                <a16:creationId xmlns:a16="http://schemas.microsoft.com/office/drawing/2014/main" id="{1DA9B7B6-7C00-3ACB-3FFB-9AD0CB91FAFE}"/>
              </a:ext>
            </a:extLst>
          </p:cNvPr>
          <p:cNvSpPr txBox="1">
            <a:spLocks/>
          </p:cNvSpPr>
          <p:nvPr/>
        </p:nvSpPr>
        <p:spPr>
          <a:xfrm>
            <a:off x="7959366" y="2415457"/>
            <a:ext cx="932971" cy="859673"/>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3200" b="1">
                <a:solidFill>
                  <a:schemeClr val="accent3"/>
                </a:solidFill>
              </a:rPr>
              <a:t>#24</a:t>
            </a:r>
          </a:p>
          <a:p>
            <a:pPr algn="ctr">
              <a:lnSpc>
                <a:spcPts val="1500"/>
              </a:lnSpc>
              <a:spcBef>
                <a:spcPts val="0"/>
              </a:spcBef>
            </a:pPr>
            <a:r>
              <a:rPr lang="en-US" sz="1200">
                <a:solidFill>
                  <a:schemeClr val="tx1"/>
                </a:solidFill>
              </a:rPr>
              <a:t>Bridges</a:t>
            </a:r>
          </a:p>
        </p:txBody>
      </p:sp>
      <p:sp>
        <p:nvSpPr>
          <p:cNvPr id="15" name="Text Placeholder 2">
            <a:extLst>
              <a:ext uri="{FF2B5EF4-FFF2-40B4-BE49-F238E27FC236}">
                <a16:creationId xmlns:a16="http://schemas.microsoft.com/office/drawing/2014/main" id="{14C16961-14C4-50E5-A25C-D4F62442100D}"/>
              </a:ext>
            </a:extLst>
          </p:cNvPr>
          <p:cNvSpPr txBox="1">
            <a:spLocks/>
          </p:cNvSpPr>
          <p:nvPr/>
        </p:nvSpPr>
        <p:spPr>
          <a:xfrm>
            <a:off x="6076395" y="2415457"/>
            <a:ext cx="1047726" cy="859673"/>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3200" b="1">
                <a:solidFill>
                  <a:schemeClr val="accent3"/>
                </a:solidFill>
              </a:rPr>
              <a:t>#9</a:t>
            </a:r>
          </a:p>
          <a:p>
            <a:pPr algn="ctr">
              <a:lnSpc>
                <a:spcPts val="1500"/>
              </a:lnSpc>
              <a:spcBef>
                <a:spcPts val="0"/>
              </a:spcBef>
            </a:pPr>
            <a:r>
              <a:rPr lang="en-US" sz="1200">
                <a:solidFill>
                  <a:schemeClr val="tx1"/>
                </a:solidFill>
              </a:rPr>
              <a:t>Highways</a:t>
            </a:r>
          </a:p>
        </p:txBody>
      </p:sp>
      <p:sp>
        <p:nvSpPr>
          <p:cNvPr id="16" name="Text Placeholder 2">
            <a:extLst>
              <a:ext uri="{FF2B5EF4-FFF2-40B4-BE49-F238E27FC236}">
                <a16:creationId xmlns:a16="http://schemas.microsoft.com/office/drawing/2014/main" id="{21677268-03B8-2B16-4409-33C0B94EAEBE}"/>
              </a:ext>
            </a:extLst>
          </p:cNvPr>
          <p:cNvSpPr txBox="1">
            <a:spLocks/>
          </p:cNvSpPr>
          <p:nvPr/>
        </p:nvSpPr>
        <p:spPr>
          <a:xfrm>
            <a:off x="6970715" y="2415457"/>
            <a:ext cx="1139372" cy="859673"/>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b="1">
                <a:solidFill>
                  <a:schemeClr val="accent3"/>
                </a:solidFill>
              </a:rPr>
              <a:t> #15</a:t>
            </a:r>
          </a:p>
          <a:p>
            <a:pPr>
              <a:lnSpc>
                <a:spcPts val="1500"/>
              </a:lnSpc>
              <a:spcBef>
                <a:spcPts val="0"/>
              </a:spcBef>
            </a:pPr>
            <a:r>
              <a:rPr lang="en-US" sz="1200">
                <a:solidFill>
                  <a:schemeClr val="tx1"/>
                </a:solidFill>
              </a:rPr>
              <a:t>Transportation</a:t>
            </a:r>
          </a:p>
        </p:txBody>
      </p:sp>
      <p:cxnSp>
        <p:nvCxnSpPr>
          <p:cNvPr id="18" name="Straight Connector 17">
            <a:extLst>
              <a:ext uri="{FF2B5EF4-FFF2-40B4-BE49-F238E27FC236}">
                <a16:creationId xmlns:a16="http://schemas.microsoft.com/office/drawing/2014/main" id="{2240C0BB-FAB0-58CE-89D5-D8F1AEDB979A}"/>
              </a:ext>
            </a:extLst>
          </p:cNvPr>
          <p:cNvCxnSpPr>
            <a:cxnSpLocks/>
          </p:cNvCxnSpPr>
          <p:nvPr/>
        </p:nvCxnSpPr>
        <p:spPr>
          <a:xfrm>
            <a:off x="5872885" y="2177491"/>
            <a:ext cx="0" cy="4006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740E63-484A-213E-43FA-8FFEAF88F8F7}"/>
              </a:ext>
            </a:extLst>
          </p:cNvPr>
          <p:cNvCxnSpPr>
            <a:cxnSpLocks/>
          </p:cNvCxnSpPr>
          <p:nvPr/>
        </p:nvCxnSpPr>
        <p:spPr>
          <a:xfrm>
            <a:off x="9095450" y="2177491"/>
            <a:ext cx="0" cy="4006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7DFBE21-5CC5-4016-4973-A0C49BE23A33}"/>
              </a:ext>
            </a:extLst>
          </p:cNvPr>
          <p:cNvGrpSpPr/>
          <p:nvPr/>
        </p:nvGrpSpPr>
        <p:grpSpPr>
          <a:xfrm>
            <a:off x="6313245" y="4525904"/>
            <a:ext cx="2424627" cy="558146"/>
            <a:chOff x="3018735" y="3129957"/>
            <a:chExt cx="2424627" cy="558146"/>
          </a:xfrm>
        </p:grpSpPr>
        <p:sp>
          <p:nvSpPr>
            <p:cNvPr id="21" name="Freeform 96">
              <a:extLst>
                <a:ext uri="{FF2B5EF4-FFF2-40B4-BE49-F238E27FC236}">
                  <a16:creationId xmlns:a16="http://schemas.microsoft.com/office/drawing/2014/main" id="{65190283-7C65-7DD9-F167-C0668F64206E}"/>
                </a:ext>
              </a:extLst>
            </p:cNvPr>
            <p:cNvSpPr>
              <a:spLocks noEditPoints="1"/>
            </p:cNvSpPr>
            <p:nvPr/>
          </p:nvSpPr>
          <p:spPr bwMode="auto">
            <a:xfrm>
              <a:off x="3018735" y="3129957"/>
              <a:ext cx="566201" cy="469760"/>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accent3"/>
            </a:solidFill>
            <a:ln w="9525">
              <a:noFill/>
              <a:round/>
              <a:headEnd/>
              <a:tailEnd/>
            </a:ln>
          </p:spPr>
          <p:txBody>
            <a:bodyPr vert="horz" wrap="square" lIns="77724" tIns="38862" rIns="77724" bIns="3886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30"/>
            </a:p>
          </p:txBody>
        </p:sp>
        <p:sp>
          <p:nvSpPr>
            <p:cNvPr id="22" name="Text Placeholder 2">
              <a:extLst>
                <a:ext uri="{FF2B5EF4-FFF2-40B4-BE49-F238E27FC236}">
                  <a16:creationId xmlns:a16="http://schemas.microsoft.com/office/drawing/2014/main" id="{D3C1BFAC-3FDE-C144-CC04-466E92EF53B5}"/>
                </a:ext>
              </a:extLst>
            </p:cNvPr>
            <p:cNvSpPr txBox="1">
              <a:spLocks/>
            </p:cNvSpPr>
            <p:nvPr/>
          </p:nvSpPr>
          <p:spPr>
            <a:xfrm>
              <a:off x="3683527" y="3224223"/>
              <a:ext cx="1759835" cy="463880"/>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400"/>
                </a:lnSpc>
                <a:spcBef>
                  <a:spcPts val="0"/>
                </a:spcBef>
              </a:pPr>
              <a:r>
                <a:rPr lang="en-US" sz="3200" b="1">
                  <a:solidFill>
                    <a:schemeClr val="tx1"/>
                  </a:solidFill>
                </a:rPr>
                <a:t>2,400+</a:t>
              </a:r>
              <a:br>
                <a:rPr lang="en-US" sz="1275">
                  <a:solidFill>
                    <a:schemeClr val="tx1"/>
                  </a:solidFill>
                </a:rPr>
              </a:br>
              <a:r>
                <a:rPr lang="en-US" sz="1600">
                  <a:solidFill>
                    <a:schemeClr val="tx1"/>
                  </a:solidFill>
                </a:rPr>
                <a:t>Employee Owners</a:t>
              </a:r>
            </a:p>
          </p:txBody>
        </p:sp>
      </p:grpSp>
      <p:sp>
        <p:nvSpPr>
          <p:cNvPr id="23" name="Text Placeholder 2">
            <a:extLst>
              <a:ext uri="{FF2B5EF4-FFF2-40B4-BE49-F238E27FC236}">
                <a16:creationId xmlns:a16="http://schemas.microsoft.com/office/drawing/2014/main" id="{3E551289-C29A-2500-1267-0B1EDC000415}"/>
              </a:ext>
            </a:extLst>
          </p:cNvPr>
          <p:cNvSpPr txBox="1">
            <a:spLocks/>
          </p:cNvSpPr>
          <p:nvPr/>
        </p:nvSpPr>
        <p:spPr>
          <a:xfrm>
            <a:off x="7454265" y="3279000"/>
            <a:ext cx="1393316" cy="859673"/>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3200" b="1">
                <a:solidFill>
                  <a:schemeClr val="accent3"/>
                </a:solidFill>
              </a:rPr>
              <a:t>#61 </a:t>
            </a:r>
          </a:p>
          <a:p>
            <a:pPr algn="ctr">
              <a:spcBef>
                <a:spcPts val="0"/>
              </a:spcBef>
            </a:pPr>
            <a:r>
              <a:rPr lang="en-US" sz="1200">
                <a:solidFill>
                  <a:schemeClr val="tx1"/>
                </a:solidFill>
              </a:rPr>
              <a:t>Top 500 </a:t>
            </a:r>
            <a:br>
              <a:rPr lang="en-US" sz="1200">
                <a:solidFill>
                  <a:schemeClr val="tx1"/>
                </a:solidFill>
              </a:rPr>
            </a:br>
            <a:r>
              <a:rPr lang="en-US" sz="1200">
                <a:solidFill>
                  <a:schemeClr val="tx1"/>
                </a:solidFill>
              </a:rPr>
              <a:t>Design Firms</a:t>
            </a:r>
          </a:p>
        </p:txBody>
      </p:sp>
      <p:sp>
        <p:nvSpPr>
          <p:cNvPr id="24" name="Text Placeholder 2">
            <a:extLst>
              <a:ext uri="{FF2B5EF4-FFF2-40B4-BE49-F238E27FC236}">
                <a16:creationId xmlns:a16="http://schemas.microsoft.com/office/drawing/2014/main" id="{E9863555-722E-BB31-6DF9-33EF28654665}"/>
              </a:ext>
            </a:extLst>
          </p:cNvPr>
          <p:cNvSpPr txBox="1">
            <a:spLocks/>
          </p:cNvSpPr>
          <p:nvPr/>
        </p:nvSpPr>
        <p:spPr>
          <a:xfrm>
            <a:off x="6073693" y="3279001"/>
            <a:ext cx="1647009" cy="859673"/>
          </a:xfrm>
          <a:prstGeom prst="rect">
            <a:avLst/>
          </a:prstGeom>
        </p:spPr>
        <p:txBody>
          <a:bodyPr/>
          <a:lstStyle>
            <a:lvl1pPr marL="0" indent="0" algn="l" defTabSz="914354" rtl="0" eaLnBrk="1" latinLnBrk="0" hangingPunct="1">
              <a:lnSpc>
                <a:spcPct val="90000"/>
              </a:lnSpc>
              <a:spcBef>
                <a:spcPts val="1000"/>
              </a:spcBef>
              <a:buFontTx/>
              <a:buNone/>
              <a:defRPr sz="28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3200" b="1">
                <a:solidFill>
                  <a:schemeClr val="accent3"/>
                </a:solidFill>
              </a:rPr>
              <a:t>#46</a:t>
            </a:r>
          </a:p>
          <a:p>
            <a:pPr algn="ctr">
              <a:spcBef>
                <a:spcPts val="0"/>
              </a:spcBef>
            </a:pPr>
            <a:r>
              <a:rPr lang="en-US" sz="1200">
                <a:solidFill>
                  <a:schemeClr val="tx1"/>
                </a:solidFill>
              </a:rPr>
              <a:t>Top 100 Pure </a:t>
            </a:r>
            <a:br>
              <a:rPr lang="en-US" sz="1200">
                <a:solidFill>
                  <a:schemeClr val="tx1"/>
                </a:solidFill>
              </a:rPr>
            </a:br>
            <a:r>
              <a:rPr lang="en-US" sz="1200">
                <a:solidFill>
                  <a:schemeClr val="tx1"/>
                </a:solidFill>
              </a:rPr>
              <a:t>Designers</a:t>
            </a:r>
          </a:p>
        </p:txBody>
      </p:sp>
      <p:pic>
        <p:nvPicPr>
          <p:cNvPr id="30" name="Graphic 29">
            <a:extLst>
              <a:ext uri="{FF2B5EF4-FFF2-40B4-BE49-F238E27FC236}">
                <a16:creationId xmlns:a16="http://schemas.microsoft.com/office/drawing/2014/main" id="{C8CD7510-1454-07FC-1A31-722E7AB802D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895898">
            <a:off x="9580949" y="5561046"/>
            <a:ext cx="396868" cy="639400"/>
          </a:xfrm>
          <a:prstGeom prst="rect">
            <a:avLst/>
          </a:prstGeom>
        </p:spPr>
      </p:pic>
      <p:pic>
        <p:nvPicPr>
          <p:cNvPr id="33" name="Picture 32" descr="A group of people walking on a sidewalk&#10;&#10;Description automatically generated">
            <a:extLst>
              <a:ext uri="{FF2B5EF4-FFF2-40B4-BE49-F238E27FC236}">
                <a16:creationId xmlns:a16="http://schemas.microsoft.com/office/drawing/2014/main" id="{7807FD9B-D1BE-881A-25D6-727C366E646D}"/>
              </a:ext>
            </a:extLst>
          </p:cNvPr>
          <p:cNvPicPr>
            <a:picLocks noChangeAspect="1"/>
          </p:cNvPicPr>
          <p:nvPr/>
        </p:nvPicPr>
        <p:blipFill>
          <a:blip r:embed="rId5">
            <a:extLst>
              <a:ext uri="{28A0092B-C50C-407E-A947-70E740481C1C}">
                <a14:useLocalDpi xmlns:a14="http://schemas.microsoft.com/office/drawing/2010/main" val="0"/>
              </a:ext>
            </a:extLst>
          </a:blip>
          <a:srcRect l="38831" r="25633"/>
          <a:stretch/>
        </p:blipFill>
        <p:spPr>
          <a:xfrm>
            <a:off x="123736" y="1333499"/>
            <a:ext cx="2809959" cy="5276849"/>
          </a:xfrm>
          <a:prstGeom prst="rect">
            <a:avLst/>
          </a:prstGeom>
        </p:spPr>
      </p:pic>
      <p:pic>
        <p:nvPicPr>
          <p:cNvPr id="34" name="Picture 2">
            <a:extLst>
              <a:ext uri="{FF2B5EF4-FFF2-40B4-BE49-F238E27FC236}">
                <a16:creationId xmlns:a16="http://schemas.microsoft.com/office/drawing/2014/main" id="{48D8A725-1553-F633-2E23-C4A2E854061F}"/>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79406" y="1442132"/>
            <a:ext cx="1416047" cy="54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DBAD1F2-82EB-4AF4-98A4-5B97DA7E02B8}"/>
              </a:ext>
            </a:extLst>
          </p:cNvPr>
          <p:cNvSpPr txBox="1">
            <a:spLocks/>
          </p:cNvSpPr>
          <p:nvPr/>
        </p:nvSpPr>
        <p:spPr>
          <a:xfrm>
            <a:off x="523527" y="155626"/>
            <a:ext cx="10724576" cy="772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00"/>
              </a:lnSpc>
              <a:spcBef>
                <a:spcPts val="0"/>
              </a:spcBef>
              <a:defRPr/>
            </a:pPr>
            <a:r>
              <a:rPr lang="en-US" sz="3400">
                <a:latin typeface="+mn-lt"/>
                <a:ea typeface="+mn-ea"/>
                <a:cs typeface="+mn-cs"/>
              </a:rPr>
              <a:t>JMT Overview</a:t>
            </a:r>
          </a:p>
        </p:txBody>
      </p:sp>
    </p:spTree>
    <p:extLst>
      <p:ext uri="{BB962C8B-B14F-4D97-AF65-F5344CB8AC3E}">
        <p14:creationId xmlns:p14="http://schemas.microsoft.com/office/powerpoint/2010/main" val="28527901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519B01-FB12-49AF-8F6F-A83B0E188DA7}"/>
              </a:ext>
            </a:extLst>
          </p:cNvPr>
          <p:cNvSpPr>
            <a:spLocks noGrp="1"/>
          </p:cNvSpPr>
          <p:nvPr>
            <p:ph type="title" idx="4294967295"/>
          </p:nvPr>
        </p:nvSpPr>
        <p:spPr>
          <a:xfrm>
            <a:off x="523527" y="155626"/>
            <a:ext cx="10724576" cy="772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Presentation </a:t>
            </a:r>
            <a:r>
              <a:rPr kumimoji="0" lang="en-US" sz="3400" b="0" i="0" u="none" strike="noStrike" kern="1200" cap="none" spc="0" normalizeH="0" baseline="0" noProof="0" dirty="0">
                <a:ln>
                  <a:noFill/>
                </a:ln>
                <a:solidFill>
                  <a:schemeClr val="tx1"/>
                </a:solidFill>
                <a:effectLst/>
                <a:uLnTx/>
                <a:uFillTx/>
                <a:latin typeface="+mn-lt"/>
                <a:ea typeface="+mn-ea"/>
                <a:cs typeface="+mn-cs"/>
              </a:rPr>
              <a:t>Agenda</a:t>
            </a:r>
          </a:p>
        </p:txBody>
      </p:sp>
      <p:sp>
        <p:nvSpPr>
          <p:cNvPr id="27" name="Rectangle 26">
            <a:extLst>
              <a:ext uri="{FF2B5EF4-FFF2-40B4-BE49-F238E27FC236}">
                <a16:creationId xmlns:a16="http://schemas.microsoft.com/office/drawing/2014/main" id="{F12FEEC8-D1D3-46BD-80D6-19B8E6C24ABA}"/>
              </a:ext>
              <a:ext uri="{C183D7F6-B498-43B3-948B-1728B52AA6E4}">
                <adec:decorative xmlns:adec="http://schemas.microsoft.com/office/drawing/2017/decorative" val="1"/>
              </a:ext>
            </a:extLst>
          </p:cNvPr>
          <p:cNvSpPr/>
          <p:nvPr/>
        </p:nvSpPr>
        <p:spPr>
          <a:xfrm>
            <a:off x="146524" y="2535918"/>
            <a:ext cx="2310897" cy="2199891"/>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D82BEF-667A-48FB-A745-248A40D526D7}"/>
              </a:ext>
              <a:ext uri="{C183D7F6-B498-43B3-948B-1728B52AA6E4}">
                <adec:decorative xmlns:adec="http://schemas.microsoft.com/office/drawing/2017/decorative" val="1"/>
              </a:ext>
            </a:extLst>
          </p:cNvPr>
          <p:cNvSpPr/>
          <p:nvPr/>
        </p:nvSpPr>
        <p:spPr>
          <a:xfrm>
            <a:off x="2525586" y="2535918"/>
            <a:ext cx="2235505" cy="2199891"/>
          </a:xfrm>
          <a:prstGeom prst="rect">
            <a:avLst/>
          </a:prstGeom>
          <a:solidFill>
            <a:srgbClr val="C4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03CB72-32C9-4155-B5BD-28F11A71EDCB}"/>
              </a:ext>
              <a:ext uri="{C183D7F6-B498-43B3-948B-1728B52AA6E4}">
                <adec:decorative xmlns:adec="http://schemas.microsoft.com/office/drawing/2017/decorative" val="1"/>
              </a:ext>
            </a:extLst>
          </p:cNvPr>
          <p:cNvSpPr/>
          <p:nvPr/>
        </p:nvSpPr>
        <p:spPr>
          <a:xfrm>
            <a:off x="4833247" y="2535918"/>
            <a:ext cx="2377435" cy="2207640"/>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1983995-F555-4B63-BFA4-0220F73CAF1B}"/>
              </a:ext>
              <a:ext uri="{C183D7F6-B498-43B3-948B-1728B52AA6E4}">
                <adec:decorative xmlns:adec="http://schemas.microsoft.com/office/drawing/2017/decorative" val="1"/>
              </a:ext>
            </a:extLst>
          </p:cNvPr>
          <p:cNvSpPr/>
          <p:nvPr/>
        </p:nvSpPr>
        <p:spPr>
          <a:xfrm>
            <a:off x="7281255" y="2535918"/>
            <a:ext cx="2353025" cy="2207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DFFFAA-D2E7-4A09-9C0F-2C51494D8992}"/>
              </a:ext>
              <a:ext uri="{C183D7F6-B498-43B3-948B-1728B52AA6E4}">
                <adec:decorative xmlns:adec="http://schemas.microsoft.com/office/drawing/2017/decorative" val="1"/>
              </a:ext>
            </a:extLst>
          </p:cNvPr>
          <p:cNvSpPr/>
          <p:nvPr/>
        </p:nvSpPr>
        <p:spPr>
          <a:xfrm>
            <a:off x="9704853" y="2535918"/>
            <a:ext cx="2357576" cy="2207640"/>
          </a:xfrm>
          <a:prstGeom prst="rect">
            <a:avLst/>
          </a:prstGeom>
          <a:solidFill>
            <a:srgbClr val="7C8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ullseye outline">
            <a:extLst>
              <a:ext uri="{FF2B5EF4-FFF2-40B4-BE49-F238E27FC236}">
                <a16:creationId xmlns:a16="http://schemas.microsoft.com/office/drawing/2014/main" id="{C2898FE5-5199-4779-8F47-066DCF7B81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0610" y="2996564"/>
            <a:ext cx="993362" cy="993362"/>
          </a:xfrm>
          <a:prstGeom prst="rect">
            <a:avLst/>
          </a:prstGeom>
        </p:spPr>
      </p:pic>
      <p:sp>
        <p:nvSpPr>
          <p:cNvPr id="36" name="Rectangle 35">
            <a:extLst>
              <a:ext uri="{FF2B5EF4-FFF2-40B4-BE49-F238E27FC236}">
                <a16:creationId xmlns:a16="http://schemas.microsoft.com/office/drawing/2014/main" id="{8F8BF742-88BA-4D81-9DD3-88E37C01AC5D}"/>
              </a:ext>
            </a:extLst>
          </p:cNvPr>
          <p:cNvSpPr/>
          <p:nvPr/>
        </p:nvSpPr>
        <p:spPr>
          <a:xfrm>
            <a:off x="173046" y="4893307"/>
            <a:ext cx="2308489" cy="430887"/>
          </a:xfrm>
          <a:prstGeom prst="rect">
            <a:avLst/>
          </a:prstGeom>
        </p:spPr>
        <p:txBody>
          <a:bodyPr wrap="square" anchor="t" anchorCtr="0">
            <a:spAutoFit/>
          </a:bodyPr>
          <a:lstStyle/>
          <a:p>
            <a:pPr algn="ctr"/>
            <a:r>
              <a:rPr lang="en-US" sz="2200" b="1" dirty="0">
                <a:solidFill>
                  <a:schemeClr val="bg1"/>
                </a:solidFill>
                <a:ea typeface="Verdana" panose="020B0604030504040204" pitchFamily="34" charset="0"/>
                <a:cs typeface="Verdana" panose="020B0604030504040204" pitchFamily="34" charset="0"/>
              </a:rPr>
              <a:t>Project Goals</a:t>
            </a:r>
          </a:p>
        </p:txBody>
      </p:sp>
      <p:pic>
        <p:nvPicPr>
          <p:cNvPr id="37" name="Graphic 36" descr="Trophy outline">
            <a:extLst>
              <a:ext uri="{FF2B5EF4-FFF2-40B4-BE49-F238E27FC236}">
                <a16:creationId xmlns:a16="http://schemas.microsoft.com/office/drawing/2014/main" id="{ADFBA677-1E12-4628-A5C3-BB61017A0D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215972" y="3076497"/>
            <a:ext cx="793204" cy="797511"/>
          </a:xfrm>
          <a:prstGeom prst="rect">
            <a:avLst/>
          </a:prstGeom>
        </p:spPr>
      </p:pic>
      <p:sp>
        <p:nvSpPr>
          <p:cNvPr id="38" name="Rectangle 37">
            <a:extLst>
              <a:ext uri="{FF2B5EF4-FFF2-40B4-BE49-F238E27FC236}">
                <a16:creationId xmlns:a16="http://schemas.microsoft.com/office/drawing/2014/main" id="{1559438C-4C23-43BC-A1B2-DD7D2E5F6B76}"/>
              </a:ext>
            </a:extLst>
          </p:cNvPr>
          <p:cNvSpPr/>
          <p:nvPr/>
        </p:nvSpPr>
        <p:spPr>
          <a:xfrm>
            <a:off x="2494821" y="4908827"/>
            <a:ext cx="2235505"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SWMP Grant</a:t>
            </a:r>
          </a:p>
        </p:txBody>
      </p:sp>
      <p:pic>
        <p:nvPicPr>
          <p:cNvPr id="40" name="Graphic 39" descr="Checklist outline">
            <a:extLst>
              <a:ext uri="{FF2B5EF4-FFF2-40B4-BE49-F238E27FC236}">
                <a16:creationId xmlns:a16="http://schemas.microsoft.com/office/drawing/2014/main" id="{DDB174D4-8B59-4C91-9878-E51CB9C5E7B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73054" y="3018770"/>
            <a:ext cx="993362" cy="993362"/>
          </a:xfrm>
          <a:prstGeom prst="rect">
            <a:avLst/>
          </a:prstGeom>
        </p:spPr>
      </p:pic>
      <p:sp>
        <p:nvSpPr>
          <p:cNvPr id="42" name="Rectangle 41">
            <a:extLst>
              <a:ext uri="{FF2B5EF4-FFF2-40B4-BE49-F238E27FC236}">
                <a16:creationId xmlns:a16="http://schemas.microsoft.com/office/drawing/2014/main" id="{4E671ED1-6865-4907-A4E2-F50EB2C59C48}"/>
              </a:ext>
            </a:extLst>
          </p:cNvPr>
          <p:cNvSpPr/>
          <p:nvPr/>
        </p:nvSpPr>
        <p:spPr>
          <a:xfrm>
            <a:off x="4833247" y="4908827"/>
            <a:ext cx="2357576"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Project Tasks</a:t>
            </a:r>
          </a:p>
        </p:txBody>
      </p:sp>
      <p:pic>
        <p:nvPicPr>
          <p:cNvPr id="43" name="Graphic 42" descr="Monthly calendar outline">
            <a:extLst>
              <a:ext uri="{FF2B5EF4-FFF2-40B4-BE49-F238E27FC236}">
                <a16:creationId xmlns:a16="http://schemas.microsoft.com/office/drawing/2014/main" id="{A3055F27-EE1B-45FE-BD59-93D6655657C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012465" y="3018770"/>
            <a:ext cx="927897" cy="927897"/>
          </a:xfrm>
          <a:prstGeom prst="rect">
            <a:avLst/>
          </a:prstGeom>
        </p:spPr>
      </p:pic>
      <p:sp>
        <p:nvSpPr>
          <p:cNvPr id="44" name="Rectangle 43">
            <a:extLst>
              <a:ext uri="{FF2B5EF4-FFF2-40B4-BE49-F238E27FC236}">
                <a16:creationId xmlns:a16="http://schemas.microsoft.com/office/drawing/2014/main" id="{F8858C72-4B67-4BB6-8B9D-7385B91EA364}"/>
              </a:ext>
            </a:extLst>
          </p:cNvPr>
          <p:cNvSpPr/>
          <p:nvPr/>
        </p:nvSpPr>
        <p:spPr>
          <a:xfrm>
            <a:off x="7299346" y="4893307"/>
            <a:ext cx="2316841"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Schedule</a:t>
            </a:r>
          </a:p>
        </p:txBody>
      </p:sp>
      <p:pic>
        <p:nvPicPr>
          <p:cNvPr id="45" name="Graphic 44" descr="Thought bubble outline">
            <a:extLst>
              <a:ext uri="{FF2B5EF4-FFF2-40B4-BE49-F238E27FC236}">
                <a16:creationId xmlns:a16="http://schemas.microsoft.com/office/drawing/2014/main" id="{0EC0BD75-C5EB-4BC9-98F6-96031E27D7C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419692" y="3076497"/>
            <a:ext cx="923393" cy="923393"/>
          </a:xfrm>
          <a:prstGeom prst="rect">
            <a:avLst/>
          </a:prstGeom>
        </p:spPr>
      </p:pic>
      <p:sp>
        <p:nvSpPr>
          <p:cNvPr id="47" name="Rectangle 46">
            <a:extLst>
              <a:ext uri="{FF2B5EF4-FFF2-40B4-BE49-F238E27FC236}">
                <a16:creationId xmlns:a16="http://schemas.microsoft.com/office/drawing/2014/main" id="{9421C04C-806D-401F-AC29-AA217BB457A9}"/>
              </a:ext>
            </a:extLst>
          </p:cNvPr>
          <p:cNvSpPr/>
          <p:nvPr/>
        </p:nvSpPr>
        <p:spPr>
          <a:xfrm>
            <a:off x="9704853" y="4893306"/>
            <a:ext cx="2357576" cy="430887"/>
          </a:xfrm>
          <a:prstGeom prst="rect">
            <a:avLst/>
          </a:prstGeom>
        </p:spPr>
        <p:txBody>
          <a:bodyPr wrap="square" anchor="t" anchorCtr="0">
            <a:spAutoFit/>
          </a:bodyPr>
          <a:lstStyle/>
          <a:p>
            <a:pPr algn="ctr"/>
            <a:r>
              <a:rPr lang="en-US" sz="2200" b="1">
                <a:solidFill>
                  <a:schemeClr val="bg1"/>
                </a:solidFill>
                <a:ea typeface="Verdana" panose="020B0604030504040204" pitchFamily="34" charset="0"/>
                <a:cs typeface="Verdana" panose="020B0604030504040204" pitchFamily="34" charset="0"/>
              </a:rPr>
              <a:t>Concept Plan</a:t>
            </a:r>
          </a:p>
        </p:txBody>
      </p:sp>
    </p:spTree>
    <p:extLst>
      <p:ext uri="{BB962C8B-B14F-4D97-AF65-F5344CB8AC3E}">
        <p14:creationId xmlns:p14="http://schemas.microsoft.com/office/powerpoint/2010/main" val="16001858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animBg="1"/>
      <p:bldP spid="34" grpId="0" animBg="1"/>
      <p:bldP spid="36" grpId="0"/>
      <p:bldP spid="38" grpId="0"/>
      <p:bldP spid="42" grpId="0"/>
      <p:bldP spid="44"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6320-E6BA-BC6A-A4E3-740D65710E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1B33D2-3F26-903A-665F-8FA2C550B5DB}"/>
              </a:ext>
              <a:ext uri="{C183D7F6-B498-43B3-948B-1728B52AA6E4}">
                <adec:decorative xmlns:adec="http://schemas.microsoft.com/office/drawing/2017/decorative" val="1"/>
              </a:ext>
            </a:extLst>
          </p:cNvPr>
          <p:cNvSpPr/>
          <p:nvPr/>
        </p:nvSpPr>
        <p:spPr>
          <a:xfrm>
            <a:off x="10659" y="2060992"/>
            <a:ext cx="12192000" cy="2864475"/>
          </a:xfrm>
          <a:prstGeom prst="rect">
            <a:avLst/>
          </a:prstGeom>
          <a:solidFill>
            <a:srgbClr val="00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E3000EFA-D36E-C8EB-C073-BA8EEE863A69}"/>
              </a:ext>
              <a:ext uri="{C183D7F6-B498-43B3-948B-1728B52AA6E4}">
                <adec:decorative xmlns:adec="http://schemas.microsoft.com/office/drawing/2017/decorative" val="1"/>
              </a:ext>
            </a:extLst>
          </p:cNvPr>
          <p:cNvSpPr/>
          <p:nvPr/>
        </p:nvSpPr>
        <p:spPr>
          <a:xfrm>
            <a:off x="5541913" y="2293600"/>
            <a:ext cx="1108175" cy="11036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E087FC-54A6-4759-61EB-9439905A73D6}"/>
              </a:ext>
              <a:ext uri="{C183D7F6-B498-43B3-948B-1728B52AA6E4}">
                <adec:decorative xmlns:adec="http://schemas.microsoft.com/office/drawing/2017/decorative" val="1"/>
              </a:ext>
            </a:extLst>
          </p:cNvPr>
          <p:cNvGrpSpPr/>
          <p:nvPr/>
        </p:nvGrpSpPr>
        <p:grpSpPr>
          <a:xfrm rot="165621">
            <a:off x="10195100" y="1927417"/>
            <a:ext cx="2008204" cy="1360052"/>
            <a:chOff x="10935162" y="275170"/>
            <a:chExt cx="1285713" cy="1058616"/>
          </a:xfrm>
          <a:solidFill>
            <a:schemeClr val="tx1"/>
          </a:solidFill>
        </p:grpSpPr>
        <p:sp>
          <p:nvSpPr>
            <p:cNvPr id="8" name="Parallelogram 5">
              <a:extLst>
                <a:ext uri="{FF2B5EF4-FFF2-40B4-BE49-F238E27FC236}">
                  <a16:creationId xmlns:a16="http://schemas.microsoft.com/office/drawing/2014/main" id="{F765A6DC-C4B8-A253-FDB2-C998101CFAE2}"/>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9" name="Parallelogram 5">
              <a:extLst>
                <a:ext uri="{FF2B5EF4-FFF2-40B4-BE49-F238E27FC236}">
                  <a16:creationId xmlns:a16="http://schemas.microsoft.com/office/drawing/2014/main" id="{5050EACB-E24D-FC79-3AB1-CEA1B82527FD}"/>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0" name="Parallelogram 5">
              <a:extLst>
                <a:ext uri="{FF2B5EF4-FFF2-40B4-BE49-F238E27FC236}">
                  <a16:creationId xmlns:a16="http://schemas.microsoft.com/office/drawing/2014/main" id="{DEEA68B9-B9E4-15CF-25E9-21F82CB9A736}"/>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1" name="Parallelogram 5">
              <a:extLst>
                <a:ext uri="{FF2B5EF4-FFF2-40B4-BE49-F238E27FC236}">
                  <a16:creationId xmlns:a16="http://schemas.microsoft.com/office/drawing/2014/main" id="{CACAFBB1-0904-AC58-3F53-35F727D88670}"/>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5" name="Graphic 4">
            <a:extLst>
              <a:ext uri="{FF2B5EF4-FFF2-40B4-BE49-F238E27FC236}">
                <a16:creationId xmlns:a16="http://schemas.microsoft.com/office/drawing/2014/main" id="{53A6B60D-67D1-21F1-EF53-A506C0B9B1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606370" y="2355776"/>
            <a:ext cx="979260" cy="979260"/>
          </a:xfrm>
          <a:prstGeom prst="rect">
            <a:avLst/>
          </a:prstGeom>
        </p:spPr>
      </p:pic>
      <p:sp>
        <p:nvSpPr>
          <p:cNvPr id="2" name="Title 1">
            <a:extLst>
              <a:ext uri="{FF2B5EF4-FFF2-40B4-BE49-F238E27FC236}">
                <a16:creationId xmlns:a16="http://schemas.microsoft.com/office/drawing/2014/main" id="{3B3B5DBA-0103-E67C-370A-99C66FA0966C}"/>
              </a:ext>
            </a:extLst>
          </p:cNvPr>
          <p:cNvSpPr>
            <a:spLocks noGrp="1"/>
          </p:cNvSpPr>
          <p:nvPr>
            <p:ph type="title" idx="4294967295"/>
          </p:nvPr>
        </p:nvSpPr>
        <p:spPr>
          <a:xfrm>
            <a:off x="-10659" y="3429000"/>
            <a:ext cx="12192000" cy="1496467"/>
          </a:xfrm>
          <a:prstGeom prst="rect">
            <a:avLst/>
          </a:prstGeom>
          <a:ln>
            <a:noFill/>
          </a:ln>
        </p:spPr>
        <p:txBody>
          <a:bodyPr anchor="ctr" anchorCtr="0">
            <a:normAutofit/>
          </a:bodyPr>
          <a:lstStyle/>
          <a:p>
            <a:pPr algn="ctr"/>
            <a:r>
              <a:rPr lang="en-US" sz="4800"/>
              <a:t>Project Goals</a:t>
            </a:r>
          </a:p>
        </p:txBody>
      </p:sp>
    </p:spTree>
    <p:extLst>
      <p:ext uri="{BB962C8B-B14F-4D97-AF65-F5344CB8AC3E}">
        <p14:creationId xmlns:p14="http://schemas.microsoft.com/office/powerpoint/2010/main" val="2304148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3" descr="Multiple exposures of an underground concrete tunnel">
            <a:extLst>
              <a:ext uri="{FF2B5EF4-FFF2-40B4-BE49-F238E27FC236}">
                <a16:creationId xmlns:a16="http://schemas.microsoft.com/office/drawing/2014/main" id="{C8DFF881-F916-462E-86E8-65ADDA58F696}"/>
              </a:ext>
            </a:extLst>
          </p:cNvPr>
          <p:cNvPicPr>
            <a:picLocks noChangeAspect="1"/>
          </p:cNvPicPr>
          <p:nvPr/>
        </p:nvPicPr>
        <p:blipFill>
          <a:blip r:embed="rId3" cstate="screen">
            <a:duotone>
              <a:schemeClr val="bg2">
                <a:shade val="45000"/>
                <a:satMod val="135000"/>
              </a:schemeClr>
              <a:prstClr val="white"/>
            </a:duotone>
            <a:alphaModFix/>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t="8340" b="8340"/>
          <a:stretch/>
        </p:blipFill>
        <p:spPr>
          <a:xfrm>
            <a:off x="-147713" y="0"/>
            <a:ext cx="12339713" cy="6858000"/>
          </a:xfrm>
          <a:prstGeom prst="rect">
            <a:avLst/>
          </a:prstGeom>
        </p:spPr>
      </p:pic>
      <p:pic>
        <p:nvPicPr>
          <p:cNvPr id="6" name="Graphic 5" descr="Open quotation mark with solid fill">
            <a:extLst>
              <a:ext uri="{FF2B5EF4-FFF2-40B4-BE49-F238E27FC236}">
                <a16:creationId xmlns:a16="http://schemas.microsoft.com/office/drawing/2014/main" id="{12AD04EF-012B-4CB7-9CFC-DE852D01E7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9857" y="979714"/>
            <a:ext cx="3224706" cy="3224706"/>
          </a:xfrm>
          <a:prstGeom prst="rect">
            <a:avLst/>
          </a:prstGeom>
        </p:spPr>
      </p:pic>
      <p:sp>
        <p:nvSpPr>
          <p:cNvPr id="2" name="Title 1">
            <a:extLst>
              <a:ext uri="{FF2B5EF4-FFF2-40B4-BE49-F238E27FC236}">
                <a16:creationId xmlns:a16="http://schemas.microsoft.com/office/drawing/2014/main" id="{8002C5F2-4901-C964-601B-7D361A814DFF}"/>
              </a:ext>
            </a:extLst>
          </p:cNvPr>
          <p:cNvSpPr txBox="1">
            <a:spLocks/>
          </p:cNvSpPr>
          <p:nvPr/>
        </p:nvSpPr>
        <p:spPr>
          <a:xfrm>
            <a:off x="6901316" y="6142892"/>
            <a:ext cx="4056185" cy="2969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t>Town of Dewey Beach Comprehensive Plan (2018)</a:t>
            </a:r>
          </a:p>
        </p:txBody>
      </p:sp>
      <p:pic>
        <p:nvPicPr>
          <p:cNvPr id="7" name="Picture 6">
            <a:extLst>
              <a:ext uri="{FF2B5EF4-FFF2-40B4-BE49-F238E27FC236}">
                <a16:creationId xmlns:a16="http://schemas.microsoft.com/office/drawing/2014/main" id="{4EB98B95-6465-218A-3AF2-4264AD898A95}"/>
              </a:ext>
            </a:extLst>
          </p:cNvPr>
          <p:cNvPicPr>
            <a:picLocks noChangeAspect="1"/>
          </p:cNvPicPr>
          <p:nvPr/>
        </p:nvPicPr>
        <p:blipFill>
          <a:blip r:embed="rId7"/>
          <a:stretch>
            <a:fillRect/>
          </a:stretch>
        </p:blipFill>
        <p:spPr>
          <a:xfrm>
            <a:off x="-267607" y="0"/>
            <a:ext cx="5558292" cy="7121943"/>
          </a:xfrm>
          <a:prstGeom prst="rect">
            <a:avLst/>
          </a:prstGeom>
        </p:spPr>
      </p:pic>
      <p:sp>
        <p:nvSpPr>
          <p:cNvPr id="3" name="Title 2">
            <a:extLst>
              <a:ext uri="{FF2B5EF4-FFF2-40B4-BE49-F238E27FC236}">
                <a16:creationId xmlns:a16="http://schemas.microsoft.com/office/drawing/2014/main" id="{3A1453F1-EAA8-4D70-9E3B-08C45E14CD73}"/>
              </a:ext>
            </a:extLst>
          </p:cNvPr>
          <p:cNvSpPr>
            <a:spLocks noGrp="1"/>
          </p:cNvSpPr>
          <p:nvPr>
            <p:ph type="title" idx="4294967295"/>
          </p:nvPr>
        </p:nvSpPr>
        <p:spPr>
          <a:xfrm>
            <a:off x="5686350" y="484554"/>
            <a:ext cx="6625544" cy="5888892"/>
          </a:xfrm>
          <a:prstGeom prst="rect">
            <a:avLst/>
          </a:prstGeom>
        </p:spPr>
        <p:txBody>
          <a:bodyPr lIns="91440" tIns="45720" rIns="91440" bIns="45720" anchor="ctr"/>
          <a:lstStyle/>
          <a:p>
            <a:r>
              <a:rPr lang="en-US" sz="3800">
                <a:solidFill>
                  <a:schemeClr val="accent3"/>
                </a:solidFill>
                <a:cs typeface="Calibri"/>
              </a:rPr>
              <a:t>…a comprehensive solution should both reduce the </a:t>
            </a:r>
            <a:br>
              <a:rPr lang="en-US" sz="3800">
                <a:solidFill>
                  <a:schemeClr val="accent3"/>
                </a:solidFill>
                <a:cs typeface="Calibri"/>
              </a:rPr>
            </a:br>
            <a:r>
              <a:rPr lang="en-US" sz="3800">
                <a:solidFill>
                  <a:schemeClr val="accent3"/>
                </a:solidFill>
                <a:cs typeface="Calibri"/>
              </a:rPr>
              <a:t>flooding from rising tides and storm driven waters from the Bay, as well as treat flood waters – from Bay flooding and increasingly intense rain events – to remove particulates and pollutants prior to returning to </a:t>
            </a:r>
            <a:br>
              <a:rPr lang="en-US" sz="3800">
                <a:solidFill>
                  <a:schemeClr val="accent3"/>
                </a:solidFill>
                <a:cs typeface="Calibri"/>
              </a:rPr>
            </a:br>
            <a:r>
              <a:rPr lang="en-US" sz="3800">
                <a:solidFill>
                  <a:schemeClr val="accent3"/>
                </a:solidFill>
                <a:cs typeface="Calibri"/>
              </a:rPr>
              <a:t>the Rehoboth Bay.</a:t>
            </a:r>
          </a:p>
        </p:txBody>
      </p:sp>
    </p:spTree>
    <p:extLst>
      <p:ext uri="{BB962C8B-B14F-4D97-AF65-F5344CB8AC3E}">
        <p14:creationId xmlns:p14="http://schemas.microsoft.com/office/powerpoint/2010/main" val="25000676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BBB5-7EE1-6A6A-2D45-0462CC0DEB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C1A0CE-1E50-2E45-0D97-A014DB717409}"/>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Project Goals</a:t>
            </a:r>
          </a:p>
        </p:txBody>
      </p:sp>
      <p:sp>
        <p:nvSpPr>
          <p:cNvPr id="7" name="Content Placeholder 3">
            <a:extLst>
              <a:ext uri="{FF2B5EF4-FFF2-40B4-BE49-F238E27FC236}">
                <a16:creationId xmlns:a16="http://schemas.microsoft.com/office/drawing/2014/main" id="{9764092C-ECC7-16EF-C393-280AED085F45}"/>
              </a:ext>
            </a:extLst>
          </p:cNvPr>
          <p:cNvSpPr txBox="1">
            <a:spLocks/>
          </p:cNvSpPr>
          <p:nvPr/>
        </p:nvSpPr>
        <p:spPr>
          <a:xfrm>
            <a:off x="571731" y="2270639"/>
            <a:ext cx="6006054" cy="3227129"/>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solidFill>
              </a:rPr>
              <a:t>Provide water quantity control to alleviate flooding along Van Dyke Street</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Relocate existing outfall to improve public safety at the Van Dyke Street outfall </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Enhance the water quality of the Rehoboth Bay Watershed by implementing targeted measures at the point of discharge</a:t>
            </a:r>
          </a:p>
        </p:txBody>
      </p:sp>
      <p:pic>
        <p:nvPicPr>
          <p:cNvPr id="3074" name="Picture 2">
            <a:extLst>
              <a:ext uri="{FF2B5EF4-FFF2-40B4-BE49-F238E27FC236}">
                <a16:creationId xmlns:a16="http://schemas.microsoft.com/office/drawing/2014/main" id="{4A94D904-7D43-E1D8-A83F-07AA53E52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3" b="1343"/>
          <a:stretch/>
        </p:blipFill>
        <p:spPr bwMode="auto">
          <a:xfrm>
            <a:off x="6979691" y="1626226"/>
            <a:ext cx="4640578" cy="45159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09687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34C50F6-3943-42C9-ADF8-26FAF22F4E90}"/>
              </a:ext>
              <a:ext uri="{C183D7F6-B498-43B3-948B-1728B52AA6E4}">
                <adec:decorative xmlns:adec="http://schemas.microsoft.com/office/drawing/2017/decorative" val="1"/>
              </a:ext>
            </a:extLst>
          </p:cNvPr>
          <p:cNvSpPr/>
          <p:nvPr/>
        </p:nvSpPr>
        <p:spPr>
          <a:xfrm>
            <a:off x="6857997" y="0"/>
            <a:ext cx="5334004"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88C20CD5-25F6-4660-B428-C3CF21461B41}"/>
              </a:ext>
            </a:extLst>
          </p:cNvPr>
          <p:cNvSpPr txBox="1">
            <a:spLocks noGrp="1"/>
          </p:cNvSpPr>
          <p:nvPr>
            <p:ph type="title" idx="4294967295"/>
          </p:nvPr>
        </p:nvSpPr>
        <p:spPr>
          <a:xfrm>
            <a:off x="868019" y="2475150"/>
            <a:ext cx="4227163" cy="19660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Our Agenda </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grpSp>
        <p:nvGrpSpPr>
          <p:cNvPr id="42" name="Group 41">
            <a:extLst>
              <a:ext uri="{FF2B5EF4-FFF2-40B4-BE49-F238E27FC236}">
                <a16:creationId xmlns:a16="http://schemas.microsoft.com/office/drawing/2014/main" id="{35C441CB-FE92-49F8-BD67-CE56FEE322B7}"/>
              </a:ext>
              <a:ext uri="{C183D7F6-B498-43B3-948B-1728B52AA6E4}">
                <adec:decorative xmlns:adec="http://schemas.microsoft.com/office/drawing/2017/decorative" val="1"/>
              </a:ext>
            </a:extLst>
          </p:cNvPr>
          <p:cNvGrpSpPr/>
          <p:nvPr/>
        </p:nvGrpSpPr>
        <p:grpSpPr>
          <a:xfrm rot="165621">
            <a:off x="10249594" y="-129168"/>
            <a:ext cx="1987352" cy="1345930"/>
            <a:chOff x="10935162" y="275170"/>
            <a:chExt cx="1285713" cy="1058616"/>
          </a:xfrm>
          <a:solidFill>
            <a:schemeClr val="tx1"/>
          </a:solidFill>
        </p:grpSpPr>
        <p:sp>
          <p:nvSpPr>
            <p:cNvPr id="43" name="Parallelogram 5">
              <a:extLst>
                <a:ext uri="{FF2B5EF4-FFF2-40B4-BE49-F238E27FC236}">
                  <a16:creationId xmlns:a16="http://schemas.microsoft.com/office/drawing/2014/main" id="{03310CB6-E1BE-4397-A514-6665AD4B0035}"/>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4" name="Parallelogram 5">
              <a:extLst>
                <a:ext uri="{FF2B5EF4-FFF2-40B4-BE49-F238E27FC236}">
                  <a16:creationId xmlns:a16="http://schemas.microsoft.com/office/drawing/2014/main" id="{23476F82-3ABC-46D5-A9EB-89EF499CB202}"/>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5" name="Parallelogram 5">
              <a:extLst>
                <a:ext uri="{FF2B5EF4-FFF2-40B4-BE49-F238E27FC236}">
                  <a16:creationId xmlns:a16="http://schemas.microsoft.com/office/drawing/2014/main" id="{A5FE8B08-F511-441C-81FB-15F100BCEE2D}"/>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46" name="Parallelogram 5">
              <a:extLst>
                <a:ext uri="{FF2B5EF4-FFF2-40B4-BE49-F238E27FC236}">
                  <a16:creationId xmlns:a16="http://schemas.microsoft.com/office/drawing/2014/main" id="{8EC2066E-3DED-411A-83F7-F3CA43E0F7E6}"/>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pic>
        <p:nvPicPr>
          <p:cNvPr id="11" name="Picture 2">
            <a:extLst>
              <a:ext uri="{FF2B5EF4-FFF2-40B4-BE49-F238E27FC236}">
                <a16:creationId xmlns:a16="http://schemas.microsoft.com/office/drawing/2014/main" id="{E57CB182-4B9D-4847-B0BB-E9B88AE47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2" t="2597" r="21623"/>
          <a:stretch/>
        </p:blipFill>
        <p:spPr bwMode="auto">
          <a:xfrm>
            <a:off x="-2" y="0"/>
            <a:ext cx="6858000" cy="6858000"/>
          </a:xfrm>
          <a:prstGeom prst="rect">
            <a:avLst/>
          </a:prstGeom>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F814B5C2-03B1-497C-9C13-9121A112D6BB}"/>
              </a:ext>
            </a:extLst>
          </p:cNvPr>
          <p:cNvSpPr txBox="1">
            <a:spLocks/>
          </p:cNvSpPr>
          <p:nvPr/>
        </p:nvSpPr>
        <p:spPr>
          <a:xfrm>
            <a:off x="6878307" y="1293685"/>
            <a:ext cx="5313693" cy="8207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a:t>Project </a:t>
            </a:r>
            <a:r>
              <a:rPr lang="en-US" sz="4000" b="1" dirty="0"/>
              <a:t>Location</a:t>
            </a:r>
          </a:p>
        </p:txBody>
      </p:sp>
      <p:sp>
        <p:nvSpPr>
          <p:cNvPr id="37" name="Rectangle 36">
            <a:extLst>
              <a:ext uri="{FF2B5EF4-FFF2-40B4-BE49-F238E27FC236}">
                <a16:creationId xmlns:a16="http://schemas.microsoft.com/office/drawing/2014/main" id="{F74200D4-2B7A-4D25-8477-363526C3C91C}"/>
              </a:ext>
              <a:ext uri="{C183D7F6-B498-43B3-948B-1728B52AA6E4}">
                <adec:decorative xmlns:adec="http://schemas.microsoft.com/office/drawing/2017/decorative" val="1"/>
              </a:ext>
            </a:extLst>
          </p:cNvPr>
          <p:cNvSpPr/>
          <p:nvPr/>
        </p:nvSpPr>
        <p:spPr>
          <a:xfrm>
            <a:off x="0" y="6751971"/>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7BEDC-1C55-9D09-418B-1525A819734A}"/>
              </a:ext>
            </a:extLst>
          </p:cNvPr>
          <p:cNvSpPr txBox="1">
            <a:spLocks/>
          </p:cNvSpPr>
          <p:nvPr/>
        </p:nvSpPr>
        <p:spPr>
          <a:xfrm>
            <a:off x="7704304" y="2893975"/>
            <a:ext cx="3661698" cy="1331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200000"/>
              </a:lnSpc>
              <a:buFont typeface="Arial" panose="020B0604020202020204" pitchFamily="34" charset="0"/>
              <a:buChar char="•"/>
              <a:defRPr/>
            </a:pPr>
            <a:r>
              <a:rPr lang="en-US" sz="2400" dirty="0">
                <a:latin typeface="+mn-lt"/>
              </a:rPr>
              <a:t>21-acre drainage area</a:t>
            </a:r>
          </a:p>
          <a:p>
            <a:pPr marL="342900" indent="-342900">
              <a:lnSpc>
                <a:spcPct val="200000"/>
              </a:lnSpc>
              <a:buFont typeface="Arial" panose="020B0604020202020204" pitchFamily="34" charset="0"/>
              <a:buChar char="•"/>
              <a:defRPr/>
            </a:pPr>
            <a:r>
              <a:rPr lang="en-US" sz="2400" dirty="0">
                <a:latin typeface="+mn-lt"/>
              </a:rPr>
              <a:t>77% impervious</a:t>
            </a:r>
          </a:p>
        </p:txBody>
      </p:sp>
    </p:spTree>
    <p:extLst>
      <p:ext uri="{BB962C8B-B14F-4D97-AF65-F5344CB8AC3E}">
        <p14:creationId xmlns:p14="http://schemas.microsoft.com/office/powerpoint/2010/main" val="21592148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404E4E-2B4B-443E-8006-31832ADB96E4}"/>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mn-lt"/>
                <a:ea typeface="+mn-ea"/>
                <a:cs typeface="+mn-cs"/>
              </a:rPr>
              <a:t>Projec</a:t>
            </a:r>
            <a:r>
              <a:rPr lang="en-US" sz="3400" dirty="0">
                <a:latin typeface="+mn-lt"/>
                <a:ea typeface="+mn-ea"/>
                <a:cs typeface="+mn-cs"/>
              </a:rPr>
              <a:t>t Goals</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Content Placeholder 43">
            <a:extLst>
              <a:ext uri="{FF2B5EF4-FFF2-40B4-BE49-F238E27FC236}">
                <a16:creationId xmlns:a16="http://schemas.microsoft.com/office/drawing/2014/main" id="{0146FCD4-66BD-4E04-B787-5CF94AEA5C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293" t="18548" r="11338" b="18548"/>
          <a:stretch/>
        </p:blipFill>
        <p:spPr>
          <a:xfrm>
            <a:off x="640080" y="1386551"/>
            <a:ext cx="4188574" cy="3566160"/>
          </a:xfrm>
          <a:prstGeom prst="rect">
            <a:avLst/>
          </a:prstGeom>
          <a:ln>
            <a:solidFill>
              <a:schemeClr val="tx2"/>
            </a:solidFill>
          </a:ln>
        </p:spPr>
      </p:pic>
      <p:sp>
        <p:nvSpPr>
          <p:cNvPr id="12" name="Rectangle 11">
            <a:extLst>
              <a:ext uri="{FF2B5EF4-FFF2-40B4-BE49-F238E27FC236}">
                <a16:creationId xmlns:a16="http://schemas.microsoft.com/office/drawing/2014/main" id="{843AC537-8296-4CB4-87C7-A0D034EF2FEE}"/>
              </a:ext>
            </a:extLst>
          </p:cNvPr>
          <p:cNvSpPr/>
          <p:nvPr/>
        </p:nvSpPr>
        <p:spPr>
          <a:xfrm>
            <a:off x="658679" y="5052400"/>
            <a:ext cx="4227659" cy="738664"/>
          </a:xfrm>
          <a:prstGeom prst="rect">
            <a:avLst/>
          </a:prstGeom>
        </p:spPr>
        <p:txBody>
          <a:bodyPr wrap="square" anchor="t" anchorCtr="0">
            <a:spAutoFit/>
          </a:bodyPr>
          <a:lstStyle/>
          <a:p>
            <a:pPr algn="ctr"/>
            <a:r>
              <a:rPr lang="en-US" sz="2400" b="1" dirty="0">
                <a:solidFill>
                  <a:schemeClr val="bg1"/>
                </a:solidFill>
                <a:ea typeface="Verdana" panose="020B0604030504040204" pitchFamily="34" charset="0"/>
                <a:cs typeface="Verdana" panose="020B0604030504040204" pitchFamily="34" charset="0"/>
              </a:rPr>
              <a:t>Low Tide</a:t>
            </a:r>
            <a:br>
              <a:rPr lang="en-US" dirty="0">
                <a:solidFill>
                  <a:schemeClr val="bg1"/>
                </a:solidFill>
              </a:rPr>
            </a:br>
            <a:endParaRPr lang="en-US" b="1" dirty="0">
              <a:solidFill>
                <a:schemeClr val="bg1"/>
              </a:solidFill>
            </a:endParaRPr>
          </a:p>
        </p:txBody>
      </p:sp>
      <p:pic>
        <p:nvPicPr>
          <p:cNvPr id="10" name="Content Placeholder 43">
            <a:extLst>
              <a:ext uri="{FF2B5EF4-FFF2-40B4-BE49-F238E27FC236}">
                <a16:creationId xmlns:a16="http://schemas.microsoft.com/office/drawing/2014/main" id="{5338C32D-1E6D-4C58-BC49-2E324D1C09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1389" b="11389"/>
          <a:stretch/>
        </p:blipFill>
        <p:spPr>
          <a:xfrm>
            <a:off x="5132590" y="1386551"/>
            <a:ext cx="4168880" cy="3593949"/>
          </a:xfrm>
          <a:prstGeom prst="rect">
            <a:avLst/>
          </a:prstGeom>
          <a:ln>
            <a:solidFill>
              <a:schemeClr val="tx2"/>
            </a:solidFill>
          </a:ln>
        </p:spPr>
      </p:pic>
      <p:sp>
        <p:nvSpPr>
          <p:cNvPr id="15" name="Rectangle 14">
            <a:extLst>
              <a:ext uri="{FF2B5EF4-FFF2-40B4-BE49-F238E27FC236}">
                <a16:creationId xmlns:a16="http://schemas.microsoft.com/office/drawing/2014/main" id="{41930AA9-94F8-424E-9E6E-248A8728B9E7}"/>
              </a:ext>
            </a:extLst>
          </p:cNvPr>
          <p:cNvSpPr/>
          <p:nvPr/>
        </p:nvSpPr>
        <p:spPr>
          <a:xfrm>
            <a:off x="5132590" y="5091065"/>
            <a:ext cx="4168880" cy="738664"/>
          </a:xfrm>
          <a:prstGeom prst="rect">
            <a:avLst/>
          </a:prstGeom>
        </p:spPr>
        <p:txBody>
          <a:bodyPr wrap="square" anchor="t" anchorCtr="0">
            <a:spAutoFit/>
          </a:bodyPr>
          <a:lstStyle/>
          <a:p>
            <a:pPr algn="ctr"/>
            <a:r>
              <a:rPr lang="en-US" sz="2400" b="1" dirty="0">
                <a:solidFill>
                  <a:schemeClr val="bg1"/>
                </a:solidFill>
                <a:ea typeface="Verdana" panose="020B0604030504040204" pitchFamily="34" charset="0"/>
                <a:cs typeface="Verdana" panose="020B0604030504040204" pitchFamily="34" charset="0"/>
              </a:rPr>
              <a:t>High Tide</a:t>
            </a:r>
            <a:br>
              <a:rPr lang="en-US" dirty="0">
                <a:solidFill>
                  <a:schemeClr val="bg1"/>
                </a:solidFill>
              </a:rPr>
            </a:br>
            <a:endParaRPr lang="en-US" b="1" dirty="0">
              <a:solidFill>
                <a:schemeClr val="bg1"/>
              </a:solidFill>
            </a:endParaRPr>
          </a:p>
        </p:txBody>
      </p:sp>
      <p:sp>
        <p:nvSpPr>
          <p:cNvPr id="9" name="Rectangle 8">
            <a:extLst>
              <a:ext uri="{FF2B5EF4-FFF2-40B4-BE49-F238E27FC236}">
                <a16:creationId xmlns:a16="http://schemas.microsoft.com/office/drawing/2014/main" id="{A61AB22A-A6ED-46C6-A716-19037DB25A42}"/>
              </a:ext>
              <a:ext uri="{C183D7F6-B498-43B3-948B-1728B52AA6E4}">
                <adec:decorative xmlns:adec="http://schemas.microsoft.com/office/drawing/2017/decorative" val="1"/>
              </a:ext>
            </a:extLst>
          </p:cNvPr>
          <p:cNvSpPr/>
          <p:nvPr/>
        </p:nvSpPr>
        <p:spPr>
          <a:xfrm>
            <a:off x="8655485" y="2196136"/>
            <a:ext cx="3536515" cy="1451157"/>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9DD4066B-AE33-42BD-A310-CD2735F39869}"/>
              </a:ext>
            </a:extLst>
          </p:cNvPr>
          <p:cNvSpPr txBox="1">
            <a:spLocks/>
          </p:cNvSpPr>
          <p:nvPr/>
        </p:nvSpPr>
        <p:spPr>
          <a:xfrm>
            <a:off x="9740438" y="2129815"/>
            <a:ext cx="2451562" cy="145115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bg1"/>
                </a:solidFill>
              </a:rPr>
              <a:t>Outfall photos</a:t>
            </a:r>
          </a:p>
        </p:txBody>
      </p:sp>
      <p:pic>
        <p:nvPicPr>
          <p:cNvPr id="11" name="Graphic 10">
            <a:extLst>
              <a:ext uri="{FF2B5EF4-FFF2-40B4-BE49-F238E27FC236}">
                <a16:creationId xmlns:a16="http://schemas.microsoft.com/office/drawing/2014/main" id="{76980608-5C10-43E2-BD2D-6C8401BDE6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6809" y="2290483"/>
            <a:ext cx="1063629" cy="1063629"/>
          </a:xfrm>
          <a:prstGeom prst="rect">
            <a:avLst/>
          </a:prstGeom>
        </p:spPr>
      </p:pic>
    </p:spTree>
    <p:extLst>
      <p:ext uri="{BB962C8B-B14F-4D97-AF65-F5344CB8AC3E}">
        <p14:creationId xmlns:p14="http://schemas.microsoft.com/office/powerpoint/2010/main" val="42746175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theme/theme1.xml><?xml version="1.0" encoding="utf-8"?>
<a:theme xmlns:a="http://schemas.openxmlformats.org/drawingml/2006/main" name="Office Theme">
  <a:themeElements>
    <a:clrScheme name="JMT Yellow">
      <a:dk1>
        <a:srgbClr val="262626"/>
      </a:dk1>
      <a:lt1>
        <a:sysClr val="window" lastClr="FFFFFF"/>
      </a:lt1>
      <a:dk2>
        <a:srgbClr val="002B55"/>
      </a:dk2>
      <a:lt2>
        <a:srgbClr val="3F3F3F"/>
      </a:lt2>
      <a:accent1>
        <a:srgbClr val="7C868C"/>
      </a:accent1>
      <a:accent2>
        <a:srgbClr val="C4C6C9"/>
      </a:accent2>
      <a:accent3>
        <a:srgbClr val="FFD200"/>
      </a:accent3>
      <a:accent4>
        <a:srgbClr val="FFDB5F"/>
      </a:accent4>
      <a:accent5>
        <a:srgbClr val="FFE594"/>
      </a:accent5>
      <a:accent6>
        <a:srgbClr val="FFF0C8"/>
      </a:accent6>
      <a:hlink>
        <a:srgbClr val="008FD2"/>
      </a:hlink>
      <a:folHlink>
        <a:srgbClr val="800080"/>
      </a:folHlink>
    </a:clrScheme>
    <a:fontScheme name="JMT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6F7D1BF-5F5F-4B37-8671-76B80DEB28C4}">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75eea5-c0b1-47df-aba4-8ec57db4e87e" xsi:nil="true"/>
    <TaxCatchAllLabel xmlns="e675eea5-c0b1-47df-aba4-8ec57db4e87e" xsi:nil="true"/>
    <lcf76f155ced4ddcb4097134ff3c332f xmlns="513a16e1-3c7b-4580-ad25-b49f9e4b1acd">
      <Terms xmlns="http://schemas.microsoft.com/office/infopath/2007/PartnerControls"/>
    </lcf76f155ced4ddcb4097134ff3c332f>
    <JMTProjectManager xmlns="39bd29cd-8478-43b9-986b-5530c4bca3e4" xsi:nil="true"/>
    <m31a16f96029487c8195408a83538dc3 xmlns="39bd29cd-8478-43b9-986b-5530c4bca3e4">
      <Terms xmlns="http://schemas.microsoft.com/office/infopath/2007/PartnerControls"/>
    </m31a16f96029487c8195408a83538dc3>
    <m3cfeefd9eb049aeb84c203d1d691e9a xmlns="39bd29cd-8478-43b9-986b-5530c4bca3e4">
      <Terms xmlns="http://schemas.microsoft.com/office/infopath/2007/PartnerControls"/>
    </m3cfeefd9eb049aeb84c203d1d691e9a>
    <JMTClient xmlns="39bd29cd-8478-43b9-986b-5530c4bca3e4" xsi:nil="true"/>
    <JMTProjectName xmlns="39bd29cd-8478-43b9-986b-5530c4bca3e4" xsi:nil="true"/>
    <JMTProjectNumber xmlns="39bd29cd-8478-43b9-986b-5530c4bca3e4" xsi:nil="true"/>
    <JMTProjectOwner xmlns="39bd29cd-8478-43b9-986b-5530c4bca3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JMT Document" ma:contentTypeID="0x010100B7AD2B500EA62F409EB70FACE873553A00EC21B9CAD8AECE49B5E3FAD99091E1E5" ma:contentTypeVersion="22" ma:contentTypeDescription="JMT Document" ma:contentTypeScope="" ma:versionID="4a2f9c019aa7c1e4b1b7dc5d77f61459">
  <xsd:schema xmlns:xsd="http://www.w3.org/2001/XMLSchema" xmlns:xs="http://www.w3.org/2001/XMLSchema" xmlns:p="http://schemas.microsoft.com/office/2006/metadata/properties" xmlns:ns2="39bd29cd-8478-43b9-986b-5530c4bca3e4" xmlns:ns3="e675eea5-c0b1-47df-aba4-8ec57db4e87e" xmlns:ns4="513a16e1-3c7b-4580-ad25-b49f9e4b1acd" targetNamespace="http://schemas.microsoft.com/office/2006/metadata/properties" ma:root="true" ma:fieldsID="3d7d5bdecb323bf7d5493e9c70360589" ns2:_="" ns3:_="" ns4:_="">
    <xsd:import namespace="39bd29cd-8478-43b9-986b-5530c4bca3e4"/>
    <xsd:import namespace="e675eea5-c0b1-47df-aba4-8ec57db4e87e"/>
    <xsd:import namespace="513a16e1-3c7b-4580-ad25-b49f9e4b1acd"/>
    <xsd:element name="properties">
      <xsd:complexType>
        <xsd:sequence>
          <xsd:element name="documentManagement">
            <xsd:complexType>
              <xsd:all>
                <xsd:element ref="ns2:JMTProjectNumber" minOccurs="0"/>
                <xsd:element ref="ns2:JMTProjectName" minOccurs="0"/>
                <xsd:element ref="ns2:JMTClient" minOccurs="0"/>
                <xsd:element ref="ns2:JMTProjectOwner" minOccurs="0"/>
                <xsd:element ref="ns2:JMTProjectManager" minOccurs="0"/>
                <xsd:element ref="ns2:m31a16f96029487c8195408a83538dc3" minOccurs="0"/>
                <xsd:element ref="ns3:TaxCatchAll" minOccurs="0"/>
                <xsd:element ref="ns3:TaxCatchAllLabel" minOccurs="0"/>
                <xsd:element ref="ns2:m3cfeefd9eb049aeb84c203d1d691e9a" minOccurs="0"/>
                <xsd:element ref="ns4:MediaServiceMetadata" minOccurs="0"/>
                <xsd:element ref="ns4:MediaServiceFastMetadata" minOccurs="0"/>
                <xsd:element ref="ns4:MediaServiceSearchProperties" minOccurs="0"/>
                <xsd:element ref="ns4:MediaServiceObjectDetectorVersions" minOccurs="0"/>
                <xsd:element ref="ns2:SharedWithUsers" minOccurs="0"/>
                <xsd:element ref="ns2:SharedWithDetails" minOccurs="0"/>
                <xsd:element ref="ns4:lcf76f155ced4ddcb4097134ff3c332f" minOccurs="0"/>
                <xsd:element ref="ns4:MediaServiceDateTaken" minOccurs="0"/>
                <xsd:element ref="ns4:MediaServiceLocation"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d29cd-8478-43b9-986b-5530c4bca3e4" elementFormDefault="qualified">
    <xsd:import namespace="http://schemas.microsoft.com/office/2006/documentManagement/types"/>
    <xsd:import namespace="http://schemas.microsoft.com/office/infopath/2007/PartnerControls"/>
    <xsd:element name="JMTProjectNumber" ma:index="2" nillable="true" ma:displayName="Project Number" ma:description="Project Number" ma:internalName="JMTProjectNumber" ma:readOnly="false">
      <xsd:simpleType>
        <xsd:restriction base="dms:Text">
          <xsd:maxLength value="255"/>
        </xsd:restriction>
      </xsd:simpleType>
    </xsd:element>
    <xsd:element name="JMTProjectName" ma:index="3" nillable="true" ma:displayName="Project Name" ma:description="Project Name" ma:internalName="JMTProjectName" ma:readOnly="false">
      <xsd:simpleType>
        <xsd:restriction base="dms:Text">
          <xsd:maxLength value="255"/>
        </xsd:restriction>
      </xsd:simpleType>
    </xsd:element>
    <xsd:element name="JMTClient" ma:index="4" nillable="true" ma:displayName="Client" ma:description="Client" ma:internalName="JMTClient" ma:readOnly="false">
      <xsd:simpleType>
        <xsd:restriction base="dms:Text">
          <xsd:maxLength value="255"/>
        </xsd:restriction>
      </xsd:simpleType>
    </xsd:element>
    <xsd:element name="JMTProjectOwner" ma:index="5" nillable="true" ma:displayName="Project Owner" ma:description="Project Owner" ma:internalName="JMTProjectOwner" ma:readOnly="false">
      <xsd:simpleType>
        <xsd:restriction base="dms:Text">
          <xsd:maxLength value="255"/>
        </xsd:restriction>
      </xsd:simpleType>
    </xsd:element>
    <xsd:element name="JMTProjectManager" ma:index="6" nillable="true" ma:displayName="Project Manager" ma:description="Project Manager" ma:internalName="JMTProjectManager" ma:readOnly="false">
      <xsd:simpleType>
        <xsd:restriction base="dms:Text">
          <xsd:maxLength value="255"/>
        </xsd:restriction>
      </xsd:simpleType>
    </xsd:element>
    <xsd:element name="m31a16f96029487c8195408a83538dc3" ma:index="12" nillable="true" ma:taxonomy="true" ma:internalName="m31a16f96029487c8195408a83538dc3" ma:taxonomyFieldName="JMTSubDocumentType" ma:displayName="Sub Document Type" ma:readOnly="false" ma:fieldId="{631a16f9-6029-487c-8195-408a83538dc3}" ma:sspId="feccc9da-139b-4ef5-b72b-0c93bae34ff8" ma:termSetId="8ed8c9ea-7052-4c1d-a4d7-b9c10bffea6f" ma:anchorId="00000000-0000-0000-0000-000000000000" ma:open="true" ma:isKeyword="false">
      <xsd:complexType>
        <xsd:sequence>
          <xsd:element ref="pc:Terms" minOccurs="0" maxOccurs="1"/>
        </xsd:sequence>
      </xsd:complexType>
    </xsd:element>
    <xsd:element name="m3cfeefd9eb049aeb84c203d1d691e9a" ma:index="16" nillable="true" ma:taxonomy="true" ma:internalName="m3cfeefd9eb049aeb84c203d1d691e9a" ma:taxonomyFieldName="JMTDocumentType" ma:displayName="Document Type" ma:readOnly="false" ma:fieldId="{63cfeefd-9eb0-49ae-b84c-203d1d691e9a}" ma:sspId="feccc9da-139b-4ef5-b72b-0c93bae34ff8" ma:termSetId="8ed8c9ea-7052-4c1d-a4d7-b9c10bffea6f" ma:anchorId="00000000-0000-0000-0000-000000000000" ma:open="true" ma:isKeyword="false">
      <xsd:complexType>
        <xsd:sequence>
          <xsd:element ref="pc:Terms" minOccurs="0" maxOccurs="1"/>
        </xsd:sequence>
      </xsd:complexType>
    </xsd:element>
    <xsd:element name="SharedWithUsers" ma:index="2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75eea5-c0b1-47df-aba4-8ec57db4e87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701e1cd-1d5f-484b-aa03-51420c5cbf07}" ma:internalName="TaxCatchAll" ma:showField="CatchAllData" ma:web="e675eea5-c0b1-47df-aba4-8ec57db4e87e">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1701e1cd-1d5f-484b-aa03-51420c5cbf07}" ma:internalName="TaxCatchAllLabel" ma:readOnly="true" ma:showField="CatchAllDataLabel" ma:web="e675eea5-c0b1-47df-aba4-8ec57db4e87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3a16e1-3c7b-4580-ad25-b49f9e4b1acd"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eccc9da-139b-4ef5-b72b-0c93bae34ff8" ma:termSetId="09814cd3-568e-fe90-9814-8d621ff8fb84" ma:anchorId="fba54fb3-c3e1-fe81-a776-ca4b69148c4d" ma:open="true" ma:isKeyword="false">
      <xsd:complexType>
        <xsd:sequence>
          <xsd:element ref="pc:Terms" minOccurs="0" maxOccurs="1"/>
        </xsd:sequence>
      </xsd:complex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Location" ma:index="28" nillable="true" ma:displayName="Location" ma:indexed="true" ma:internalName="MediaServiceLocatio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55368-6C6A-46CD-89B3-954E121F7587}">
  <ds:schemaRef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 ds:uri="e675eea5-c0b1-47df-aba4-8ec57db4e87e"/>
    <ds:schemaRef ds:uri="http://purl.org/dc/terms/"/>
    <ds:schemaRef ds:uri="513a16e1-3c7b-4580-ad25-b49f9e4b1acd"/>
    <ds:schemaRef ds:uri="39bd29cd-8478-43b9-986b-5530c4bca3e4"/>
    <ds:schemaRef ds:uri="http://purl.org/dc/elements/1.1/"/>
  </ds:schemaRefs>
</ds:datastoreItem>
</file>

<file path=customXml/itemProps2.xml><?xml version="1.0" encoding="utf-8"?>
<ds:datastoreItem xmlns:ds="http://schemas.openxmlformats.org/officeDocument/2006/customXml" ds:itemID="{89B99EA6-CD15-408A-BB9E-24D9D999A927}">
  <ds:schemaRefs>
    <ds:schemaRef ds:uri="39bd29cd-8478-43b9-986b-5530c4bca3e4"/>
    <ds:schemaRef ds:uri="513a16e1-3c7b-4580-ad25-b49f9e4b1acd"/>
    <ds:schemaRef ds:uri="e675eea5-c0b1-47df-aba4-8ec57db4e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E685DA-5629-4F7A-9512-5818528B0D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755</TotalTime>
  <Words>1456</Words>
  <Application>Microsoft Office PowerPoint</Application>
  <PresentationFormat>Widescreen</PresentationFormat>
  <Paragraphs>397</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Cambria</vt:lpstr>
      <vt:lpstr>Segoe Condensed</vt:lpstr>
      <vt:lpstr>Verdana</vt:lpstr>
      <vt:lpstr>Wingdings</vt:lpstr>
      <vt:lpstr>Office Theme</vt:lpstr>
      <vt:lpstr>Van Dyke Street Stormwater Quantity Improvements</vt:lpstr>
      <vt:lpstr>Christopher Brendza, PE Water/Wastewater Division Leader - Delaware</vt:lpstr>
      <vt:lpstr>PowerPoint Presentation</vt:lpstr>
      <vt:lpstr>Presentation Agenda</vt:lpstr>
      <vt:lpstr>Project Goals</vt:lpstr>
      <vt:lpstr>…a comprehensive solution should both reduce the  flooding from rising tides and storm driven waters from the Bay, as well as treat flood waters – from Bay flooding and increasingly intense rain events – to remove particulates and pollutants prior to returning to  the Rehoboth Bay.</vt:lpstr>
      <vt:lpstr>Project Goals</vt:lpstr>
      <vt:lpstr>Our Agenda </vt:lpstr>
      <vt:lpstr>Project Goals</vt:lpstr>
      <vt:lpstr>Surface Water Matching Planning Grant</vt:lpstr>
      <vt:lpstr>SWMP Grant</vt:lpstr>
      <vt:lpstr>Project Tasks</vt:lpstr>
      <vt:lpstr>Project Tasks</vt:lpstr>
      <vt:lpstr>Project Costs</vt:lpstr>
      <vt:lpstr>Project Costs – Revised and Reduced</vt:lpstr>
      <vt:lpstr>Schedule</vt:lpstr>
      <vt:lpstr>Detailed Project Schedule</vt:lpstr>
      <vt:lpstr>Concept Plan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 PowerPoint Presentation Template Light Background B</dc:title>
  <dc:creator>Fohl, Ellen</dc:creator>
  <cp:lastModifiedBy>Brendza, Chris</cp:lastModifiedBy>
  <cp:revision>2</cp:revision>
  <cp:lastPrinted>2025-02-20T21:20:56Z</cp:lastPrinted>
  <dcterms:created xsi:type="dcterms:W3CDTF">2021-05-07T16:13:00Z</dcterms:created>
  <dcterms:modified xsi:type="dcterms:W3CDTF">2025-02-20T21:26:33Z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0x010100B7AD2B500EA62F409EB70FACE873553A00EC21B9CAD8AECE49B5E3FAD99091E1E5</vt:lpwstr>
  </property>
  <property fmtid="{D5CDD505-2E9C-101B-9397-08002B2CF9AE}" pid="3" name="JMTSubDocumentType">
    <vt:lpwstr/>
  </property>
  <property fmtid="{D5CDD505-2E9C-101B-9397-08002B2CF9AE}" pid="4" name="JMTDocumentType">
    <vt:lpwstr/>
  </property>
  <property fmtid="{D5CDD505-2E9C-101B-9397-08002B2CF9AE}" pid="5" name="TaxonomyJMT">
    <vt:lpwstr>12;#Creative|a3604dcb-bf54-40c7-9093-81899f1fce33</vt:lpwstr>
  </property>
  <property fmtid="{D5CDD505-2E9C-101B-9397-08002B2CF9AE}" pid="6" name="OfficeJMT">
    <vt:lpwstr/>
  </property>
  <property fmtid="{D5CDD505-2E9C-101B-9397-08002B2CF9AE}" pid="7" name="c7596a0f232c4eab80a1354326d62c6e">
    <vt:lpwstr/>
  </property>
  <property fmtid="{D5CDD505-2E9C-101B-9397-08002B2CF9AE}" pid="8" name="HealthProvJMT">
    <vt:lpwstr/>
  </property>
  <property fmtid="{D5CDD505-2E9C-101B-9397-08002B2CF9AE}" pid="9" name="b861bf61e49d4ea10a30301e9d5610d0">
    <vt:lpwstr/>
  </property>
  <property fmtid="{D5CDD505-2E9C-101B-9397-08002B2CF9AE}" pid="10" name="CommitteeJMT">
    <vt:lpwstr/>
  </property>
  <property fmtid="{D5CDD505-2E9C-101B-9397-08002B2CF9AE}" pid="11" name="d3ea77e462cb4ca891138954cc1bbfb6">
    <vt:lpwstr/>
  </property>
  <property fmtid="{D5CDD505-2E9C-101B-9397-08002B2CF9AE}" pid="12" name="b861bf61e49d4ea10a30301e9d568762">
    <vt:lpwstr/>
  </property>
  <property fmtid="{D5CDD505-2E9C-101B-9397-08002B2CF9AE}" pid="13" name="ClientJMT">
    <vt:lpwstr/>
  </property>
  <property fmtid="{D5CDD505-2E9C-101B-9397-08002B2CF9AE}" pid="14" name="CompanyJMT">
    <vt:lpwstr/>
  </property>
  <property fmtid="{D5CDD505-2E9C-101B-9397-08002B2CF9AE}" pid="15" name="gb40f7af563a4404b5b33d48cac54708">
    <vt:lpwstr/>
  </property>
  <property fmtid="{D5CDD505-2E9C-101B-9397-08002B2CF9AE}" pid="16" name="DepartmentJMT">
    <vt:lpwstr/>
  </property>
  <property fmtid="{D5CDD505-2E9C-101B-9397-08002B2CF9AE}" pid="17" name="d18175fde1954b46ada492ca66d1c1d1">
    <vt:lpwstr/>
  </property>
  <property fmtid="{D5CDD505-2E9C-101B-9397-08002B2CF9AE}" pid="18" name="PracticeJMT">
    <vt:lpwstr/>
  </property>
  <property fmtid="{D5CDD505-2E9C-101B-9397-08002B2CF9AE}" pid="19" name="_docset_NoMedatataSyncRequired">
    <vt:lpwstr>False</vt:lpwstr>
  </property>
  <property fmtid="{D5CDD505-2E9C-101B-9397-08002B2CF9AE}" pid="20" name="MediaServiceImageTags">
    <vt:lpwstr/>
  </property>
</Properties>
</file>