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74" r:id="rId12"/>
    <p:sldId id="279" r:id="rId13"/>
    <p:sldId id="263" r:id="rId14"/>
    <p:sldId id="265" r:id="rId15"/>
    <p:sldId id="277" r:id="rId16"/>
    <p:sldId id="264" r:id="rId17"/>
    <p:sldId id="276" r:id="rId18"/>
    <p:sldId id="278" r:id="rId19"/>
    <p:sldId id="270" r:id="rId20"/>
    <p:sldId id="273" r:id="rId21"/>
    <p:sldId id="271" r:id="rId22"/>
    <p:sldId id="272" r:id="rId23"/>
  </p:sldIdLst>
  <p:sldSz cx="9144000" cy="5143500" type="screen16x9"/>
  <p:notesSz cx="7011988" cy="92979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Y3A6S4t5sw3bMkX47kUAVa/un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8cb03249a_0_38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77" name="Google Shape;177;g2b8cb03249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626C723B-F2CF-9E11-3FA5-EE222BB09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8cb03249a_0_12:notes">
            <a:extLst>
              <a:ext uri="{FF2B5EF4-FFF2-40B4-BE49-F238E27FC236}">
                <a16:creationId xmlns:a16="http://schemas.microsoft.com/office/drawing/2014/main" id="{4BDF0371-BA66-20D1-5562-598CC599B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7" name="Google Shape;127;g2b8cb03249a_0_12:notes">
            <a:extLst>
              <a:ext uri="{FF2B5EF4-FFF2-40B4-BE49-F238E27FC236}">
                <a16:creationId xmlns:a16="http://schemas.microsoft.com/office/drawing/2014/main" id="{72CB892A-C867-9B6B-2D45-00A48FA8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2769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87581A54-941D-872B-8FD9-2B234472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8cb03249a_0_12:notes">
            <a:extLst>
              <a:ext uri="{FF2B5EF4-FFF2-40B4-BE49-F238E27FC236}">
                <a16:creationId xmlns:a16="http://schemas.microsoft.com/office/drawing/2014/main" id="{4D05DBB4-358F-0A1B-E476-9EA7A222AC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7" name="Google Shape;127;g2b8cb03249a_0_12:notes">
            <a:extLst>
              <a:ext uri="{FF2B5EF4-FFF2-40B4-BE49-F238E27FC236}">
                <a16:creationId xmlns:a16="http://schemas.microsoft.com/office/drawing/2014/main" id="{08461F17-1777-ABB6-F68D-36A88F4C6E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1584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8cb03249a_0_0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4" name="Google Shape;134;g2b8cb0324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8cb03249a_0_25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0" name="Google Shape;150;g2b8cb03249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1ED9D2D1-8869-E4D1-836B-0AEA290E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8cb03249a_0_0:notes">
            <a:extLst>
              <a:ext uri="{FF2B5EF4-FFF2-40B4-BE49-F238E27FC236}">
                <a16:creationId xmlns:a16="http://schemas.microsoft.com/office/drawing/2014/main" id="{9FB0AD36-167B-53CF-F886-A1BB8E1DB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4" name="Google Shape;134;g2b8cb03249a_0_0:notes">
            <a:extLst>
              <a:ext uri="{FF2B5EF4-FFF2-40B4-BE49-F238E27FC236}">
                <a16:creationId xmlns:a16="http://schemas.microsoft.com/office/drawing/2014/main" id="{0F791697-EDA4-CE54-0101-936B780CE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9433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8cb03249a_0_19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42" name="Google Shape;142;g2b8cb03249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5E7B7F45-4224-BD50-10BA-DDE553343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8cb03249a_0_0:notes">
            <a:extLst>
              <a:ext uri="{FF2B5EF4-FFF2-40B4-BE49-F238E27FC236}">
                <a16:creationId xmlns:a16="http://schemas.microsoft.com/office/drawing/2014/main" id="{73A29CE2-1090-64A6-45F8-D93D8E43DB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4" name="Google Shape;134;g2b8cb03249a_0_0:notes">
            <a:extLst>
              <a:ext uri="{FF2B5EF4-FFF2-40B4-BE49-F238E27FC236}">
                <a16:creationId xmlns:a16="http://schemas.microsoft.com/office/drawing/2014/main" id="{DB4082E8-B491-810B-6BFD-C770C9C786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395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18481E4E-D976-FF3C-4A1D-423C01A8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8cb03249a_0_0:notes">
            <a:extLst>
              <a:ext uri="{FF2B5EF4-FFF2-40B4-BE49-F238E27FC236}">
                <a16:creationId xmlns:a16="http://schemas.microsoft.com/office/drawing/2014/main" id="{858364A6-AA09-2AD5-1B0C-FCFAD24FA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34" name="Google Shape;134;g2b8cb03249a_0_0:notes">
            <a:extLst>
              <a:ext uri="{FF2B5EF4-FFF2-40B4-BE49-F238E27FC236}">
                <a16:creationId xmlns:a16="http://schemas.microsoft.com/office/drawing/2014/main" id="{4458AA61-1B6E-E90F-0729-A5E43F6472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0187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8cb03249a_0_7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3" name="Google Shape;193;g2b8cb03249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7180BB30-F645-A6D4-18D8-C6BB4E910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8cb03249a_0_72:notes">
            <a:extLst>
              <a:ext uri="{FF2B5EF4-FFF2-40B4-BE49-F238E27FC236}">
                <a16:creationId xmlns:a16="http://schemas.microsoft.com/office/drawing/2014/main" id="{6C24256F-9F91-6787-1A7E-DAEBC0626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93" name="Google Shape;193;g2b8cb03249a_0_72:notes">
            <a:extLst>
              <a:ext uri="{FF2B5EF4-FFF2-40B4-BE49-F238E27FC236}">
                <a16:creationId xmlns:a16="http://schemas.microsoft.com/office/drawing/2014/main" id="{19BC0104-7786-C761-38AB-288F9A372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8413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2c325e7bd_0_0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0" name="Google Shape;200;ga2c325e7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7" name="Google Shape;2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8cb03249a_0_3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96" name="Google Shape;96;g2b8cb03249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8cb03249a_0_51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b="0" dirty="0"/>
          </a:p>
        </p:txBody>
      </p:sp>
      <p:sp>
        <p:nvSpPr>
          <p:cNvPr id="104" name="Google Shape;104;g2b8cb03249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8cb03249a_0_58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12" name="Google Shape;112;g2b8cb03249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8cb03249a_0_6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0" name="Google Shape;120;g2b8cb03249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8cb03249a_0_1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7" name="Google Shape;127;g2b8cb03249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8cb03249a_0_45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58" name="Google Shape;158;g2b8cb03249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8cb03249a_0_78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68" name="Google Shape;168;g2b8cb03249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5350049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t="5065" b="19988"/>
          <a:stretch/>
        </p:blipFill>
        <p:spPr>
          <a:xfrm>
            <a:off x="0" y="3975"/>
            <a:ext cx="9144000" cy="51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957225" y="1775300"/>
            <a:ext cx="5553600" cy="1711200"/>
          </a:xfrm>
          <a:prstGeom prst="rect">
            <a:avLst/>
          </a:prstGeom>
          <a:solidFill>
            <a:srgbClr val="D3E3F3">
              <a:alpha val="60000"/>
            </a:srgbClr>
          </a:solidFill>
          <a:ln>
            <a:noFill/>
          </a:ln>
          <a:effectLst>
            <a:outerShdw dist="19050" dir="5400000" algn="bl" rotWithShape="0">
              <a:srgbClr val="000000">
                <a:alpha val="0"/>
              </a:srgbClr>
            </a:outerShdw>
            <a:reflection stA="0" endPos="30000" dist="38100" dir="5400000" fadeDir="5400012" sy="-100000" algn="bl" rotWithShape="0"/>
          </a:effectLst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28888"/>
              <a:buFont typeface="Avenir"/>
              <a:buNone/>
            </a:pPr>
            <a:r>
              <a:rPr lang="en-US" sz="3600" b="1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Sunset Park Living Shoreline</a:t>
            </a:r>
            <a:br>
              <a:rPr lang="en-US" sz="4320" b="1" dirty="0">
                <a:latin typeface="Avenir"/>
                <a:ea typeface="Avenir"/>
                <a:cs typeface="Avenir"/>
                <a:sym typeface="Avenir"/>
              </a:rPr>
            </a:br>
            <a:r>
              <a:rPr lang="en-US" sz="30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Dewey Beach, Delaware</a:t>
            </a:r>
            <a:br>
              <a:rPr lang="en-US" sz="30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lang="en-US" sz="8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lang="en-US" sz="30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000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March 21, 2025</a:t>
            </a:r>
            <a:endParaRPr sz="3000" dirty="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2416800" y="3646225"/>
            <a:ext cx="4310400" cy="597600"/>
          </a:xfrm>
          <a:prstGeom prst="rect">
            <a:avLst/>
          </a:prstGeom>
          <a:solidFill>
            <a:srgbClr val="D3E3F3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0"/>
              <a:buNone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Bob Collins, Manager of Programs and Facilities</a:t>
            </a:r>
            <a:endParaRPr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46108-74C6-1CB5-FFE0-E7FBE1539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72" y="118300"/>
            <a:ext cx="2870056" cy="12615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2b8cb03249a_0_38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b8cb03249a_0_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81" name="Google Shape;181;g2b8cb03249a_0_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</p:txBody>
      </p:sp>
      <p:pic>
        <p:nvPicPr>
          <p:cNvPr id="182" name="Google Shape;182;g2b8cb03249a_0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2748" y="476100"/>
            <a:ext cx="5744198" cy="43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B1A7FCEA-F4CA-956F-AFA6-AF1F7C75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b8cb03249a_0_12">
            <a:extLst>
              <a:ext uri="{FF2B5EF4-FFF2-40B4-BE49-F238E27FC236}">
                <a16:creationId xmlns:a16="http://schemas.microsoft.com/office/drawing/2014/main" id="{A66D21F9-1BDC-0AB7-CBE7-AD0EFBCB6D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2b8cb03249a_0_12">
            <a:extLst>
              <a:ext uri="{FF2B5EF4-FFF2-40B4-BE49-F238E27FC236}">
                <a16:creationId xmlns:a16="http://schemas.microsoft.com/office/drawing/2014/main" id="{4BD769AD-3222-3146-90D5-EB196F371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Living Shorelines tactics at Sunset Park</a:t>
            </a:r>
            <a:endParaRPr sz="4000" dirty="0"/>
          </a:p>
        </p:txBody>
      </p:sp>
      <p:sp>
        <p:nvSpPr>
          <p:cNvPr id="131" name="Google Shape;131;g2b8cb03249a_0_12">
            <a:extLst>
              <a:ext uri="{FF2B5EF4-FFF2-40B4-BE49-F238E27FC236}">
                <a16:creationId xmlns:a16="http://schemas.microsoft.com/office/drawing/2014/main" id="{45215BB0-46CD-4BC0-D97C-42AB64B40E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Core Logs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“Oyster Castles”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Shell Bags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Marsh Creation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000" b="1" dirty="0">
                <a:latin typeface="Avenir"/>
                <a:sym typeface="Avenir"/>
              </a:rPr>
              <a:t>Sand fill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000" b="1" dirty="0">
                <a:latin typeface="Avenir"/>
                <a:sym typeface="Avenir"/>
              </a:rPr>
              <a:t>Plant marsh grass</a:t>
            </a:r>
            <a:endParaRPr lang="en-US" sz="1700" b="1" dirty="0">
              <a:latin typeface="Avenir"/>
              <a:sym typeface="Avenir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Dune Creation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100" b="1" dirty="0" err="1">
                <a:latin typeface="Avenir"/>
                <a:sym typeface="Avenir"/>
              </a:rPr>
              <a:t>Hesco</a:t>
            </a:r>
            <a:r>
              <a:rPr lang="en-US" sz="2100" b="1" dirty="0">
                <a:latin typeface="Avenir"/>
                <a:sym typeface="Avenir"/>
              </a:rPr>
              <a:t> Barriers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sym typeface="Avenir"/>
              </a:rPr>
              <a:t>Plant Dune Grass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Modification of Lions Club Marsh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Repair of McKinley St. drainage structures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</a:pPr>
            <a:endParaRPr sz="2500" b="1"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89296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5C242038-F96C-8B0A-6C59-AF5951337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b8cb03249a_0_12">
            <a:extLst>
              <a:ext uri="{FF2B5EF4-FFF2-40B4-BE49-F238E27FC236}">
                <a16:creationId xmlns:a16="http://schemas.microsoft.com/office/drawing/2014/main" id="{1E8811B6-BAEF-B751-8C7C-6DD7A5156A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2b8cb03249a_0_12">
            <a:extLst>
              <a:ext uri="{FF2B5EF4-FFF2-40B4-BE49-F238E27FC236}">
                <a16:creationId xmlns:a16="http://schemas.microsoft.com/office/drawing/2014/main" id="{EB85AEFD-4436-9AC6-5FC7-F16C9AD92B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 dirty="0">
                <a:solidFill>
                  <a:srgbClr val="999A08"/>
                </a:solidFill>
                <a:latin typeface="Avenir"/>
                <a:sym typeface="Avenir"/>
              </a:rPr>
              <a:t>Project split into two phases</a:t>
            </a:r>
            <a:endParaRPr sz="4000" dirty="0"/>
          </a:p>
        </p:txBody>
      </p:sp>
      <p:sp>
        <p:nvSpPr>
          <p:cNvPr id="131" name="Google Shape;131;g2b8cb03249a_0_12">
            <a:extLst>
              <a:ext uri="{FF2B5EF4-FFF2-40B4-BE49-F238E27FC236}">
                <a16:creationId xmlns:a16="http://schemas.microsoft.com/office/drawing/2014/main" id="{4719E1A1-F849-C14F-8D24-0FBD3AA8D8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500" b="1" dirty="0">
                <a:latin typeface="Avenir"/>
                <a:sym typeface="Avenir"/>
              </a:rPr>
              <a:t>Phase 1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Reach 3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sym typeface="Avenir"/>
              </a:rPr>
              <a:t>Lions Club Marsh and shoreline</a:t>
            </a: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sym typeface="Avenir"/>
              </a:rPr>
              <a:t>Reach 2 (partial)</a:t>
            </a:r>
          </a:p>
          <a:p>
            <a:pPr lvl="1" indent="-355600">
              <a:spcBef>
                <a:spcPts val="0"/>
              </a:spcBef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sym typeface="Avenir"/>
              </a:rPr>
              <a:t>Oyster Castle breakwater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</a:pPr>
            <a:endParaRPr lang="en-US" sz="2500" b="1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</a:pPr>
            <a:r>
              <a:rPr lang="en-US" sz="2500" b="1" dirty="0">
                <a:latin typeface="Avenir"/>
                <a:ea typeface="Avenir"/>
                <a:cs typeface="Avenir"/>
                <a:sym typeface="Avenir"/>
              </a:rPr>
              <a:t>Phase 2</a:t>
            </a:r>
          </a:p>
          <a:p>
            <a:pPr marL="571500">
              <a:spcBef>
                <a:spcPts val="0"/>
              </a:spcBef>
              <a:buSzPts val="2500"/>
            </a:pPr>
            <a:r>
              <a:rPr lang="en-US" sz="2500" b="1" dirty="0">
                <a:latin typeface="Avenir"/>
                <a:ea typeface="Avenir"/>
                <a:cs typeface="Avenir"/>
                <a:sym typeface="Avenir"/>
              </a:rPr>
              <a:t>End of </a:t>
            </a:r>
            <a:r>
              <a:rPr lang="en-US" sz="2500" b="1" dirty="0" err="1">
                <a:latin typeface="Avenir"/>
                <a:ea typeface="Avenir"/>
                <a:cs typeface="Avenir"/>
                <a:sym typeface="Avenir"/>
              </a:rPr>
              <a:t>Dagsworthy</a:t>
            </a:r>
            <a:endParaRPr lang="en-US" sz="2500" b="1" dirty="0">
              <a:latin typeface="Avenir"/>
              <a:ea typeface="Avenir"/>
              <a:cs typeface="Avenir"/>
              <a:sym typeface="Avenir"/>
            </a:endParaRPr>
          </a:p>
          <a:p>
            <a:pPr marL="571500">
              <a:spcBef>
                <a:spcPts val="0"/>
              </a:spcBef>
              <a:buSzPts val="2500"/>
            </a:pPr>
            <a:r>
              <a:rPr lang="en-US" sz="2500" b="1" dirty="0">
                <a:latin typeface="Avenir"/>
                <a:ea typeface="Avenir"/>
                <a:cs typeface="Avenir"/>
                <a:sym typeface="Avenir"/>
              </a:rPr>
              <a:t>Sunset Park proper	</a:t>
            </a:r>
          </a:p>
        </p:txBody>
      </p:sp>
    </p:spTree>
    <p:extLst>
      <p:ext uri="{BB962C8B-B14F-4D97-AF65-F5344CB8AC3E}">
        <p14:creationId xmlns:p14="http://schemas.microsoft.com/office/powerpoint/2010/main" val="412000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b8cb03249a_0_0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b8cb03249a_0_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38" name="Google Shape;138;g2b8cb03249a_0_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39" name="Google Shape;139;g2b8cb03249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1624"/>
            <a:ext cx="9144001" cy="48588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6E7615-C18C-2836-9CEC-5E0531C13E3F}"/>
              </a:ext>
            </a:extLst>
          </p:cNvPr>
          <p:cNvSpPr txBox="1"/>
          <p:nvPr/>
        </p:nvSpPr>
        <p:spPr>
          <a:xfrm>
            <a:off x="628650" y="367145"/>
            <a:ext cx="183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Reach 1</a:t>
            </a:r>
          </a:p>
          <a:p>
            <a:r>
              <a:rPr lang="en-US" b="1" dirty="0"/>
              <a:t>(Phase 2)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2b8cb03249a_0_25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b8cb03249a_0_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54" name="Google Shape;154;g2b8cb03249a_0_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55" name="Google Shape;155;g2b8cb03249a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15" y="0"/>
            <a:ext cx="86423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975F37-7B07-9117-2BE0-B2F0E7275846}"/>
              </a:ext>
            </a:extLst>
          </p:cNvPr>
          <p:cNvSpPr txBox="1"/>
          <p:nvPr/>
        </p:nvSpPr>
        <p:spPr>
          <a:xfrm>
            <a:off x="321869" y="182880"/>
            <a:ext cx="2311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Phase 1</a:t>
            </a:r>
          </a:p>
          <a:p>
            <a:r>
              <a:rPr lang="en-US" sz="1600" b="1" dirty="0"/>
              <a:t>(Reach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281C5-CA6E-3F8E-CB87-88FCA4929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962" y="3364190"/>
            <a:ext cx="2736738" cy="15964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61C9BB79-B6E1-8860-2D4E-484B49C5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b8cb03249a_0_0">
            <a:extLst>
              <a:ext uri="{FF2B5EF4-FFF2-40B4-BE49-F238E27FC236}">
                <a16:creationId xmlns:a16="http://schemas.microsoft.com/office/drawing/2014/main" id="{56DC3317-002F-542F-AA77-4B1EE4E06B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b8cb03249a_0_0">
            <a:extLst>
              <a:ext uri="{FF2B5EF4-FFF2-40B4-BE49-F238E27FC236}">
                <a16:creationId xmlns:a16="http://schemas.microsoft.com/office/drawing/2014/main" id="{E41723A3-B549-CBE8-C912-CC001FECB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2400" dirty="0"/>
          </a:p>
        </p:txBody>
      </p:sp>
      <p:sp>
        <p:nvSpPr>
          <p:cNvPr id="138" name="Google Shape;138;g2b8cb03249a_0_0">
            <a:extLst>
              <a:ext uri="{FF2B5EF4-FFF2-40B4-BE49-F238E27FC236}">
                <a16:creationId xmlns:a16="http://schemas.microsoft.com/office/drawing/2014/main" id="{A6FD8F70-2D39-85F2-3F87-F7329CA6B5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49382" y="280971"/>
            <a:ext cx="8764732" cy="435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FE643-1D66-6A77-8A3C-C70A918F0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38254"/>
            <a:ext cx="9285607" cy="4870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89AA3-8CFB-ABCD-A4AC-411DDF4FC755}"/>
              </a:ext>
            </a:extLst>
          </p:cNvPr>
          <p:cNvSpPr txBox="1"/>
          <p:nvPr/>
        </p:nvSpPr>
        <p:spPr>
          <a:xfrm>
            <a:off x="505691" y="510881"/>
            <a:ext cx="1233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Reach 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619D5-4666-71A8-65F8-0E295DC8F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579" y="3273055"/>
            <a:ext cx="2026118" cy="118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3BE4D4-08D6-1829-6F8D-5A920D278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768" y="280971"/>
            <a:ext cx="1532199" cy="1296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4EA87-D6FA-2A35-5AB7-0368FB749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49" y="3593745"/>
            <a:ext cx="2121865" cy="11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b8cb03249a_0_19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b8cb03249a_0_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46" name="Google Shape;146;g2b8cb03249a_0_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47" name="Google Shape;147;g2b8cb03249a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245" y="0"/>
            <a:ext cx="884551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3E3B0-9E3B-BF9C-4E1A-7F2BD4D1C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3" y="1085128"/>
            <a:ext cx="2931330" cy="1659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DBC5D-053B-B765-D823-FAA4CD63A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983" y="2923439"/>
            <a:ext cx="2317780" cy="1797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AD49-D232-7131-4C87-EFFD2C2D1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55" y="28614"/>
            <a:ext cx="1152244" cy="670618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AA5B5ED9-DD19-315C-22AD-6649B04F1DCF}"/>
              </a:ext>
            </a:extLst>
          </p:cNvPr>
          <p:cNvSpPr/>
          <p:nvPr/>
        </p:nvSpPr>
        <p:spPr>
          <a:xfrm>
            <a:off x="4571240" y="2507672"/>
            <a:ext cx="166333" cy="900546"/>
          </a:xfrm>
          <a:prstGeom prst="upArrow">
            <a:avLst>
              <a:gd name="adj1" fmla="val 41671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8EEBA-63E8-B337-223E-CE1FBA58F031}"/>
              </a:ext>
            </a:extLst>
          </p:cNvPr>
          <p:cNvSpPr txBox="1"/>
          <p:nvPr/>
        </p:nvSpPr>
        <p:spPr>
          <a:xfrm>
            <a:off x="4287982" y="3408218"/>
            <a:ext cx="983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Former Ivy</a:t>
            </a:r>
          </a:p>
          <a:p>
            <a:r>
              <a:rPr lang="en-US" sz="1100" dirty="0"/>
              <a:t>site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4997AE5C-E011-92D4-9BDA-BE8A8708B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b8cb03249a_0_0">
            <a:extLst>
              <a:ext uri="{FF2B5EF4-FFF2-40B4-BE49-F238E27FC236}">
                <a16:creationId xmlns:a16="http://schemas.microsoft.com/office/drawing/2014/main" id="{A7890AF2-4702-598C-AA08-975DB9836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b8cb03249a_0_0">
            <a:extLst>
              <a:ext uri="{FF2B5EF4-FFF2-40B4-BE49-F238E27FC236}">
                <a16:creationId xmlns:a16="http://schemas.microsoft.com/office/drawing/2014/main" id="{4613E8F8-1C80-5017-87A6-98E99C55F4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2400" dirty="0"/>
              <a:t>Reach 2</a:t>
            </a:r>
            <a:endParaRPr sz="2400" dirty="0"/>
          </a:p>
        </p:txBody>
      </p:sp>
      <p:sp>
        <p:nvSpPr>
          <p:cNvPr id="138" name="Google Shape;138;g2b8cb03249a_0_0">
            <a:extLst>
              <a:ext uri="{FF2B5EF4-FFF2-40B4-BE49-F238E27FC236}">
                <a16:creationId xmlns:a16="http://schemas.microsoft.com/office/drawing/2014/main" id="{24503C18-8605-213C-2D69-644A6D5497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488F5-5610-9A74-959F-9FDE4276B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616" y="966581"/>
            <a:ext cx="6746281" cy="40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>
          <a:extLst>
            <a:ext uri="{FF2B5EF4-FFF2-40B4-BE49-F238E27FC236}">
              <a16:creationId xmlns:a16="http://schemas.microsoft.com/office/drawing/2014/main" id="{89B3063F-35DC-1188-11A4-0F60C666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b8cb03249a_0_0">
            <a:extLst>
              <a:ext uri="{FF2B5EF4-FFF2-40B4-BE49-F238E27FC236}">
                <a16:creationId xmlns:a16="http://schemas.microsoft.com/office/drawing/2014/main" id="{BC436C8C-B6EC-5A54-5FCA-A93D078409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b8cb03249a_0_0">
            <a:extLst>
              <a:ext uri="{FF2B5EF4-FFF2-40B4-BE49-F238E27FC236}">
                <a16:creationId xmlns:a16="http://schemas.microsoft.com/office/drawing/2014/main" id="{CF1450C8-9697-B163-595F-AC59CEE80B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2400" dirty="0"/>
              <a:t>Reach 2</a:t>
            </a:r>
            <a:endParaRPr sz="2400" dirty="0"/>
          </a:p>
        </p:txBody>
      </p:sp>
      <p:sp>
        <p:nvSpPr>
          <p:cNvPr id="138" name="Google Shape;138;g2b8cb03249a_0_0">
            <a:extLst>
              <a:ext uri="{FF2B5EF4-FFF2-40B4-BE49-F238E27FC236}">
                <a16:creationId xmlns:a16="http://schemas.microsoft.com/office/drawing/2014/main" id="{FFB3BEEE-78DC-DC99-D2BE-64DFA94DD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/>
              <a:t>WADs vs.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dirty="0"/>
              <a:t>Oyster Castles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CE332-2236-FDB8-723A-67F56D84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926" y="2545711"/>
            <a:ext cx="5924593" cy="180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226AF-7513-3E33-768F-5C894DD2D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755" y="545454"/>
            <a:ext cx="2382224" cy="1561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B8BAF-AA04-91C0-E21D-864F5F686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638" y="464337"/>
            <a:ext cx="2716080" cy="1809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3735C-EF4F-6DB2-C45D-83BDCF3D5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97" y="2516386"/>
            <a:ext cx="2970558" cy="16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5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2b8cb03249a_0_72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b8cb03249a_0_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Next Steps:</a:t>
            </a:r>
            <a:b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6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(As reported to DB Town Council February 2024)</a:t>
            </a:r>
            <a: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4000" dirty="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g2b8cb03249a_0_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strike="sngStrike" dirty="0">
                <a:latin typeface="Avenir"/>
                <a:sym typeface="Avenir"/>
              </a:rPr>
              <a:t>Complete Design</a:t>
            </a:r>
            <a:endParaRPr strike="sngStrike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strike="sngStrike" dirty="0">
                <a:latin typeface="Avenir"/>
                <a:ea typeface="Avenir"/>
                <a:cs typeface="Avenir"/>
                <a:sym typeface="Avenir"/>
              </a:rPr>
              <a:t>Submit Permitting</a:t>
            </a:r>
            <a:endParaRPr strike="sngStrike"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 dirty="0">
                <a:latin typeface="Avenir"/>
                <a:ea typeface="Avenir"/>
                <a:cs typeface="Avenir"/>
                <a:sym typeface="Avenir"/>
              </a:rPr>
              <a:t>Anticipated issuance December 2025</a:t>
            </a:r>
            <a:endParaRPr dirty="0"/>
          </a:p>
          <a:p>
            <a:pPr marL="800100" lvl="1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400" dirty="0">
                <a:latin typeface="Avenir"/>
                <a:ea typeface="Avenir"/>
                <a:cs typeface="Avenir"/>
                <a:sym typeface="Avenir"/>
              </a:rPr>
              <a:t>Implementation February 2026 (?) fall 2026 (more likely)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Avenir"/>
              <a:ea typeface="Avenir"/>
              <a:cs typeface="Avenir"/>
              <a:sym typeface="Avenir"/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524478" y="28823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Introduction / Outline</a:t>
            </a:r>
            <a:endParaRPr sz="4000"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732822" y="119559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en-US" sz="2451" b="1" dirty="0">
                <a:latin typeface="Avenir"/>
                <a:ea typeface="Avenir"/>
                <a:cs typeface="Avenir"/>
                <a:sym typeface="Avenir"/>
              </a:rPr>
              <a:t>Problem/ Existing Conditions</a:t>
            </a:r>
            <a:endParaRPr sz="2451" b="1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endParaRPr sz="2451" b="1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en-US" sz="2451" b="1" dirty="0">
                <a:latin typeface="Avenir"/>
                <a:ea typeface="Avenir"/>
                <a:cs typeface="Avenir"/>
                <a:sym typeface="Avenir"/>
              </a:rPr>
              <a:t>Proposed Solution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en-US" sz="2451" b="1" dirty="0">
                <a:latin typeface="Avenir"/>
                <a:ea typeface="Avenir"/>
                <a:cs typeface="Avenir"/>
                <a:sym typeface="Avenir"/>
              </a:rPr>
              <a:t>	</a:t>
            </a:r>
            <a:r>
              <a:rPr lang="en-US" sz="2000" b="1" dirty="0">
                <a:latin typeface="Avenir"/>
                <a:ea typeface="Avenir"/>
                <a:cs typeface="Avenir"/>
                <a:sym typeface="Avenir"/>
              </a:rPr>
              <a:t>Overall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en-US" sz="2000" b="1" dirty="0">
                <a:latin typeface="Avenir"/>
                <a:ea typeface="Avenir"/>
                <a:cs typeface="Avenir"/>
                <a:sym typeface="Avenir"/>
              </a:rPr>
              <a:t>	Phase 1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endParaRPr lang="en-US" sz="2000" b="1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endParaRPr sz="2451" b="1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endParaRPr sz="2451" b="1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77E7CB-1A60-EC20-5A1C-3C23A208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50" y="1850332"/>
            <a:ext cx="5802750" cy="3263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9A4BBBF8-CA6E-BD44-2D42-5423B659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2b8cb03249a_0_72">
            <a:extLst>
              <a:ext uri="{FF2B5EF4-FFF2-40B4-BE49-F238E27FC236}">
                <a16:creationId xmlns:a16="http://schemas.microsoft.com/office/drawing/2014/main" id="{E2B36CEA-5DB2-5258-2751-4A2D77A052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b8cb03249a_0_72">
            <a:extLst>
              <a:ext uri="{FF2B5EF4-FFF2-40B4-BE49-F238E27FC236}">
                <a16:creationId xmlns:a16="http://schemas.microsoft.com/office/drawing/2014/main" id="{9CCA62BA-3BDA-75B7-0C25-28D27F79A2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 dirty="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Phase 1 Funding: </a:t>
            </a:r>
            <a:endParaRPr sz="4000" dirty="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g2b8cb03249a_0_72">
            <a:extLst>
              <a:ext uri="{FF2B5EF4-FFF2-40B4-BE49-F238E27FC236}">
                <a16:creationId xmlns:a16="http://schemas.microsoft.com/office/drawing/2014/main" id="{16914931-8AEB-86ED-A161-BF8E44FDC5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Avenir"/>
              <a:ea typeface="Avenir"/>
              <a:cs typeface="Avenir"/>
              <a:sym typeface="Avenir"/>
            </a:endParaRPr>
          </a:p>
          <a:p>
            <a:pPr marL="342900" indent="-171450">
              <a:spcBef>
                <a:spcPts val="0"/>
              </a:spcBef>
              <a:buSzPts val="2800"/>
            </a:pPr>
            <a:r>
              <a:rPr lang="en-US" dirty="0"/>
              <a:t>Community Water Quality Improvement Grant (CWQIG)- </a:t>
            </a:r>
          </a:p>
          <a:p>
            <a:pPr marL="342900" indent="-171450">
              <a:spcBef>
                <a:spcPts val="0"/>
              </a:spcBef>
              <a:buSzPts val="2800"/>
            </a:pPr>
            <a:r>
              <a:rPr lang="en-US" dirty="0"/>
              <a:t>Bipartisan Infrastructure Law</a:t>
            </a:r>
          </a:p>
          <a:p>
            <a:pPr marL="971550" lvl="1">
              <a:spcBef>
                <a:spcPts val="0"/>
              </a:spcBef>
              <a:buSzPts val="2800"/>
            </a:pPr>
            <a:r>
              <a:rPr lang="en-US" sz="1600" dirty="0"/>
              <a:t>At risk</a:t>
            </a:r>
          </a:p>
          <a:p>
            <a:pPr marL="628650" lvl="1" indent="0">
              <a:spcBef>
                <a:spcPts val="0"/>
              </a:spcBef>
              <a:buSzPts val="2800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203757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2c325e7bd_0_0"/>
          <p:cNvSpPr txBox="1">
            <a:spLocks noGrp="1"/>
          </p:cNvSpPr>
          <p:nvPr>
            <p:ph type="title"/>
          </p:nvPr>
        </p:nvSpPr>
        <p:spPr>
          <a:xfrm>
            <a:off x="326400" y="326425"/>
            <a:ext cx="8491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Get on Board with the Bays</a:t>
            </a:r>
            <a:endParaRPr sz="400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i="1"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Stay informed &amp; engaged! Volunteer, join </a:t>
            </a:r>
            <a:r>
              <a:rPr lang="en-US" sz="1900" i="1">
                <a:latin typeface="Avenir"/>
                <a:ea typeface="Avenir"/>
                <a:cs typeface="Avenir"/>
                <a:sym typeface="Avenir"/>
              </a:rPr>
              <a:t>our mailing list &amp; follow us online!</a:t>
            </a:r>
            <a:endParaRPr sz="390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3" name="Google Shape;203;ga2c325e7bd_0_0"/>
          <p:cNvPicPr preferRelativeResize="0"/>
          <p:nvPr/>
        </p:nvPicPr>
        <p:blipFill rotWithShape="1">
          <a:blip r:embed="rId3">
            <a:alphaModFix/>
          </a:blip>
          <a:srcRect r="-4622"/>
          <a:stretch/>
        </p:blipFill>
        <p:spPr>
          <a:xfrm>
            <a:off x="811100" y="1754600"/>
            <a:ext cx="4986349" cy="26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a2c325e7bd_0_0"/>
          <p:cNvPicPr preferRelativeResize="0"/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4889150" y="1813750"/>
            <a:ext cx="3734200" cy="29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5" y="12280"/>
            <a:ext cx="9143999" cy="513814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"/>
          <p:cNvSpPr txBox="1">
            <a:spLocks noGrp="1"/>
          </p:cNvSpPr>
          <p:nvPr>
            <p:ph type="body" idx="1"/>
          </p:nvPr>
        </p:nvSpPr>
        <p:spPr>
          <a:xfrm>
            <a:off x="4049125" y="3783825"/>
            <a:ext cx="48681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ct val="140000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Bob Collins</a:t>
            </a:r>
            <a:r>
              <a:rPr lang="en-US" sz="3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ct val="140000"/>
              <a:buNone/>
            </a:pPr>
            <a:r>
              <a:rPr lang="en-US" sz="20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Programs and Facilities Manager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jamesfarm@inlandbays.org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6900" y="90500"/>
            <a:ext cx="1572900" cy="297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313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Photo: Driscoll Drones</a:t>
            </a:r>
            <a:endParaRPr sz="10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DFD00-EB52-FE04-F202-5748CCF1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0" y="3885872"/>
            <a:ext cx="2655311" cy="1167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b8cb03249a_0_32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b8cb03249a_0_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00" name="Google Shape;100;g2b8cb03249a_0_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pic>
        <p:nvPicPr>
          <p:cNvPr id="101" name="Google Shape;101;g2b8cb03249a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359" y="0"/>
            <a:ext cx="685528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2b8cb03249a_0_51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b8cb03249a_0_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D11EE-9AC5-69EA-F7A7-CEE2189D5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54104"/>
            <a:ext cx="3784116" cy="2839212"/>
          </a:xfrm>
          <a:prstGeom prst="rect">
            <a:avLst/>
          </a:prstGeom>
        </p:spPr>
      </p:pic>
      <p:sp>
        <p:nvSpPr>
          <p:cNvPr id="108" name="Google Shape;108;g2b8cb03249a_0_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</p:txBody>
      </p:sp>
      <p:pic>
        <p:nvPicPr>
          <p:cNvPr id="109" name="Google Shape;109;g2b8cb03249a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253" y="87784"/>
            <a:ext cx="3822662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2b8cb03249a_0_58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b8cb03249a_0_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16" name="Google Shape;116;g2b8cb03249a_0_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17" name="Google Shape;117;g2b8cb03249a_0_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90" y="0"/>
            <a:ext cx="3776707" cy="3101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453BD-170C-F1E8-4BAA-400DDFEF4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383" y="1572307"/>
            <a:ext cx="4252104" cy="31903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2b8cb03249a_0_6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b8cb03249a_0_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Problems:</a:t>
            </a:r>
            <a:endParaRPr sz="400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>
              <a:solidFill>
                <a:srgbClr val="999A0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4" name="Google Shape;124;g2b8cb03249a_0_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Flooding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Tidal 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Stormwater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Sunny Day Flooding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Erosion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Sediment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914400" lvl="1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Char char="•"/>
            </a:pPr>
            <a:r>
              <a:rPr lang="en-US" sz="2500" b="1">
                <a:latin typeface="Avenir"/>
                <a:ea typeface="Avenir"/>
                <a:cs typeface="Avenir"/>
                <a:sym typeface="Avenir"/>
              </a:rPr>
              <a:t>Nutrients</a:t>
            </a: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 b="1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b8cb03249a_0_12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2b8cb03249a_0_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r>
              <a:rPr lang="en-US" sz="4000">
                <a:solidFill>
                  <a:srgbClr val="999A08"/>
                </a:solidFill>
                <a:latin typeface="Avenir"/>
                <a:ea typeface="Avenir"/>
                <a:cs typeface="Avenir"/>
                <a:sym typeface="Avenir"/>
              </a:rPr>
              <a:t>Living Shorelines</a:t>
            </a:r>
            <a:endParaRPr sz="4000"/>
          </a:p>
        </p:txBody>
      </p:sp>
      <p:sp>
        <p:nvSpPr>
          <p:cNvPr id="131" name="Google Shape;131;g2b8cb03249a_0_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ea typeface="Avenir"/>
                <a:cs typeface="Avenir"/>
                <a:sym typeface="Avenir"/>
              </a:rPr>
              <a:t>Uses Natural of Nature-based tactics to address flooding and erosion</a:t>
            </a:r>
            <a:endParaRPr dirty="0"/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500" b="1" dirty="0">
                <a:latin typeface="Avenir"/>
                <a:ea typeface="Avenir"/>
                <a:cs typeface="Avenir"/>
                <a:sym typeface="Avenir"/>
              </a:rPr>
              <a:t>Center for the Inland Bays: </a:t>
            </a:r>
            <a:endParaRPr dirty="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ea typeface="Avenir"/>
                <a:cs typeface="Avenir"/>
                <a:sym typeface="Avenir"/>
              </a:rPr>
              <a:t>Founding member of the Delaware Living Shoreline Committee</a:t>
            </a:r>
            <a:endParaRPr dirty="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ea typeface="Avenir"/>
                <a:cs typeface="Avenir"/>
                <a:sym typeface="Avenir"/>
              </a:rPr>
              <a:t>Policy initiatives in siting, technical approaches and monitoring</a:t>
            </a:r>
            <a:endParaRPr dirty="0"/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•"/>
            </a:pPr>
            <a:r>
              <a:rPr lang="en-US" sz="2100" b="1" dirty="0">
                <a:latin typeface="Avenir"/>
                <a:ea typeface="Avenir"/>
                <a:cs typeface="Avenir"/>
                <a:sym typeface="Avenir"/>
              </a:rPr>
              <a:t>Installed six living shorelines (w/ two in planning) </a:t>
            </a:r>
            <a:endParaRPr sz="2100" b="1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</a:pPr>
            <a:endParaRPr sz="2500" b="1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b8cb03249a_0_45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b8cb03249a_0_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62" name="Google Shape;162;g2b8cb03249a_0_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64" name="Google Shape;164;g2b8cb03249a_0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381" y="-82800"/>
            <a:ext cx="3867919" cy="290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452A1-1ED0-2C77-81CF-CF6DC7601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1" y="273844"/>
            <a:ext cx="3393944" cy="2545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D03570-7194-888D-0A8F-3FCFDE4BD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412" y="2433201"/>
            <a:ext cx="4204455" cy="23741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b8cb03249a_0_78"/>
          <p:cNvPicPr preferRelativeResize="0"/>
          <p:nvPr/>
        </p:nvPicPr>
        <p:blipFill rotWithShape="1">
          <a:blip r:embed="rId3">
            <a:alphaModFix/>
          </a:blip>
          <a:srcRect r="78100"/>
          <a:stretch/>
        </p:blipFill>
        <p:spPr>
          <a:xfrm>
            <a:off x="-2" y="0"/>
            <a:ext cx="20024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b8cb03249a_0_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A08"/>
              </a:buClr>
              <a:buSzPts val="4400"/>
              <a:buFont typeface="Avenir"/>
              <a:buNone/>
            </a:pPr>
            <a:endParaRPr sz="4000"/>
          </a:p>
        </p:txBody>
      </p:sp>
      <p:sp>
        <p:nvSpPr>
          <p:cNvPr id="172" name="Google Shape;172;g2b8cb03249a_0_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Text</a:t>
            </a:r>
            <a:endParaRPr sz="2000"/>
          </a:p>
        </p:txBody>
      </p:sp>
      <p:pic>
        <p:nvPicPr>
          <p:cNvPr id="173" name="Google Shape;173;g2b8cb03249a_0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234" y="1054925"/>
            <a:ext cx="4349488" cy="32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b8cb03249a_0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2746" y="162115"/>
            <a:ext cx="4349501" cy="3263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284</Words>
  <Application>Microsoft Office PowerPoint</Application>
  <PresentationFormat>On-screen Show (16:9)</PresentationFormat>
  <Paragraphs>86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Avenir</vt:lpstr>
      <vt:lpstr>Calibri</vt:lpstr>
      <vt:lpstr>Office Theme</vt:lpstr>
      <vt:lpstr>Sunset Park Living Shoreline Dewey Beach, Delaware   March 21, 2025</vt:lpstr>
      <vt:lpstr>Introduction / Outline</vt:lpstr>
      <vt:lpstr>PowerPoint Presentation</vt:lpstr>
      <vt:lpstr>PowerPoint Presentation</vt:lpstr>
      <vt:lpstr>PowerPoint Presentation</vt:lpstr>
      <vt:lpstr>Problems: </vt:lpstr>
      <vt:lpstr>Living Shorelines</vt:lpstr>
      <vt:lpstr>PowerPoint Presentation</vt:lpstr>
      <vt:lpstr>PowerPoint Presentation</vt:lpstr>
      <vt:lpstr>PowerPoint Presentation</vt:lpstr>
      <vt:lpstr>Living Shorelines tactics at Sunset Park</vt:lpstr>
      <vt:lpstr>Project split into two phases</vt:lpstr>
      <vt:lpstr>PowerPoint Presentation</vt:lpstr>
      <vt:lpstr>PowerPoint Presentation</vt:lpstr>
      <vt:lpstr>PowerPoint Presentation</vt:lpstr>
      <vt:lpstr>PowerPoint Presentation</vt:lpstr>
      <vt:lpstr>Reach 2</vt:lpstr>
      <vt:lpstr>Reach 2</vt:lpstr>
      <vt:lpstr>Next Steps: (As reported to DB Town Council February 2024) </vt:lpstr>
      <vt:lpstr>Phase 1 Funding: </vt:lpstr>
      <vt:lpstr>Get on Board with the Bays Stay informed &amp; engaged! Volunteer, join our mailing list &amp; follow us online!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Sunset Park Living Shoreline Dewey Beach, Delaware</dc:title>
  <dc:creator>Goerger Katherine</dc:creator>
  <cp:lastModifiedBy>Bob Collins</cp:lastModifiedBy>
  <cp:revision>15</cp:revision>
  <cp:lastPrinted>2024-12-23T18:28:36Z</cp:lastPrinted>
  <dcterms:created xsi:type="dcterms:W3CDTF">2020-05-20T14:36:58Z</dcterms:created>
  <dcterms:modified xsi:type="dcterms:W3CDTF">2025-03-19T17:21:52Z</dcterms:modified>
</cp:coreProperties>
</file>