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 id="2147483775" r:id="rId5"/>
  </p:sldMasterIdLst>
  <p:notesMasterIdLst>
    <p:notesMasterId r:id="rId40"/>
  </p:notesMasterIdLst>
  <p:sldIdLst>
    <p:sldId id="436" r:id="rId6"/>
    <p:sldId id="439" r:id="rId7"/>
    <p:sldId id="440" r:id="rId8"/>
    <p:sldId id="441" r:id="rId9"/>
    <p:sldId id="442" r:id="rId10"/>
    <p:sldId id="478" r:id="rId11"/>
    <p:sldId id="444" r:id="rId12"/>
    <p:sldId id="447" r:id="rId13"/>
    <p:sldId id="454" r:id="rId14"/>
    <p:sldId id="453" r:id="rId15"/>
    <p:sldId id="455" r:id="rId16"/>
    <p:sldId id="456" r:id="rId17"/>
    <p:sldId id="457" r:id="rId18"/>
    <p:sldId id="460" r:id="rId19"/>
    <p:sldId id="462" r:id="rId20"/>
    <p:sldId id="420" r:id="rId21"/>
    <p:sldId id="431" r:id="rId22"/>
    <p:sldId id="422" r:id="rId23"/>
    <p:sldId id="432" r:id="rId24"/>
    <p:sldId id="433" r:id="rId25"/>
    <p:sldId id="469" r:id="rId26"/>
    <p:sldId id="472" r:id="rId27"/>
    <p:sldId id="470" r:id="rId28"/>
    <p:sldId id="434" r:id="rId29"/>
    <p:sldId id="435" r:id="rId30"/>
    <p:sldId id="463" r:id="rId31"/>
    <p:sldId id="464" r:id="rId32"/>
    <p:sldId id="473" r:id="rId33"/>
    <p:sldId id="474" r:id="rId34"/>
    <p:sldId id="480" r:id="rId35"/>
    <p:sldId id="479" r:id="rId36"/>
    <p:sldId id="475" r:id="rId37"/>
    <p:sldId id="476" r:id="rId38"/>
    <p:sldId id="47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8" autoAdjust="0"/>
  </p:normalViewPr>
  <p:slideViewPr>
    <p:cSldViewPr snapToGrid="0">
      <p:cViewPr varScale="1">
        <p:scale>
          <a:sx n="146" d="100"/>
          <a:sy n="146" d="100"/>
        </p:scale>
        <p:origin x="174" y="408"/>
      </p:cViewPr>
      <p:guideLst>
        <p:guide orient="horz" pos="2160"/>
        <p:guide pos="672"/>
        <p:guide pos="7008"/>
        <p:guide orient="horz" pos="1824"/>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216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5789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19782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8930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682606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1454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92248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5753-E3B1-BC7F-0C34-3D9891C38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6F48E-94FF-E9A6-4756-9638099AC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743DD6-39F9-452F-0D06-51E540D17179}"/>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CE2F998A-02ED-F755-3E0D-8CFB809B108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284493DE-C3FC-6DA3-0C89-61E51C249277}"/>
              </a:ext>
            </a:extLst>
          </p:cNvPr>
          <p:cNvSpPr>
            <a:spLocks noGrp="1"/>
          </p:cNvSpPr>
          <p:nvPr>
            <p:ph type="sldNum" sz="quarter" idx="12"/>
          </p:nvPr>
        </p:nvSpPr>
        <p:spPr/>
        <p:txBody>
          <a:bodyPr/>
          <a:lstStyle/>
          <a:p>
            <a:fld id="{5AD26B54-8186-4BCB-A45E-6B97C086199E}"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752F6864-2B8B-89FB-4D05-E4167E043790}"/>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5100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37-0A6D-FE78-6A9E-2DD6891D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22CB9-0A6E-A52A-36EF-E2E7EB7A3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F7F1C-9521-0DFB-F121-4E72FDE16DAC}"/>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477701A-D315-FA3E-817D-AFC5BF722CA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A5ABC21-EBE0-05D4-8F60-B156BD58BD1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51937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A14E-AF48-687A-EB84-7FCCCBC98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06E8E2-9C31-F358-3A24-37A2F3CCB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8A5B0-6F9D-C48D-4954-388DCEF550D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8BAE068E-1B1F-5EA0-B8C5-F5ACF2F5EA1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B168352-F33F-99BF-A29F-A2EF181E6B9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80941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7E6D-0369-E5D7-7250-9BE739D51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B6B3E-9285-0E49-DDFE-F0C116816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6F106E-FDF6-859A-2470-E595C6E51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22EBE-D0A4-575E-4124-6ED518D9C270}"/>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98AF84CD-1ABD-87D1-BB2B-85F0F8D893D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5CFB5C4-5438-6397-BE29-0ADF6D4DA74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86899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76C-EB3B-2D31-CF26-900729BC8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83E7D-F101-B894-B5E5-CFD356E43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7AD4C-43B3-A9FC-9B64-874EC9BDD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CFCC8-2CF6-DE84-4D0E-16A33F410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F7FA31-2108-CC23-721A-296AEFD64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5D0BC-105D-DEC2-91DC-5C857907AFC9}"/>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682D1E67-B5E2-AEE3-04E0-2CB0C6B7A4F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7C37D479-F95F-832B-0A94-44DC9BF5DDE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0307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B07-76C3-E957-582B-0A6611B55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C4F0A-3D1A-7253-540B-B612ED87A3B7}"/>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C18B6C54-8745-17DC-4D9C-0A51837ECBB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03DF894-1484-9598-8141-5C81BADA633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0848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E3E7C-3ABF-EF00-A131-76028FC8C6DC}"/>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21C76369-ABEA-6E80-0E04-F6DA5B2B5E71}"/>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A32301C-4D66-47CC-416C-8148B59127C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4097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1A63-A276-717E-60C3-FA3F24A70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5A243-91C5-FB92-DA07-F23990DA2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27D79-AB84-EBCC-039C-9B3240C5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E945E-6517-BEC1-3D69-8AE590D5A438}"/>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255CA6E-2305-9F34-02D4-B40D0A45539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F4845AA-B89C-C910-110E-9389A8AC5071}"/>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8652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D947-03DB-688F-5E1A-2478192AE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8F258-19D1-D90A-77EE-823D85EBE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2308E-34D9-F40F-3D8E-73ACED64D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07614-429F-63F8-0326-30BB3B2759A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A096FE1-DB12-2E45-35C3-56477EFF283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2B39933-1EE3-F8C0-104A-ABAF2027871D}"/>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4061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CBB6-6C75-7A59-8C1B-D9B7277BF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0B08D-0745-B5AA-E8B2-5F7598848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2F05A-2364-F41D-9042-FF8375F99F37}"/>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08BFCFE4-1176-230B-4650-125C22F3394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A0881A0-1E9B-42F9-903D-0D8D0E9735A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33157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30F44-2BB0-AC94-547A-7288F7B46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F4F73-049F-42C1-EF04-0ABA7F8A6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7BEA4-1F22-C77B-D668-F446F68BE071}"/>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2AFC4E2-F4E9-4934-56A3-0DC1FAA5283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B62E558-0262-2521-2477-8701E1A0FF1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126048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1111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67" r:id="rId17"/>
    <p:sldLayoutId id="2147483768" r:id="rId18"/>
    <p:sldLayoutId id="2147483769" r:id="rId19"/>
    <p:sldLayoutId id="2147483770" r:id="rId20"/>
    <p:sldLayoutId id="2147483771" r:id="rId21"/>
    <p:sldLayoutId id="2147483773" r:id="rId22"/>
    <p:sldLayoutId id="2147483774" r:id="rId23"/>
  </p:sldLayoutIdLst>
  <p:hf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64D26-9760-EF7C-4C7D-06A87EE32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8687DB-9799-9D8A-3330-50D4BAA43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F2A86-3AC6-346B-E37C-43ACECC6A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1CC81FF0-D318-7037-74DE-0DD66E87F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B1C418CE-8E8D-DE6E-46FA-5F4980AD1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883582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6D19B7-FE5E-56DF-855A-F1C538E9223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075C3-EEB4-CE84-47D2-E18D71BE5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C73E02D-F4AD-C76C-F807-ABC0C5668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C8EAFBC-85F9-BD6E-A18B-55686788A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Dewey Beach Delaware logo">
            <a:extLst>
              <a:ext uri="{FF2B5EF4-FFF2-40B4-BE49-F238E27FC236}">
                <a16:creationId xmlns:a16="http://schemas.microsoft.com/office/drawing/2014/main" id="{3B5AB5C5-D2F1-E724-4B50-B43920E5E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149" y="2240280"/>
            <a:ext cx="932921" cy="9372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8AF2658-8857-F300-4D88-199E4D968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FF951A6-FA85-E3B0-1569-19B90D093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1DE5AEB-8F62-BB16-D63D-7D548D00A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88852F3-A89C-2201-B17D-40B9876F39A2}"/>
              </a:ext>
            </a:extLst>
          </p:cNvPr>
          <p:cNvSpPr txBox="1">
            <a:spLocks/>
          </p:cNvSpPr>
          <p:nvPr/>
        </p:nvSpPr>
        <p:spPr>
          <a:xfrm>
            <a:off x="42111" y="842210"/>
            <a:ext cx="3970422" cy="141972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US" dirty="0">
                <a:ln w="25400">
                  <a:solidFill>
                    <a:schemeClr val="bg1"/>
                  </a:solidFill>
                </a:ln>
                <a:effectLst/>
                <a:latin typeface="+mj-lt"/>
                <a:cs typeface="Arial" panose="020B0604020202020204" pitchFamily="34" charset="0"/>
              </a:rPr>
              <a:t>Dewey Beach</a:t>
            </a:r>
          </a:p>
          <a:p>
            <a:r>
              <a:rPr lang="en-US" dirty="0">
                <a:ln w="25400">
                  <a:solidFill>
                    <a:schemeClr val="bg1"/>
                  </a:solidFill>
                </a:ln>
                <a:effectLst/>
                <a:latin typeface="+mj-lt"/>
                <a:cs typeface="Arial" panose="020B0604020202020204" pitchFamily="34" charset="0"/>
              </a:rPr>
              <a:t> </a:t>
            </a:r>
            <a:br>
              <a:rPr lang="en-US" dirty="0">
                <a:ln w="25400">
                  <a:solidFill>
                    <a:schemeClr val="bg1"/>
                  </a:solidFill>
                </a:ln>
                <a:effectLst/>
                <a:latin typeface="+mj-lt"/>
                <a:cs typeface="Arial" panose="020B0604020202020204" pitchFamily="34" charset="0"/>
              </a:rPr>
            </a:br>
            <a:r>
              <a:rPr lang="en-US" dirty="0">
                <a:ln w="25400">
                  <a:solidFill>
                    <a:schemeClr val="bg1"/>
                  </a:solidFill>
                </a:ln>
                <a:effectLst/>
                <a:latin typeface="+mj-lt"/>
                <a:cs typeface="Arial" panose="020B0604020202020204" pitchFamily="34" charset="0"/>
              </a:rPr>
              <a:t>Board of Adjustment</a:t>
            </a:r>
          </a:p>
          <a:p>
            <a:endParaRPr lang="en-US" dirty="0">
              <a:ln w="25400">
                <a:solidFill>
                  <a:schemeClr val="bg1"/>
                </a:solidFill>
              </a:ln>
              <a:effectLst/>
              <a:latin typeface="+mj-lt"/>
              <a:cs typeface="Arial" panose="020B0604020202020204" pitchFamily="34" charset="0"/>
            </a:endParaRPr>
          </a:p>
          <a:p>
            <a:r>
              <a:rPr lang="en-US" dirty="0">
                <a:ln w="25400">
                  <a:solidFill>
                    <a:schemeClr val="bg1"/>
                  </a:solidFill>
                </a:ln>
                <a:effectLst/>
                <a:latin typeface="+mj-lt"/>
                <a:cs typeface="Arial" panose="020B0604020202020204" pitchFamily="34" charset="0"/>
              </a:rPr>
              <a:t>Nov 5, 2025</a:t>
            </a:r>
          </a:p>
        </p:txBody>
      </p:sp>
      <p:sp>
        <p:nvSpPr>
          <p:cNvPr id="9" name="Title 8">
            <a:extLst>
              <a:ext uri="{FF2B5EF4-FFF2-40B4-BE49-F238E27FC236}">
                <a16:creationId xmlns:a16="http://schemas.microsoft.com/office/drawing/2014/main" id="{390E9CA8-AA32-A445-D3A8-0E5C9B19123A}"/>
              </a:ext>
            </a:extLst>
          </p:cNvPr>
          <p:cNvSpPr>
            <a:spLocks noGrp="1"/>
          </p:cNvSpPr>
          <p:nvPr>
            <p:ph type="title"/>
          </p:nvPr>
        </p:nvSpPr>
        <p:spPr>
          <a:xfrm>
            <a:off x="6040468" y="3429000"/>
            <a:ext cx="3539691" cy="3115491"/>
          </a:xfrm>
        </p:spPr>
        <p:txBody>
          <a:bodyPr anchor="t">
            <a:normAutofit fontScale="90000"/>
          </a:bodyPr>
          <a:lstStyle/>
          <a:p>
            <a:pPr algn="l"/>
            <a:r>
              <a:rPr lang="en-US" sz="2400" dirty="0">
                <a:solidFill>
                  <a:schemeClr val="accent1">
                    <a:lumMod val="75000"/>
                  </a:schemeClr>
                </a:solidFill>
              </a:rPr>
              <a:t>Jonathan Silver</a:t>
            </a:r>
            <a:br>
              <a:rPr lang="en-US" sz="2400" dirty="0">
                <a:solidFill>
                  <a:schemeClr val="accent1">
                    <a:lumMod val="75000"/>
                  </a:schemeClr>
                </a:solidFill>
              </a:rPr>
            </a:br>
            <a:br>
              <a:rPr lang="en-US" sz="3100" dirty="0">
                <a:solidFill>
                  <a:schemeClr val="accent1">
                    <a:lumMod val="75000"/>
                  </a:schemeClr>
                </a:solidFill>
              </a:rPr>
            </a:br>
            <a:r>
              <a:rPr lang="en-US" sz="2400" dirty="0">
                <a:solidFill>
                  <a:schemeClr val="accent1">
                    <a:lumMod val="75000"/>
                  </a:schemeClr>
                </a:solidFill>
              </a:rPr>
              <a:t>Glenn Mandalas, Esq</a:t>
            </a:r>
            <a:br>
              <a:rPr lang="en-US" sz="2400" dirty="0">
                <a:solidFill>
                  <a:schemeClr val="accent1">
                    <a:lumMod val="75000"/>
                  </a:schemeClr>
                </a:solidFill>
              </a:rPr>
            </a:br>
            <a:br>
              <a:rPr lang="en-US" sz="3100" dirty="0">
                <a:solidFill>
                  <a:schemeClr val="accent1">
                    <a:lumMod val="75000"/>
                  </a:schemeClr>
                </a:solidFill>
              </a:rPr>
            </a:br>
            <a:r>
              <a:rPr lang="en-US" sz="2400" dirty="0">
                <a:solidFill>
                  <a:schemeClr val="accent1">
                    <a:lumMod val="75000"/>
                  </a:schemeClr>
                </a:solidFill>
              </a:rPr>
              <a:t>Heather Morrison, AIA</a:t>
            </a:r>
            <a:br>
              <a:rPr lang="en-US" sz="2400" dirty="0">
                <a:solidFill>
                  <a:schemeClr val="accent1">
                    <a:lumMod val="75000"/>
                  </a:schemeClr>
                </a:solidFill>
              </a:rPr>
            </a:br>
            <a:br>
              <a:rPr lang="en-US" sz="3100" dirty="0">
                <a:solidFill>
                  <a:schemeClr val="accent1">
                    <a:lumMod val="75000"/>
                  </a:schemeClr>
                </a:solidFill>
              </a:rPr>
            </a:br>
            <a:r>
              <a:rPr lang="en-US" sz="2400" dirty="0">
                <a:solidFill>
                  <a:schemeClr val="accent1">
                    <a:lumMod val="75000"/>
                  </a:schemeClr>
                </a:solidFill>
              </a:rPr>
              <a:t>Alan </a:t>
            </a:r>
            <a:r>
              <a:rPr lang="en-US" sz="2400" dirty="0" err="1">
                <a:solidFill>
                  <a:schemeClr val="accent1">
                    <a:lumMod val="75000"/>
                  </a:schemeClr>
                </a:solidFill>
              </a:rPr>
              <a:t>Decktor</a:t>
            </a:r>
            <a:r>
              <a:rPr lang="en-US" sz="2400" dirty="0">
                <a:solidFill>
                  <a:schemeClr val="accent1">
                    <a:lumMod val="75000"/>
                  </a:schemeClr>
                </a:solidFill>
              </a:rPr>
              <a:t>, PE</a:t>
            </a:r>
            <a:br>
              <a:rPr lang="en-US" sz="2400" dirty="0">
                <a:solidFill>
                  <a:schemeClr val="accent1">
                    <a:lumMod val="75000"/>
                  </a:schemeClr>
                </a:solidFill>
              </a:rPr>
            </a:br>
            <a:br>
              <a:rPr kumimoji="0" lang="en-US" sz="31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rPr>
            </a:br>
            <a:r>
              <a:rPr lang="en-US" sz="2400" dirty="0">
                <a:solidFill>
                  <a:schemeClr val="accent1">
                    <a:lumMod val="75000"/>
                  </a:schemeClr>
                </a:solidFill>
              </a:rPr>
              <a:t>David Grayson</a:t>
            </a:r>
            <a:br>
              <a:rPr lang="en-US" sz="2400" dirty="0">
                <a:solidFill>
                  <a:schemeClr val="accent1">
                    <a:lumMod val="75000"/>
                  </a:schemeClr>
                </a:solidFill>
              </a:rPr>
            </a:br>
            <a:br>
              <a:rPr lang="en-US" sz="2400" dirty="0">
                <a:solidFill>
                  <a:schemeClr val="accent1">
                    <a:lumMod val="75000"/>
                  </a:schemeClr>
                </a:solidFill>
              </a:rPr>
            </a:br>
            <a:endParaRPr lang="en-US" sz="2400" dirty="0">
              <a:solidFill>
                <a:schemeClr val="accent1">
                  <a:lumMod val="75000"/>
                </a:schemeClr>
              </a:solidFill>
            </a:endParaRPr>
          </a:p>
        </p:txBody>
      </p:sp>
      <p:pic>
        <p:nvPicPr>
          <p:cNvPr id="27" name="Picture 26">
            <a:extLst>
              <a:ext uri="{FF2B5EF4-FFF2-40B4-BE49-F238E27FC236}">
                <a16:creationId xmlns:a16="http://schemas.microsoft.com/office/drawing/2014/main" id="{BE59684C-7475-6115-4EAB-859AB1A3BDC6}"/>
              </a:ext>
            </a:extLst>
          </p:cNvPr>
          <p:cNvPicPr>
            <a:picLocks noChangeAspect="1"/>
          </p:cNvPicPr>
          <p:nvPr/>
        </p:nvPicPr>
        <p:blipFill>
          <a:blip r:embed="rId3"/>
          <a:stretch>
            <a:fillRect/>
          </a:stretch>
        </p:blipFill>
        <p:spPr>
          <a:xfrm>
            <a:off x="4539917" y="290750"/>
            <a:ext cx="6981265" cy="3003277"/>
          </a:xfrm>
          <a:prstGeom prst="rect">
            <a:avLst/>
          </a:prstGeom>
          <a:ln>
            <a:noFill/>
          </a:ln>
          <a:effectLst>
            <a:outerShdw blurRad="190500" algn="tl" rotWithShape="0">
              <a:srgbClr val="000000">
                <a:alpha val="70000"/>
              </a:srgbClr>
            </a:outerShdw>
          </a:effectLst>
        </p:spPr>
      </p:pic>
      <p:sp>
        <p:nvSpPr>
          <p:cNvPr id="28" name="TextBox 27">
            <a:extLst>
              <a:ext uri="{FF2B5EF4-FFF2-40B4-BE49-F238E27FC236}">
                <a16:creationId xmlns:a16="http://schemas.microsoft.com/office/drawing/2014/main" id="{38F3A748-771D-C8BC-C639-77FB27D90389}"/>
              </a:ext>
            </a:extLst>
          </p:cNvPr>
          <p:cNvSpPr txBox="1"/>
          <p:nvPr/>
        </p:nvSpPr>
        <p:spPr>
          <a:xfrm>
            <a:off x="6197862" y="369410"/>
            <a:ext cx="3771900" cy="369332"/>
          </a:xfrm>
          <a:prstGeom prst="rect">
            <a:avLst/>
          </a:prstGeom>
          <a:noFill/>
        </p:spPr>
        <p:txBody>
          <a:bodyPr wrap="square" rtlCol="0">
            <a:spAutoFit/>
          </a:bodyPr>
          <a:lstStyle/>
          <a:p>
            <a:pPr algn="ctr"/>
            <a:r>
              <a:rPr lang="en-US" dirty="0">
                <a:solidFill>
                  <a:schemeClr val="bg1"/>
                </a:solidFill>
              </a:rPr>
              <a:t>1603 Coastal Highway, Dewey Beach</a:t>
            </a:r>
          </a:p>
        </p:txBody>
      </p:sp>
      <p:sp>
        <p:nvSpPr>
          <p:cNvPr id="29" name="Slide Number Placeholder 28">
            <a:extLst>
              <a:ext uri="{FF2B5EF4-FFF2-40B4-BE49-F238E27FC236}">
                <a16:creationId xmlns:a16="http://schemas.microsoft.com/office/drawing/2014/main" id="{91EC3DBB-398F-D17A-D9C5-24F3693E0D92}"/>
              </a:ext>
            </a:extLst>
          </p:cNvPr>
          <p:cNvSpPr>
            <a:spLocks noGrp="1"/>
          </p:cNvSpPr>
          <p:nvPr>
            <p:ph type="sldNum" sz="quarter" idx="12"/>
          </p:nvPr>
        </p:nvSpPr>
        <p:spPr/>
        <p:txBody>
          <a:bodyPr/>
          <a:lstStyle/>
          <a:p>
            <a:fld id="{B9713C8C-8E70-45D5-AE59-23E60168254E}" type="slidenum">
              <a:rPr lang="en-US" smtClean="0"/>
              <a:t>1</a:t>
            </a:fld>
            <a:endParaRPr lang="en-US" dirty="0"/>
          </a:p>
        </p:txBody>
      </p:sp>
      <p:grpSp>
        <p:nvGrpSpPr>
          <p:cNvPr id="4" name="Group 3">
            <a:extLst>
              <a:ext uri="{FF2B5EF4-FFF2-40B4-BE49-F238E27FC236}">
                <a16:creationId xmlns:a16="http://schemas.microsoft.com/office/drawing/2014/main" id="{B5660592-4240-94A5-CEC7-D3A5E321FE18}"/>
              </a:ext>
            </a:extLst>
          </p:cNvPr>
          <p:cNvGrpSpPr/>
          <p:nvPr/>
        </p:nvGrpSpPr>
        <p:grpSpPr>
          <a:xfrm>
            <a:off x="4529597" y="3376353"/>
            <a:ext cx="1459723" cy="3161608"/>
            <a:chOff x="4529597" y="3376353"/>
            <a:chExt cx="1459723" cy="3161608"/>
          </a:xfrm>
        </p:grpSpPr>
        <p:pic>
          <p:nvPicPr>
            <p:cNvPr id="17" name="Picture 16">
              <a:extLst>
                <a:ext uri="{FF2B5EF4-FFF2-40B4-BE49-F238E27FC236}">
                  <a16:creationId xmlns:a16="http://schemas.microsoft.com/office/drawing/2014/main" id="{AA861D16-346E-0DB3-85FA-732A69927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540325" y="4033015"/>
              <a:ext cx="1301944" cy="436562"/>
            </a:xfrm>
            <a:prstGeom prst="rect">
              <a:avLst/>
            </a:prstGeom>
            <a:noFill/>
            <a:ln>
              <a:noFill/>
            </a:ln>
          </p:spPr>
        </p:pic>
        <p:pic>
          <p:nvPicPr>
            <p:cNvPr id="1026" name="Picture 2">
              <a:extLst>
                <a:ext uri="{FF2B5EF4-FFF2-40B4-BE49-F238E27FC236}">
                  <a16:creationId xmlns:a16="http://schemas.microsoft.com/office/drawing/2014/main" id="{E543CECB-F8FC-EB70-D9AC-F75E11162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597" y="4724832"/>
              <a:ext cx="1398999" cy="4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F92AF2B5-D4D1-6975-5FA1-DFEF71D2D585}"/>
                </a:ext>
              </a:extLst>
            </p:cNvPr>
            <p:cNvPicPr>
              <a:picLocks noChangeAspect="1"/>
            </p:cNvPicPr>
            <p:nvPr/>
          </p:nvPicPr>
          <p:blipFill>
            <a:blip r:embed="rId6"/>
            <a:stretch>
              <a:fillRect/>
            </a:stretch>
          </p:blipFill>
          <p:spPr>
            <a:xfrm>
              <a:off x="4641389" y="5343705"/>
              <a:ext cx="1190625" cy="542925"/>
            </a:xfrm>
            <a:prstGeom prst="rect">
              <a:avLst/>
            </a:prstGeom>
          </p:spPr>
        </p:pic>
        <p:pic>
          <p:nvPicPr>
            <p:cNvPr id="23" name="Picture 22">
              <a:extLst>
                <a:ext uri="{FF2B5EF4-FFF2-40B4-BE49-F238E27FC236}">
                  <a16:creationId xmlns:a16="http://schemas.microsoft.com/office/drawing/2014/main" id="{09B4EF68-2682-6A44-DCEE-1F9869FAD134}"/>
                </a:ext>
              </a:extLst>
            </p:cNvPr>
            <p:cNvPicPr>
              <a:picLocks noChangeAspect="1"/>
            </p:cNvPicPr>
            <p:nvPr/>
          </p:nvPicPr>
          <p:blipFill>
            <a:blip r:embed="rId7"/>
            <a:stretch>
              <a:fillRect/>
            </a:stretch>
          </p:blipFill>
          <p:spPr>
            <a:xfrm>
              <a:off x="4530576" y="3376353"/>
              <a:ext cx="1285647" cy="579398"/>
            </a:xfrm>
            <a:prstGeom prst="rect">
              <a:avLst/>
            </a:prstGeom>
          </p:spPr>
        </p:pic>
        <p:pic>
          <p:nvPicPr>
            <p:cNvPr id="1028" name="Picture 2">
              <a:extLst>
                <a:ext uri="{FF2B5EF4-FFF2-40B4-BE49-F238E27FC236}">
                  <a16:creationId xmlns:a16="http://schemas.microsoft.com/office/drawing/2014/main" id="{AD840C86-5495-0B21-B421-3B4BA816FD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1072" b="45882"/>
            <a:stretch>
              <a:fillRect/>
            </a:stretch>
          </p:blipFill>
          <p:spPr bwMode="auto">
            <a:xfrm>
              <a:off x="4567828" y="6125343"/>
              <a:ext cx="1421492" cy="41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1850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233C65-414B-52C0-12C3-040E0149132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8CA8C6-162F-EDCB-DCD1-B7B713C1D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8E72CB2-252B-E55C-EE25-69CCDF12E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AB39ED8-6230-2C78-FECD-7D30ACCD5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0C0BC6B-1EC7-C07C-4FFE-8CCAC3366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D5EA0F8-CCC9-371C-F50C-DA79A1961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7C20923-81B6-9231-87BB-55B9DF430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492350-D985-4CA4-E7F7-0CCA1C1F8C75}"/>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Our Request (impervious paving)</a:t>
            </a:r>
          </a:p>
        </p:txBody>
      </p:sp>
      <p:sp>
        <p:nvSpPr>
          <p:cNvPr id="3" name="Text Placeholder 2">
            <a:extLst>
              <a:ext uri="{FF2B5EF4-FFF2-40B4-BE49-F238E27FC236}">
                <a16:creationId xmlns:a16="http://schemas.microsoft.com/office/drawing/2014/main" id="{E05514B3-6EA3-7231-76F8-F4F99454D285}"/>
              </a:ext>
            </a:extLst>
          </p:cNvPr>
          <p:cNvSpPr>
            <a:spLocks noGrp="1"/>
          </p:cNvSpPr>
          <p:nvPr>
            <p:ph type="body" sz="quarter" idx="13"/>
          </p:nvPr>
        </p:nvSpPr>
        <p:spPr>
          <a:xfrm>
            <a:off x="4495784" y="969261"/>
            <a:ext cx="7279347" cy="5546047"/>
          </a:xfrm>
        </p:spPr>
        <p:txBody>
          <a:bodyPr vert="horz" lIns="91440" tIns="45720" rIns="91440" bIns="45720" rtlCol="0" anchor="ctr">
            <a:normAutofit/>
          </a:bodyPr>
          <a:lstStyle/>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r>
              <a:rPr lang="en-US" sz="2800" b="1" i="1" dirty="0">
                <a:solidFill>
                  <a:schemeClr val="tx1"/>
                </a:solidFill>
                <a:latin typeface="+mn-lt"/>
              </a:rPr>
              <a:t>§ 185-51(F) </a:t>
            </a:r>
          </a:p>
          <a:p>
            <a:pPr lvl="1"/>
            <a:r>
              <a:rPr lang="en-US" sz="2800" b="1" i="1" dirty="0">
                <a:solidFill>
                  <a:schemeClr val="tx1"/>
                </a:solidFill>
                <a:latin typeface="+mn-lt"/>
              </a:rPr>
              <a:t>No </a:t>
            </a:r>
            <a:r>
              <a:rPr lang="en-US" sz="2800" b="1" i="1" cap="none" dirty="0">
                <a:solidFill>
                  <a:schemeClr val="tx1"/>
                </a:solidFill>
                <a:latin typeface="+mn-lt"/>
              </a:rPr>
              <a:t>portion of any building lot area developed with a residential use or a mixed commercial and residential use in any district of Dewey Beach shall be covered or paved with impervious materials, installed in a manner as to create an impervious surface for any ground level surface, including driveways, parking spaces, and sidewalks, or any other structure not directly under roof…</a:t>
            </a: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CA07D6A6-FF42-FF0A-804E-E19E3838FFB4}"/>
              </a:ext>
            </a:extLst>
          </p:cNvPr>
          <p:cNvSpPr>
            <a:spLocks noGrp="1"/>
          </p:cNvSpPr>
          <p:nvPr>
            <p:ph type="sldNum" sz="quarter" idx="12"/>
          </p:nvPr>
        </p:nvSpPr>
        <p:spPr/>
        <p:txBody>
          <a:bodyPr/>
          <a:lstStyle/>
          <a:p>
            <a:fld id="{B9713C8C-8E70-45D5-AE59-23E60168254E}" type="slidenum">
              <a:rPr lang="en-US" smtClean="0"/>
              <a:t>10</a:t>
            </a:fld>
            <a:endParaRPr lang="en-US" dirty="0"/>
          </a:p>
        </p:txBody>
      </p:sp>
    </p:spTree>
    <p:extLst>
      <p:ext uri="{BB962C8B-B14F-4D97-AF65-F5344CB8AC3E}">
        <p14:creationId xmlns:p14="http://schemas.microsoft.com/office/powerpoint/2010/main" val="630512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D56B91-0A24-D3E0-0614-B9127D0D0E4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0F1653-7AFB-CD19-C3AD-EACF4AB55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F219A48-4206-90CE-468E-850F4765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CDF792D-6F6D-692A-FC6F-0C0448AFD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8971264-6495-599E-B078-FD762B66B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F0FC520-C784-5A7E-55E9-6CCF3CB8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C67F7C-8A8E-2B10-A44C-A1405E772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E89754-4903-8F48-2B32-9C9745277BC7}"/>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B85E8AA5-CB01-C40B-6F42-F859BF9509EF}"/>
              </a:ext>
            </a:extLst>
          </p:cNvPr>
          <p:cNvSpPr>
            <a:spLocks noGrp="1"/>
          </p:cNvSpPr>
          <p:nvPr>
            <p:ph type="body" sz="quarter" idx="13"/>
          </p:nvPr>
        </p:nvSpPr>
        <p:spPr>
          <a:xfrm>
            <a:off x="4495784" y="96926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Garages (§ 185-25.1(A))</a:t>
            </a:r>
          </a:p>
          <a:p>
            <a:pPr lvl="1"/>
            <a:r>
              <a:rPr lang="en-US" sz="2800" b="1" i="1" cap="none" dirty="0"/>
              <a:t>First identified during the December 16, 2022 conditional use hearing</a:t>
            </a:r>
          </a:p>
          <a:p>
            <a:pPr lvl="1"/>
            <a:r>
              <a:rPr lang="en-US" sz="2800" b="1" i="1" dirty="0"/>
              <a:t>Approved, conditioned upon garage bays being open, with acknowledgment that the Board of Adjustment could grant relief to permit garage enclosures.</a:t>
            </a:r>
            <a:r>
              <a:rPr lang="en-US" sz="2800" b="1" i="1" cap="none" dirty="0"/>
              <a:t> </a:t>
            </a: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AF24633-4283-A1AA-46D2-36C4C8CA3D00}"/>
              </a:ext>
            </a:extLst>
          </p:cNvPr>
          <p:cNvSpPr>
            <a:spLocks noGrp="1"/>
          </p:cNvSpPr>
          <p:nvPr>
            <p:ph type="sldNum" sz="quarter" idx="12"/>
          </p:nvPr>
        </p:nvSpPr>
        <p:spPr/>
        <p:txBody>
          <a:bodyPr/>
          <a:lstStyle/>
          <a:p>
            <a:fld id="{B9713C8C-8E70-45D5-AE59-23E60168254E}" type="slidenum">
              <a:rPr lang="en-US" smtClean="0"/>
              <a:t>11</a:t>
            </a:fld>
            <a:endParaRPr lang="en-US" dirty="0"/>
          </a:p>
        </p:txBody>
      </p:sp>
    </p:spTree>
    <p:extLst>
      <p:ext uri="{BB962C8B-B14F-4D97-AF65-F5344CB8AC3E}">
        <p14:creationId xmlns:p14="http://schemas.microsoft.com/office/powerpoint/2010/main" val="114841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6CD95B-A0FA-290B-2FB8-1EFF9EEA078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E67BC5-468D-371B-849C-284DD334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9913F4E-B475-CA6E-F4CC-032F05544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86192FD-FE51-81D4-FA9F-239A16C5C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641CE20-06FD-F4FF-568F-4BD2BCF55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7FF021F-7570-A170-F8E6-E7CEE82DC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62B8DD6-AF6E-2B05-791D-A1531E44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263062-A737-F48B-B326-0F66BB7AECDA}"/>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68142DF3-C56E-EC23-F921-E19B3F372CBE}"/>
              </a:ext>
            </a:extLst>
          </p:cNvPr>
          <p:cNvSpPr>
            <a:spLocks noGrp="1"/>
          </p:cNvSpPr>
          <p:nvPr>
            <p:ph type="body" sz="quarter" idx="13"/>
          </p:nvPr>
        </p:nvSpPr>
        <p:spPr>
          <a:xfrm>
            <a:off x="4495784" y="96926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Impervious pavement</a:t>
            </a:r>
          </a:p>
          <a:p>
            <a:pPr indent="-228600" algn="l">
              <a:buFont typeface="Arial" panose="020B0604020202020204" pitchFamily="34" charset="0"/>
              <a:buChar char="•"/>
            </a:pPr>
            <a:r>
              <a:rPr lang="en-US" sz="2800" b="1" i="1" cap="none" dirty="0">
                <a:solidFill>
                  <a:schemeClr val="tx1"/>
                </a:solidFill>
                <a:latin typeface="+mn-lt"/>
              </a:rPr>
              <a:t>§ 185-51(F), requiring pervious pavement</a:t>
            </a:r>
          </a:p>
          <a:p>
            <a:pPr indent="-228600" algn="l">
              <a:buFont typeface="Arial" panose="020B0604020202020204" pitchFamily="34" charset="0"/>
              <a:buChar char="•"/>
            </a:pPr>
            <a:r>
              <a:rPr lang="en-US" sz="2800" b="1" i="1" dirty="0">
                <a:solidFill>
                  <a:schemeClr val="tx1"/>
                </a:solidFill>
                <a:latin typeface="+mn-lt"/>
              </a:rPr>
              <a:t>Construction drawings included pervious pavement with a standard detail.</a:t>
            </a:r>
            <a:endParaRPr lang="en-US" sz="2800" b="1" i="1" cap="none" dirty="0">
              <a:solidFill>
                <a:schemeClr val="tx1"/>
              </a:solidFill>
              <a:latin typeface="+mn-lt"/>
            </a:endParaRP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127ECF66-3F12-5817-B061-32F7CFACBB0B}"/>
              </a:ext>
            </a:extLst>
          </p:cNvPr>
          <p:cNvSpPr>
            <a:spLocks noGrp="1"/>
          </p:cNvSpPr>
          <p:nvPr>
            <p:ph type="sldNum" sz="quarter" idx="12"/>
          </p:nvPr>
        </p:nvSpPr>
        <p:spPr/>
        <p:txBody>
          <a:bodyPr/>
          <a:lstStyle/>
          <a:p>
            <a:fld id="{B9713C8C-8E70-45D5-AE59-23E60168254E}" type="slidenum">
              <a:rPr lang="en-US" smtClean="0"/>
              <a:t>12</a:t>
            </a:fld>
            <a:endParaRPr lang="en-US" dirty="0"/>
          </a:p>
        </p:txBody>
      </p:sp>
    </p:spTree>
    <p:extLst>
      <p:ext uri="{BB962C8B-B14F-4D97-AF65-F5344CB8AC3E}">
        <p14:creationId xmlns:p14="http://schemas.microsoft.com/office/powerpoint/2010/main" val="370945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7985D6-D700-1947-B33B-456E3ACA065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3393FD3-896B-F1C6-5E0D-7B1E3FE19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0F07D4-F172-E85C-70A3-61DE912D8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FF603B7-D140-786A-58C8-5B790F8D0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AEA402D-6642-10E7-88D1-0BB9BD4C0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ADE702C-15D0-0872-B278-DF05C3F6F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38A4CB3-52E9-8F65-5567-2A27E6F78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036A6F-BF2C-B3DA-2D6B-9E33729EB210}"/>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BB54BBE9-4C9A-F304-FA1A-29F606BAAEED}"/>
              </a:ext>
            </a:extLst>
          </p:cNvPr>
          <p:cNvSpPr>
            <a:spLocks noGrp="1"/>
          </p:cNvSpPr>
          <p:nvPr>
            <p:ph type="body" sz="quarter" idx="13"/>
          </p:nvPr>
        </p:nvSpPr>
        <p:spPr>
          <a:xfrm>
            <a:off x="4495784" y="969261"/>
            <a:ext cx="7279347" cy="276076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 185-51(F), requiring pervious pavement</a:t>
            </a:r>
          </a:p>
          <a:p>
            <a:pPr indent="-228600" algn="l">
              <a:buFont typeface="Arial" panose="020B0604020202020204" pitchFamily="34" charset="0"/>
              <a:buChar char="•"/>
            </a:pPr>
            <a:r>
              <a:rPr lang="en-US" sz="2800" b="1" i="1" dirty="0">
                <a:solidFill>
                  <a:schemeClr val="tx1"/>
                </a:solidFill>
                <a:latin typeface="+mn-lt"/>
              </a:rPr>
              <a:t>Standard detail.</a:t>
            </a:r>
            <a:endParaRPr lang="en-US" sz="2800" b="1" i="1" cap="none" dirty="0">
              <a:solidFill>
                <a:schemeClr val="tx1"/>
              </a:solidFill>
              <a:latin typeface="+mn-lt"/>
            </a:endParaRP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5" name="TextBox 4">
            <a:extLst>
              <a:ext uri="{FF2B5EF4-FFF2-40B4-BE49-F238E27FC236}">
                <a16:creationId xmlns:a16="http://schemas.microsoft.com/office/drawing/2014/main" id="{770BF939-11FE-3124-2142-C41EB36C7DBB}"/>
              </a:ext>
            </a:extLst>
          </p:cNvPr>
          <p:cNvSpPr txBox="1"/>
          <p:nvPr/>
        </p:nvSpPr>
        <p:spPr>
          <a:xfrm>
            <a:off x="4354718" y="5558827"/>
            <a:ext cx="7460054" cy="830997"/>
          </a:xfrm>
          <a:prstGeom prst="rect">
            <a:avLst/>
          </a:prstGeom>
          <a:noFill/>
        </p:spPr>
        <p:txBody>
          <a:bodyPr wrap="square" rtlCol="0">
            <a:spAutoFit/>
          </a:bodyPr>
          <a:lstStyle/>
          <a:p>
            <a:r>
              <a:rPr lang="en-US" sz="2400" dirty="0">
                <a:solidFill>
                  <a:srgbClr val="FF0000"/>
                </a:solidFill>
              </a:rPr>
              <a:t>40 inches comprised of porous asphalt, clean washed choker course, stone subbase and infiltration subbase</a:t>
            </a:r>
          </a:p>
        </p:txBody>
      </p:sp>
      <p:grpSp>
        <p:nvGrpSpPr>
          <p:cNvPr id="10" name="Group 9">
            <a:extLst>
              <a:ext uri="{FF2B5EF4-FFF2-40B4-BE49-F238E27FC236}">
                <a16:creationId xmlns:a16="http://schemas.microsoft.com/office/drawing/2014/main" id="{0CD8A2B9-8C02-133C-42BA-84C751EBD2DD}"/>
              </a:ext>
            </a:extLst>
          </p:cNvPr>
          <p:cNvGrpSpPr/>
          <p:nvPr/>
        </p:nvGrpSpPr>
        <p:grpSpPr>
          <a:xfrm>
            <a:off x="4097777" y="2390114"/>
            <a:ext cx="8094223" cy="3255017"/>
            <a:chOff x="4097777" y="2390114"/>
            <a:chExt cx="8094223" cy="3255017"/>
          </a:xfrm>
        </p:grpSpPr>
        <p:pic>
          <p:nvPicPr>
            <p:cNvPr id="4" name="Picture 3">
              <a:extLst>
                <a:ext uri="{FF2B5EF4-FFF2-40B4-BE49-F238E27FC236}">
                  <a16:creationId xmlns:a16="http://schemas.microsoft.com/office/drawing/2014/main" id="{3DC0C32C-3023-3512-4F02-1FBC58340947}"/>
                </a:ext>
              </a:extLst>
            </p:cNvPr>
            <p:cNvPicPr>
              <a:picLocks noChangeAspect="1"/>
            </p:cNvPicPr>
            <p:nvPr/>
          </p:nvPicPr>
          <p:blipFill>
            <a:blip r:embed="rId2"/>
            <a:stretch>
              <a:fillRect/>
            </a:stretch>
          </p:blipFill>
          <p:spPr>
            <a:xfrm>
              <a:off x="4097777" y="2390114"/>
              <a:ext cx="8094223" cy="3255017"/>
            </a:xfrm>
            <a:prstGeom prst="rect">
              <a:avLst/>
            </a:prstGeom>
          </p:spPr>
        </p:pic>
        <p:cxnSp>
          <p:nvCxnSpPr>
            <p:cNvPr id="8" name="Straight Arrow Connector 7">
              <a:extLst>
                <a:ext uri="{FF2B5EF4-FFF2-40B4-BE49-F238E27FC236}">
                  <a16:creationId xmlns:a16="http://schemas.microsoft.com/office/drawing/2014/main" id="{48BAE0DF-E669-5B77-6FDF-75791F7404BC}"/>
                </a:ext>
              </a:extLst>
            </p:cNvPr>
            <p:cNvCxnSpPr/>
            <p:nvPr/>
          </p:nvCxnSpPr>
          <p:spPr>
            <a:xfrm>
              <a:off x="7976103" y="3259248"/>
              <a:ext cx="0" cy="134896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D1510E-C211-6B3C-2D00-7C9D62434CB3}"/>
                </a:ext>
              </a:extLst>
            </p:cNvPr>
            <p:cNvSpPr txBox="1"/>
            <p:nvPr/>
          </p:nvSpPr>
          <p:spPr>
            <a:xfrm>
              <a:off x="8035963" y="3786691"/>
              <a:ext cx="634700" cy="369332"/>
            </a:xfrm>
            <a:prstGeom prst="rect">
              <a:avLst/>
            </a:prstGeom>
            <a:noFill/>
          </p:spPr>
          <p:txBody>
            <a:bodyPr wrap="square" rtlCol="0">
              <a:spAutoFit/>
            </a:bodyPr>
            <a:lstStyle/>
            <a:p>
              <a:r>
                <a:rPr lang="en-US" b="1" dirty="0">
                  <a:solidFill>
                    <a:srgbClr val="FF0000"/>
                  </a:solidFill>
                </a:rPr>
                <a:t>40”</a:t>
              </a:r>
            </a:p>
          </p:txBody>
        </p:sp>
      </p:grpSp>
      <p:sp>
        <p:nvSpPr>
          <p:cNvPr id="11" name="Slide Number Placeholder 10">
            <a:extLst>
              <a:ext uri="{FF2B5EF4-FFF2-40B4-BE49-F238E27FC236}">
                <a16:creationId xmlns:a16="http://schemas.microsoft.com/office/drawing/2014/main" id="{8B7C9E50-6A18-A7AD-9859-5CA2C36F1FD9}"/>
              </a:ext>
            </a:extLst>
          </p:cNvPr>
          <p:cNvSpPr>
            <a:spLocks noGrp="1"/>
          </p:cNvSpPr>
          <p:nvPr>
            <p:ph type="sldNum" sz="quarter" idx="12"/>
          </p:nvPr>
        </p:nvSpPr>
        <p:spPr/>
        <p:txBody>
          <a:bodyPr/>
          <a:lstStyle/>
          <a:p>
            <a:fld id="{B9713C8C-8E70-45D5-AE59-23E60168254E}" type="slidenum">
              <a:rPr lang="en-US" smtClean="0"/>
              <a:t>13</a:t>
            </a:fld>
            <a:endParaRPr lang="en-US" dirty="0"/>
          </a:p>
        </p:txBody>
      </p:sp>
    </p:spTree>
    <p:extLst>
      <p:ext uri="{BB962C8B-B14F-4D97-AF65-F5344CB8AC3E}">
        <p14:creationId xmlns:p14="http://schemas.microsoft.com/office/powerpoint/2010/main" val="252814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221C17-2526-CF71-E02D-6711C08B9B0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5B02FF-EAD7-13D1-DBE9-3B79E1A94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C4F811E-898F-CD46-C869-17F9C9774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71E86DE-48DE-7251-4CA9-C3EEB4205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B4594EF-D3CF-AE9B-7D3B-040AF2389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01CFE4C-AA37-FD49-534A-C4E5DAEC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6D5A4E2-F31E-77A8-531E-C96F7D5D2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38E38-12E5-99FE-299B-FCCF6867CAE0}"/>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D6CCA4CA-C323-2A24-48EB-08E960D932F4}"/>
              </a:ext>
            </a:extLst>
          </p:cNvPr>
          <p:cNvSpPr>
            <a:spLocks noGrp="1"/>
          </p:cNvSpPr>
          <p:nvPr>
            <p:ph type="body" sz="quarter" idx="13"/>
          </p:nvPr>
        </p:nvSpPr>
        <p:spPr>
          <a:xfrm>
            <a:off x="4485027" y="134834"/>
            <a:ext cx="7279347" cy="1919878"/>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 185-51(F), requiring pervious pavement</a:t>
            </a: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pic>
        <p:nvPicPr>
          <p:cNvPr id="13" name="Picture 12">
            <a:extLst>
              <a:ext uri="{FF2B5EF4-FFF2-40B4-BE49-F238E27FC236}">
                <a16:creationId xmlns:a16="http://schemas.microsoft.com/office/drawing/2014/main" id="{B1BE614E-A82A-97F3-7D9C-3825C4DB9BD1}"/>
              </a:ext>
            </a:extLst>
          </p:cNvPr>
          <p:cNvPicPr>
            <a:picLocks noChangeAspect="1"/>
          </p:cNvPicPr>
          <p:nvPr/>
        </p:nvPicPr>
        <p:blipFill>
          <a:blip r:embed="rId2"/>
          <a:stretch>
            <a:fillRect/>
          </a:stretch>
        </p:blipFill>
        <p:spPr>
          <a:xfrm>
            <a:off x="4538381" y="785308"/>
            <a:ext cx="6019800" cy="5943600"/>
          </a:xfrm>
          <a:prstGeom prst="rect">
            <a:avLst/>
          </a:prstGeom>
          <a:ln w="19050">
            <a:solidFill>
              <a:schemeClr val="tx1"/>
            </a:solidFill>
          </a:ln>
        </p:spPr>
      </p:pic>
      <p:sp>
        <p:nvSpPr>
          <p:cNvPr id="15" name="Slide Number Placeholder 14">
            <a:extLst>
              <a:ext uri="{FF2B5EF4-FFF2-40B4-BE49-F238E27FC236}">
                <a16:creationId xmlns:a16="http://schemas.microsoft.com/office/drawing/2014/main" id="{4F79C365-A348-BCBC-D8E6-BC429165D2B8}"/>
              </a:ext>
            </a:extLst>
          </p:cNvPr>
          <p:cNvSpPr>
            <a:spLocks noGrp="1"/>
          </p:cNvSpPr>
          <p:nvPr>
            <p:ph type="sldNum" sz="quarter" idx="12"/>
          </p:nvPr>
        </p:nvSpPr>
        <p:spPr/>
        <p:txBody>
          <a:bodyPr/>
          <a:lstStyle/>
          <a:p>
            <a:fld id="{B9713C8C-8E70-45D5-AE59-23E60168254E}" type="slidenum">
              <a:rPr lang="en-US" smtClean="0"/>
              <a:t>14</a:t>
            </a:fld>
            <a:endParaRPr lang="en-US" dirty="0"/>
          </a:p>
        </p:txBody>
      </p:sp>
    </p:spTree>
    <p:extLst>
      <p:ext uri="{BB962C8B-B14F-4D97-AF65-F5344CB8AC3E}">
        <p14:creationId xmlns:p14="http://schemas.microsoft.com/office/powerpoint/2010/main" val="94994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1383E-022B-87B8-885C-F7322C0BDA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D4FE09D-5204-D425-E935-9866DA56F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A993967-CC1D-95D6-D7BA-F205F153C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AA0855B-84CE-3790-6C6E-5468C227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165294E-6BCB-36D8-6852-BDC783D77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57CE45B-009A-5BFA-A3E5-5BD49F2BA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534418D-D966-90E1-5705-421D7AE33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9CAF44-64F9-4281-5C41-8B9822B4EF69}"/>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39218EE5-9FFF-CF29-175C-33AAA37F1831}"/>
              </a:ext>
            </a:extLst>
          </p:cNvPr>
          <p:cNvSpPr>
            <a:spLocks noGrp="1"/>
          </p:cNvSpPr>
          <p:nvPr>
            <p:ph type="body" sz="quarter" idx="13"/>
          </p:nvPr>
        </p:nvSpPr>
        <p:spPr>
          <a:xfrm>
            <a:off x="4528056" y="969261"/>
            <a:ext cx="7279347" cy="276076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 185-51(F), requiring pervious pavement</a:t>
            </a:r>
          </a:p>
          <a:p>
            <a:pPr indent="-228600" algn="l">
              <a:buFont typeface="Arial" panose="020B0604020202020204" pitchFamily="34" charset="0"/>
              <a:buChar char="•"/>
            </a:pPr>
            <a:r>
              <a:rPr lang="en-US" sz="2800" b="1" i="1" dirty="0">
                <a:solidFill>
                  <a:schemeClr val="tx1"/>
                </a:solidFill>
                <a:latin typeface="+mn-lt"/>
              </a:rPr>
              <a:t>Standard acceptable detail.</a:t>
            </a:r>
            <a:endParaRPr lang="en-US" sz="2800" b="1" i="1" cap="none" dirty="0">
              <a:solidFill>
                <a:schemeClr val="tx1"/>
              </a:solidFill>
              <a:latin typeface="+mn-lt"/>
            </a:endParaRP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5" name="TextBox 4">
            <a:extLst>
              <a:ext uri="{FF2B5EF4-FFF2-40B4-BE49-F238E27FC236}">
                <a16:creationId xmlns:a16="http://schemas.microsoft.com/office/drawing/2014/main" id="{99D0023C-F4B6-5656-FE1B-0A89D37EA662}"/>
              </a:ext>
            </a:extLst>
          </p:cNvPr>
          <p:cNvSpPr txBox="1"/>
          <p:nvPr/>
        </p:nvSpPr>
        <p:spPr>
          <a:xfrm>
            <a:off x="4408506" y="5989133"/>
            <a:ext cx="7460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Pervious pavement will be ineffective.</a:t>
            </a:r>
          </a:p>
        </p:txBody>
      </p:sp>
      <p:grpSp>
        <p:nvGrpSpPr>
          <p:cNvPr id="10" name="Group 9">
            <a:extLst>
              <a:ext uri="{FF2B5EF4-FFF2-40B4-BE49-F238E27FC236}">
                <a16:creationId xmlns:a16="http://schemas.microsoft.com/office/drawing/2014/main" id="{F0D9E0F2-6073-E985-ABE4-351E2179D153}"/>
              </a:ext>
            </a:extLst>
          </p:cNvPr>
          <p:cNvGrpSpPr/>
          <p:nvPr/>
        </p:nvGrpSpPr>
        <p:grpSpPr>
          <a:xfrm>
            <a:off x="4097777" y="2390114"/>
            <a:ext cx="8094223" cy="3255017"/>
            <a:chOff x="4097777" y="2390114"/>
            <a:chExt cx="8094223" cy="3255017"/>
          </a:xfrm>
        </p:grpSpPr>
        <p:pic>
          <p:nvPicPr>
            <p:cNvPr id="4" name="Picture 3">
              <a:extLst>
                <a:ext uri="{FF2B5EF4-FFF2-40B4-BE49-F238E27FC236}">
                  <a16:creationId xmlns:a16="http://schemas.microsoft.com/office/drawing/2014/main" id="{D9B88C58-D7EB-6064-FAB1-AE810C5351E8}"/>
                </a:ext>
              </a:extLst>
            </p:cNvPr>
            <p:cNvPicPr>
              <a:picLocks noChangeAspect="1"/>
            </p:cNvPicPr>
            <p:nvPr/>
          </p:nvPicPr>
          <p:blipFill>
            <a:blip r:embed="rId2"/>
            <a:stretch>
              <a:fillRect/>
            </a:stretch>
          </p:blipFill>
          <p:spPr>
            <a:xfrm>
              <a:off x="4097777" y="2390114"/>
              <a:ext cx="8094223" cy="3255017"/>
            </a:xfrm>
            <a:prstGeom prst="rect">
              <a:avLst/>
            </a:prstGeom>
          </p:spPr>
        </p:pic>
        <p:cxnSp>
          <p:nvCxnSpPr>
            <p:cNvPr id="8" name="Straight Arrow Connector 7">
              <a:extLst>
                <a:ext uri="{FF2B5EF4-FFF2-40B4-BE49-F238E27FC236}">
                  <a16:creationId xmlns:a16="http://schemas.microsoft.com/office/drawing/2014/main" id="{56A8CD64-01EF-0022-ECE5-5D1597356EC6}"/>
                </a:ext>
              </a:extLst>
            </p:cNvPr>
            <p:cNvCxnSpPr/>
            <p:nvPr/>
          </p:nvCxnSpPr>
          <p:spPr>
            <a:xfrm>
              <a:off x="7976103" y="3259248"/>
              <a:ext cx="0" cy="134896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522621D-67A8-3D40-29B1-A93E63FFFCEA}"/>
                </a:ext>
              </a:extLst>
            </p:cNvPr>
            <p:cNvSpPr txBox="1"/>
            <p:nvPr/>
          </p:nvSpPr>
          <p:spPr>
            <a:xfrm>
              <a:off x="8035963" y="3786691"/>
              <a:ext cx="634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40”</a:t>
              </a:r>
            </a:p>
          </p:txBody>
        </p:sp>
      </p:grpSp>
      <p:grpSp>
        <p:nvGrpSpPr>
          <p:cNvPr id="29" name="Group 28">
            <a:extLst>
              <a:ext uri="{FF2B5EF4-FFF2-40B4-BE49-F238E27FC236}">
                <a16:creationId xmlns:a16="http://schemas.microsoft.com/office/drawing/2014/main" id="{590C6E2D-3E12-D5E5-CCB7-96F94705FBD0}"/>
              </a:ext>
            </a:extLst>
          </p:cNvPr>
          <p:cNvGrpSpPr/>
          <p:nvPr/>
        </p:nvGrpSpPr>
        <p:grpSpPr>
          <a:xfrm>
            <a:off x="5755340" y="3894265"/>
            <a:ext cx="4597101" cy="369346"/>
            <a:chOff x="7218380" y="365760"/>
            <a:chExt cx="4597101" cy="369346"/>
          </a:xfrm>
        </p:grpSpPr>
        <p:grpSp>
          <p:nvGrpSpPr>
            <p:cNvPr id="17" name="Group 16">
              <a:extLst>
                <a:ext uri="{FF2B5EF4-FFF2-40B4-BE49-F238E27FC236}">
                  <a16:creationId xmlns:a16="http://schemas.microsoft.com/office/drawing/2014/main" id="{BDCC6A8F-E23B-30DF-67EC-3FB9DB8AEF95}"/>
                </a:ext>
              </a:extLst>
            </p:cNvPr>
            <p:cNvGrpSpPr/>
            <p:nvPr/>
          </p:nvGrpSpPr>
          <p:grpSpPr>
            <a:xfrm>
              <a:off x="7218380" y="365760"/>
              <a:ext cx="1550894" cy="292249"/>
              <a:chOff x="7218380" y="365760"/>
              <a:chExt cx="1550894" cy="292249"/>
            </a:xfrm>
          </p:grpSpPr>
          <p:sp>
            <p:nvSpPr>
              <p:cNvPr id="11" name="Block Arc 10">
                <a:extLst>
                  <a:ext uri="{FF2B5EF4-FFF2-40B4-BE49-F238E27FC236}">
                    <a16:creationId xmlns:a16="http://schemas.microsoft.com/office/drawing/2014/main" id="{EB2507AC-68B0-7A55-D3A3-BCCC804BA04D}"/>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C080AA92-366C-64B0-CA67-583932E75009}"/>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20579324-9771-561F-D3E8-392519FD2701}"/>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a:extLst>
                <a:ext uri="{FF2B5EF4-FFF2-40B4-BE49-F238E27FC236}">
                  <a16:creationId xmlns:a16="http://schemas.microsoft.com/office/drawing/2014/main" id="{8B7D58C5-D453-2487-2861-A39444FE6E8E}"/>
                </a:ext>
              </a:extLst>
            </p:cNvPr>
            <p:cNvGrpSpPr/>
            <p:nvPr/>
          </p:nvGrpSpPr>
          <p:grpSpPr>
            <a:xfrm>
              <a:off x="8747759" y="410584"/>
              <a:ext cx="1550894" cy="292249"/>
              <a:chOff x="7218380" y="365760"/>
              <a:chExt cx="1550894" cy="292249"/>
            </a:xfrm>
          </p:grpSpPr>
          <p:sp>
            <p:nvSpPr>
              <p:cNvPr id="21" name="Block Arc 20">
                <a:extLst>
                  <a:ext uri="{FF2B5EF4-FFF2-40B4-BE49-F238E27FC236}">
                    <a16:creationId xmlns:a16="http://schemas.microsoft.com/office/drawing/2014/main" id="{34EE67FD-5168-7BB3-7083-0B395FEE0FA2}"/>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68223900-6CBE-8582-747D-993A41071D92}"/>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3E58AF58-6B09-9FB9-C91D-7535D5E8116E}"/>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42B6E8FE-EF80-ABE3-406E-2E89E0E68055}"/>
                </a:ext>
              </a:extLst>
            </p:cNvPr>
            <p:cNvGrpSpPr/>
            <p:nvPr/>
          </p:nvGrpSpPr>
          <p:grpSpPr>
            <a:xfrm>
              <a:off x="10264587" y="442857"/>
              <a:ext cx="1550894" cy="292249"/>
              <a:chOff x="7218380" y="365760"/>
              <a:chExt cx="1550894" cy="292249"/>
            </a:xfrm>
          </p:grpSpPr>
          <p:sp>
            <p:nvSpPr>
              <p:cNvPr id="26" name="Block Arc 25">
                <a:extLst>
                  <a:ext uri="{FF2B5EF4-FFF2-40B4-BE49-F238E27FC236}">
                    <a16:creationId xmlns:a16="http://schemas.microsoft.com/office/drawing/2014/main" id="{D4AFDF1C-36F1-FC29-ECBD-0F93C8446120}"/>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a:extLst>
                  <a:ext uri="{FF2B5EF4-FFF2-40B4-BE49-F238E27FC236}">
                    <a16:creationId xmlns:a16="http://schemas.microsoft.com/office/drawing/2014/main" id="{53A09094-CA66-7DEE-0C96-225F8ABAE6BC}"/>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a:extLst>
                  <a:ext uri="{FF2B5EF4-FFF2-40B4-BE49-F238E27FC236}">
                    <a16:creationId xmlns:a16="http://schemas.microsoft.com/office/drawing/2014/main" id="{7E605032-8236-0F96-E55C-EEAE8E7F2CA5}"/>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0" name="Group 29">
            <a:extLst>
              <a:ext uri="{FF2B5EF4-FFF2-40B4-BE49-F238E27FC236}">
                <a16:creationId xmlns:a16="http://schemas.microsoft.com/office/drawing/2014/main" id="{E6431841-8B58-F927-DE7E-250F5D47C043}"/>
              </a:ext>
            </a:extLst>
          </p:cNvPr>
          <p:cNvGrpSpPr/>
          <p:nvPr/>
        </p:nvGrpSpPr>
        <p:grpSpPr>
          <a:xfrm>
            <a:off x="6155166" y="3992877"/>
            <a:ext cx="4597101" cy="369346"/>
            <a:chOff x="7218380" y="365760"/>
            <a:chExt cx="4597101" cy="369346"/>
          </a:xfrm>
        </p:grpSpPr>
        <p:grpSp>
          <p:nvGrpSpPr>
            <p:cNvPr id="31" name="Group 30">
              <a:extLst>
                <a:ext uri="{FF2B5EF4-FFF2-40B4-BE49-F238E27FC236}">
                  <a16:creationId xmlns:a16="http://schemas.microsoft.com/office/drawing/2014/main" id="{BC039C80-3D59-73CD-79A8-8EAABB92A61C}"/>
                </a:ext>
              </a:extLst>
            </p:cNvPr>
            <p:cNvGrpSpPr/>
            <p:nvPr/>
          </p:nvGrpSpPr>
          <p:grpSpPr>
            <a:xfrm>
              <a:off x="7218380" y="365760"/>
              <a:ext cx="1550894" cy="292249"/>
              <a:chOff x="7218380" y="365760"/>
              <a:chExt cx="1550894" cy="292249"/>
            </a:xfrm>
          </p:grpSpPr>
          <p:sp>
            <p:nvSpPr>
              <p:cNvPr id="40" name="Block Arc 39">
                <a:extLst>
                  <a:ext uri="{FF2B5EF4-FFF2-40B4-BE49-F238E27FC236}">
                    <a16:creationId xmlns:a16="http://schemas.microsoft.com/office/drawing/2014/main" id="{F7050A7B-86C5-9055-4352-4A78577603E0}"/>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a:extLst>
                  <a:ext uri="{FF2B5EF4-FFF2-40B4-BE49-F238E27FC236}">
                    <a16:creationId xmlns:a16="http://schemas.microsoft.com/office/drawing/2014/main" id="{905115B1-97D2-618A-853D-15ED172A29D3}"/>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a:extLst>
                  <a:ext uri="{FF2B5EF4-FFF2-40B4-BE49-F238E27FC236}">
                    <a16:creationId xmlns:a16="http://schemas.microsoft.com/office/drawing/2014/main" id="{0EF24070-C6B5-256F-263B-896FA6E61D59}"/>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a:extLst>
                <a:ext uri="{FF2B5EF4-FFF2-40B4-BE49-F238E27FC236}">
                  <a16:creationId xmlns:a16="http://schemas.microsoft.com/office/drawing/2014/main" id="{F165A2DF-5806-E4E6-96F7-D2641CA06810}"/>
                </a:ext>
              </a:extLst>
            </p:cNvPr>
            <p:cNvGrpSpPr/>
            <p:nvPr/>
          </p:nvGrpSpPr>
          <p:grpSpPr>
            <a:xfrm>
              <a:off x="8747759" y="410584"/>
              <a:ext cx="1550894" cy="292249"/>
              <a:chOff x="7218380" y="365760"/>
              <a:chExt cx="1550894" cy="292249"/>
            </a:xfrm>
          </p:grpSpPr>
          <p:sp>
            <p:nvSpPr>
              <p:cNvPr id="37" name="Block Arc 36">
                <a:extLst>
                  <a:ext uri="{FF2B5EF4-FFF2-40B4-BE49-F238E27FC236}">
                    <a16:creationId xmlns:a16="http://schemas.microsoft.com/office/drawing/2014/main" id="{698A6C3F-8534-5F9C-AD10-EF2EAE0AF6CA}"/>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a:extLst>
                  <a:ext uri="{FF2B5EF4-FFF2-40B4-BE49-F238E27FC236}">
                    <a16:creationId xmlns:a16="http://schemas.microsoft.com/office/drawing/2014/main" id="{BD5B5076-484D-2797-82A1-B139BD21E264}"/>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a:extLst>
                  <a:ext uri="{FF2B5EF4-FFF2-40B4-BE49-F238E27FC236}">
                    <a16:creationId xmlns:a16="http://schemas.microsoft.com/office/drawing/2014/main" id="{A5D1AA70-8134-65D3-A793-6DBC9647C368}"/>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EE1316A4-6126-2E64-FEB6-5D2A785D7733}"/>
                </a:ext>
              </a:extLst>
            </p:cNvPr>
            <p:cNvGrpSpPr/>
            <p:nvPr/>
          </p:nvGrpSpPr>
          <p:grpSpPr>
            <a:xfrm>
              <a:off x="10264587" y="442857"/>
              <a:ext cx="1550894" cy="292249"/>
              <a:chOff x="7218380" y="365760"/>
              <a:chExt cx="1550894" cy="292249"/>
            </a:xfrm>
          </p:grpSpPr>
          <p:sp>
            <p:nvSpPr>
              <p:cNvPr id="34" name="Block Arc 33">
                <a:extLst>
                  <a:ext uri="{FF2B5EF4-FFF2-40B4-BE49-F238E27FC236}">
                    <a16:creationId xmlns:a16="http://schemas.microsoft.com/office/drawing/2014/main" id="{FFFA537F-9217-F2C2-A590-9BCC106D10E9}"/>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lock Arc 34">
                <a:extLst>
                  <a:ext uri="{FF2B5EF4-FFF2-40B4-BE49-F238E27FC236}">
                    <a16:creationId xmlns:a16="http://schemas.microsoft.com/office/drawing/2014/main" id="{6C6602B4-AB58-AFD4-F971-02C7AE567F29}"/>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lock Arc 35">
                <a:extLst>
                  <a:ext uri="{FF2B5EF4-FFF2-40B4-BE49-F238E27FC236}">
                    <a16:creationId xmlns:a16="http://schemas.microsoft.com/office/drawing/2014/main" id="{0824800B-66CF-E86D-A189-36165659EC42}"/>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3" name="Group 42">
            <a:extLst>
              <a:ext uri="{FF2B5EF4-FFF2-40B4-BE49-F238E27FC236}">
                <a16:creationId xmlns:a16="http://schemas.microsoft.com/office/drawing/2014/main" id="{207B6D42-DAAC-019B-C89F-18E11DC0F454}"/>
              </a:ext>
            </a:extLst>
          </p:cNvPr>
          <p:cNvGrpSpPr/>
          <p:nvPr/>
        </p:nvGrpSpPr>
        <p:grpSpPr>
          <a:xfrm>
            <a:off x="5714102" y="4154242"/>
            <a:ext cx="4597101" cy="369346"/>
            <a:chOff x="7218380" y="365760"/>
            <a:chExt cx="4597101" cy="369346"/>
          </a:xfrm>
        </p:grpSpPr>
        <p:grpSp>
          <p:nvGrpSpPr>
            <p:cNvPr id="44" name="Group 43">
              <a:extLst>
                <a:ext uri="{FF2B5EF4-FFF2-40B4-BE49-F238E27FC236}">
                  <a16:creationId xmlns:a16="http://schemas.microsoft.com/office/drawing/2014/main" id="{B99D8A92-6492-7524-E919-8FAC3FF85E11}"/>
                </a:ext>
              </a:extLst>
            </p:cNvPr>
            <p:cNvGrpSpPr/>
            <p:nvPr/>
          </p:nvGrpSpPr>
          <p:grpSpPr>
            <a:xfrm>
              <a:off x="7218380" y="365760"/>
              <a:ext cx="1550894" cy="292249"/>
              <a:chOff x="7218380" y="365760"/>
              <a:chExt cx="1550894" cy="292249"/>
            </a:xfrm>
          </p:grpSpPr>
          <p:sp>
            <p:nvSpPr>
              <p:cNvPr id="53" name="Block Arc 52">
                <a:extLst>
                  <a:ext uri="{FF2B5EF4-FFF2-40B4-BE49-F238E27FC236}">
                    <a16:creationId xmlns:a16="http://schemas.microsoft.com/office/drawing/2014/main" id="{27735824-2D34-0015-D55B-E6E3EB33CDF8}"/>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Block Arc 53">
                <a:extLst>
                  <a:ext uri="{FF2B5EF4-FFF2-40B4-BE49-F238E27FC236}">
                    <a16:creationId xmlns:a16="http://schemas.microsoft.com/office/drawing/2014/main" id="{8E501350-519B-F5EF-4C70-C0929B06540F}"/>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Block Arc 54">
                <a:extLst>
                  <a:ext uri="{FF2B5EF4-FFF2-40B4-BE49-F238E27FC236}">
                    <a16:creationId xmlns:a16="http://schemas.microsoft.com/office/drawing/2014/main" id="{7E06C0BB-C53D-6D9E-D9AF-AB382ADFA4B5}"/>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8742EF51-6EF9-CA8E-5336-11FEFA7FCFF1}"/>
                </a:ext>
              </a:extLst>
            </p:cNvPr>
            <p:cNvGrpSpPr/>
            <p:nvPr/>
          </p:nvGrpSpPr>
          <p:grpSpPr>
            <a:xfrm>
              <a:off x="8747759" y="410584"/>
              <a:ext cx="1550894" cy="292249"/>
              <a:chOff x="7218380" y="365760"/>
              <a:chExt cx="1550894" cy="292249"/>
            </a:xfrm>
          </p:grpSpPr>
          <p:sp>
            <p:nvSpPr>
              <p:cNvPr id="50" name="Block Arc 49">
                <a:extLst>
                  <a:ext uri="{FF2B5EF4-FFF2-40B4-BE49-F238E27FC236}">
                    <a16:creationId xmlns:a16="http://schemas.microsoft.com/office/drawing/2014/main" id="{B0AD3367-809D-70DF-F7EF-CA8576C99100}"/>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Block Arc 50">
                <a:extLst>
                  <a:ext uri="{FF2B5EF4-FFF2-40B4-BE49-F238E27FC236}">
                    <a16:creationId xmlns:a16="http://schemas.microsoft.com/office/drawing/2014/main" id="{0E18A6EE-346C-4B9B-B936-C9FCE40BB0B0}"/>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Block Arc 51">
                <a:extLst>
                  <a:ext uri="{FF2B5EF4-FFF2-40B4-BE49-F238E27FC236}">
                    <a16:creationId xmlns:a16="http://schemas.microsoft.com/office/drawing/2014/main" id="{DFEECF9C-BF5F-431A-ECE7-CEB862E7B0E6}"/>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6481EF2A-BCA2-FE14-C073-EECFC0F53018}"/>
                </a:ext>
              </a:extLst>
            </p:cNvPr>
            <p:cNvGrpSpPr/>
            <p:nvPr/>
          </p:nvGrpSpPr>
          <p:grpSpPr>
            <a:xfrm>
              <a:off x="10264587" y="442857"/>
              <a:ext cx="1550894" cy="292249"/>
              <a:chOff x="7218380" y="365760"/>
              <a:chExt cx="1550894" cy="292249"/>
            </a:xfrm>
          </p:grpSpPr>
          <p:sp>
            <p:nvSpPr>
              <p:cNvPr id="47" name="Block Arc 46">
                <a:extLst>
                  <a:ext uri="{FF2B5EF4-FFF2-40B4-BE49-F238E27FC236}">
                    <a16:creationId xmlns:a16="http://schemas.microsoft.com/office/drawing/2014/main" id="{F166EF83-5C3E-CCAA-9062-5E911DA6591D}"/>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Block Arc 47">
                <a:extLst>
                  <a:ext uri="{FF2B5EF4-FFF2-40B4-BE49-F238E27FC236}">
                    <a16:creationId xmlns:a16="http://schemas.microsoft.com/office/drawing/2014/main" id="{76BA4627-1420-281A-3B48-081ECCA0422A}"/>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Block Arc 48">
                <a:extLst>
                  <a:ext uri="{FF2B5EF4-FFF2-40B4-BE49-F238E27FC236}">
                    <a16:creationId xmlns:a16="http://schemas.microsoft.com/office/drawing/2014/main" id="{7165CE99-06C5-B07F-15FB-B99ABEDAC236}"/>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6" name="Group 55">
            <a:extLst>
              <a:ext uri="{FF2B5EF4-FFF2-40B4-BE49-F238E27FC236}">
                <a16:creationId xmlns:a16="http://schemas.microsoft.com/office/drawing/2014/main" id="{319EB17A-6267-48BC-9016-97D3A889F0AF}"/>
              </a:ext>
            </a:extLst>
          </p:cNvPr>
          <p:cNvGrpSpPr/>
          <p:nvPr/>
        </p:nvGrpSpPr>
        <p:grpSpPr>
          <a:xfrm>
            <a:off x="5671072" y="4358637"/>
            <a:ext cx="4597101" cy="369346"/>
            <a:chOff x="7218380" y="365760"/>
            <a:chExt cx="4597101" cy="369346"/>
          </a:xfrm>
        </p:grpSpPr>
        <p:grpSp>
          <p:nvGrpSpPr>
            <p:cNvPr id="57" name="Group 56">
              <a:extLst>
                <a:ext uri="{FF2B5EF4-FFF2-40B4-BE49-F238E27FC236}">
                  <a16:creationId xmlns:a16="http://schemas.microsoft.com/office/drawing/2014/main" id="{F14D3081-3511-5588-F522-F2B06E481DB4}"/>
                </a:ext>
              </a:extLst>
            </p:cNvPr>
            <p:cNvGrpSpPr/>
            <p:nvPr/>
          </p:nvGrpSpPr>
          <p:grpSpPr>
            <a:xfrm>
              <a:off x="7218380" y="365760"/>
              <a:ext cx="1550894" cy="292249"/>
              <a:chOff x="7218380" y="365760"/>
              <a:chExt cx="1550894" cy="292249"/>
            </a:xfrm>
          </p:grpSpPr>
          <p:sp>
            <p:nvSpPr>
              <p:cNvPr id="66" name="Block Arc 65">
                <a:extLst>
                  <a:ext uri="{FF2B5EF4-FFF2-40B4-BE49-F238E27FC236}">
                    <a16:creationId xmlns:a16="http://schemas.microsoft.com/office/drawing/2014/main" id="{5D67BA81-0EB8-A7A2-D45C-69636022EA8E}"/>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Block Arc 66">
                <a:extLst>
                  <a:ext uri="{FF2B5EF4-FFF2-40B4-BE49-F238E27FC236}">
                    <a16:creationId xmlns:a16="http://schemas.microsoft.com/office/drawing/2014/main" id="{D6D73292-2A41-46AA-148A-CA4CF0E9122E}"/>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Block Arc 67">
                <a:extLst>
                  <a:ext uri="{FF2B5EF4-FFF2-40B4-BE49-F238E27FC236}">
                    <a16:creationId xmlns:a16="http://schemas.microsoft.com/office/drawing/2014/main" id="{6D2E2BCF-FC35-3D11-CBC4-7F96BD3B8B3C}"/>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 name="Group 57">
              <a:extLst>
                <a:ext uri="{FF2B5EF4-FFF2-40B4-BE49-F238E27FC236}">
                  <a16:creationId xmlns:a16="http://schemas.microsoft.com/office/drawing/2014/main" id="{1E198480-0D74-D77A-7D54-A62E0D5BD971}"/>
                </a:ext>
              </a:extLst>
            </p:cNvPr>
            <p:cNvGrpSpPr/>
            <p:nvPr/>
          </p:nvGrpSpPr>
          <p:grpSpPr>
            <a:xfrm>
              <a:off x="8747759" y="410584"/>
              <a:ext cx="1550894" cy="292249"/>
              <a:chOff x="7218380" y="365760"/>
              <a:chExt cx="1550894" cy="292249"/>
            </a:xfrm>
          </p:grpSpPr>
          <p:sp>
            <p:nvSpPr>
              <p:cNvPr id="63" name="Block Arc 62">
                <a:extLst>
                  <a:ext uri="{FF2B5EF4-FFF2-40B4-BE49-F238E27FC236}">
                    <a16:creationId xmlns:a16="http://schemas.microsoft.com/office/drawing/2014/main" id="{66D3866A-FB25-4224-7C7F-CB2C767F58D2}"/>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Block Arc 63">
                <a:extLst>
                  <a:ext uri="{FF2B5EF4-FFF2-40B4-BE49-F238E27FC236}">
                    <a16:creationId xmlns:a16="http://schemas.microsoft.com/office/drawing/2014/main" id="{9C17CC0D-1715-AC75-F342-5CEC5BA6A999}"/>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lock Arc 64">
                <a:extLst>
                  <a:ext uri="{FF2B5EF4-FFF2-40B4-BE49-F238E27FC236}">
                    <a16:creationId xmlns:a16="http://schemas.microsoft.com/office/drawing/2014/main" id="{4804945B-634C-224B-F2F0-8C54EF042546}"/>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26EBE483-5532-ED21-AE64-910F02CCDD79}"/>
                </a:ext>
              </a:extLst>
            </p:cNvPr>
            <p:cNvGrpSpPr/>
            <p:nvPr/>
          </p:nvGrpSpPr>
          <p:grpSpPr>
            <a:xfrm>
              <a:off x="10264587" y="442857"/>
              <a:ext cx="1550894" cy="292249"/>
              <a:chOff x="7218380" y="365760"/>
              <a:chExt cx="1550894" cy="292249"/>
            </a:xfrm>
          </p:grpSpPr>
          <p:sp>
            <p:nvSpPr>
              <p:cNvPr id="60" name="Block Arc 59">
                <a:extLst>
                  <a:ext uri="{FF2B5EF4-FFF2-40B4-BE49-F238E27FC236}">
                    <a16:creationId xmlns:a16="http://schemas.microsoft.com/office/drawing/2014/main" id="{5400FE48-2E25-B2DE-7FB8-F13EE0AA378B}"/>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lock Arc 60">
                <a:extLst>
                  <a:ext uri="{FF2B5EF4-FFF2-40B4-BE49-F238E27FC236}">
                    <a16:creationId xmlns:a16="http://schemas.microsoft.com/office/drawing/2014/main" id="{A66CA784-AFD2-71EF-403F-0A285DE08071}"/>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Block Arc 61">
                <a:extLst>
                  <a:ext uri="{FF2B5EF4-FFF2-40B4-BE49-F238E27FC236}">
                    <a16:creationId xmlns:a16="http://schemas.microsoft.com/office/drawing/2014/main" id="{3AF2BA29-A529-390D-280B-8998F1B81DA6}"/>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9" name="Group 68">
            <a:extLst>
              <a:ext uri="{FF2B5EF4-FFF2-40B4-BE49-F238E27FC236}">
                <a16:creationId xmlns:a16="http://schemas.microsoft.com/office/drawing/2014/main" id="{8A831DE9-1A22-506A-0530-31D8574DDA9C}"/>
              </a:ext>
            </a:extLst>
          </p:cNvPr>
          <p:cNvGrpSpPr/>
          <p:nvPr/>
        </p:nvGrpSpPr>
        <p:grpSpPr>
          <a:xfrm>
            <a:off x="5853951" y="4530759"/>
            <a:ext cx="4597101" cy="369346"/>
            <a:chOff x="7218380" y="365760"/>
            <a:chExt cx="4597101" cy="369346"/>
          </a:xfrm>
        </p:grpSpPr>
        <p:grpSp>
          <p:nvGrpSpPr>
            <p:cNvPr id="70" name="Group 69">
              <a:extLst>
                <a:ext uri="{FF2B5EF4-FFF2-40B4-BE49-F238E27FC236}">
                  <a16:creationId xmlns:a16="http://schemas.microsoft.com/office/drawing/2014/main" id="{846A4B44-4029-CB84-5EDE-B62330E1C1F2}"/>
                </a:ext>
              </a:extLst>
            </p:cNvPr>
            <p:cNvGrpSpPr/>
            <p:nvPr/>
          </p:nvGrpSpPr>
          <p:grpSpPr>
            <a:xfrm>
              <a:off x="7218380" y="365760"/>
              <a:ext cx="1550894" cy="292249"/>
              <a:chOff x="7218380" y="365760"/>
              <a:chExt cx="1550894" cy="292249"/>
            </a:xfrm>
          </p:grpSpPr>
          <p:sp>
            <p:nvSpPr>
              <p:cNvPr id="79" name="Block Arc 78">
                <a:extLst>
                  <a:ext uri="{FF2B5EF4-FFF2-40B4-BE49-F238E27FC236}">
                    <a16:creationId xmlns:a16="http://schemas.microsoft.com/office/drawing/2014/main" id="{8A3C69C8-DE65-AC11-1DA7-4E33ECA3C4EC}"/>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Block Arc 79">
                <a:extLst>
                  <a:ext uri="{FF2B5EF4-FFF2-40B4-BE49-F238E27FC236}">
                    <a16:creationId xmlns:a16="http://schemas.microsoft.com/office/drawing/2014/main" id="{673768A0-F292-10A7-845F-FA6547F6AB82}"/>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Block Arc 80">
                <a:extLst>
                  <a:ext uri="{FF2B5EF4-FFF2-40B4-BE49-F238E27FC236}">
                    <a16:creationId xmlns:a16="http://schemas.microsoft.com/office/drawing/2014/main" id="{64EC9673-C5A0-21AF-A476-B1EB67F2C16C}"/>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1" name="Group 70">
              <a:extLst>
                <a:ext uri="{FF2B5EF4-FFF2-40B4-BE49-F238E27FC236}">
                  <a16:creationId xmlns:a16="http://schemas.microsoft.com/office/drawing/2014/main" id="{65309B3C-85EA-FA90-B844-59A67EBA7343}"/>
                </a:ext>
              </a:extLst>
            </p:cNvPr>
            <p:cNvGrpSpPr/>
            <p:nvPr/>
          </p:nvGrpSpPr>
          <p:grpSpPr>
            <a:xfrm>
              <a:off x="8747759" y="410584"/>
              <a:ext cx="1550894" cy="292249"/>
              <a:chOff x="7218380" y="365760"/>
              <a:chExt cx="1550894" cy="292249"/>
            </a:xfrm>
          </p:grpSpPr>
          <p:sp>
            <p:nvSpPr>
              <p:cNvPr id="76" name="Block Arc 75">
                <a:extLst>
                  <a:ext uri="{FF2B5EF4-FFF2-40B4-BE49-F238E27FC236}">
                    <a16:creationId xmlns:a16="http://schemas.microsoft.com/office/drawing/2014/main" id="{AFDDAC13-E6D9-59D4-20BC-7BDD73A8F4C2}"/>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Block Arc 76">
                <a:extLst>
                  <a:ext uri="{FF2B5EF4-FFF2-40B4-BE49-F238E27FC236}">
                    <a16:creationId xmlns:a16="http://schemas.microsoft.com/office/drawing/2014/main" id="{4B71FC2A-796E-F24B-B3DF-68E5E18D6CED}"/>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Block Arc 77">
                <a:extLst>
                  <a:ext uri="{FF2B5EF4-FFF2-40B4-BE49-F238E27FC236}">
                    <a16:creationId xmlns:a16="http://schemas.microsoft.com/office/drawing/2014/main" id="{B3094E71-16E7-CABD-D6C3-72BBDDC73013}"/>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2" name="Group 71">
              <a:extLst>
                <a:ext uri="{FF2B5EF4-FFF2-40B4-BE49-F238E27FC236}">
                  <a16:creationId xmlns:a16="http://schemas.microsoft.com/office/drawing/2014/main" id="{805115DD-2D3C-3801-E98C-204987A023FB}"/>
                </a:ext>
              </a:extLst>
            </p:cNvPr>
            <p:cNvGrpSpPr/>
            <p:nvPr/>
          </p:nvGrpSpPr>
          <p:grpSpPr>
            <a:xfrm>
              <a:off x="10264587" y="442857"/>
              <a:ext cx="1550894" cy="292249"/>
              <a:chOff x="7218380" y="365760"/>
              <a:chExt cx="1550894" cy="292249"/>
            </a:xfrm>
          </p:grpSpPr>
          <p:sp>
            <p:nvSpPr>
              <p:cNvPr id="73" name="Block Arc 72">
                <a:extLst>
                  <a:ext uri="{FF2B5EF4-FFF2-40B4-BE49-F238E27FC236}">
                    <a16:creationId xmlns:a16="http://schemas.microsoft.com/office/drawing/2014/main" id="{73E140CE-8A57-1A60-B60C-AF337ABC915D}"/>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Block Arc 73">
                <a:extLst>
                  <a:ext uri="{FF2B5EF4-FFF2-40B4-BE49-F238E27FC236}">
                    <a16:creationId xmlns:a16="http://schemas.microsoft.com/office/drawing/2014/main" id="{3C26785B-25DE-44CC-96AB-B7753C3ADAD5}"/>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Block Arc 74">
                <a:extLst>
                  <a:ext uri="{FF2B5EF4-FFF2-40B4-BE49-F238E27FC236}">
                    <a16:creationId xmlns:a16="http://schemas.microsoft.com/office/drawing/2014/main" id="{71F4657D-4586-9951-9F2B-DC729A6E280B}"/>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2" name="Group 81">
            <a:extLst>
              <a:ext uri="{FF2B5EF4-FFF2-40B4-BE49-F238E27FC236}">
                <a16:creationId xmlns:a16="http://schemas.microsoft.com/office/drawing/2014/main" id="{21F72DE0-3EAD-2B69-9CC8-A78569236EFC}"/>
              </a:ext>
            </a:extLst>
          </p:cNvPr>
          <p:cNvGrpSpPr/>
          <p:nvPr/>
        </p:nvGrpSpPr>
        <p:grpSpPr>
          <a:xfrm>
            <a:off x="5262281" y="4681366"/>
            <a:ext cx="4597101" cy="369346"/>
            <a:chOff x="7218380" y="365760"/>
            <a:chExt cx="4597101" cy="369346"/>
          </a:xfrm>
        </p:grpSpPr>
        <p:grpSp>
          <p:nvGrpSpPr>
            <p:cNvPr id="83" name="Group 82">
              <a:extLst>
                <a:ext uri="{FF2B5EF4-FFF2-40B4-BE49-F238E27FC236}">
                  <a16:creationId xmlns:a16="http://schemas.microsoft.com/office/drawing/2014/main" id="{C6C7AC82-0961-23C3-8D74-67D4599010B6}"/>
                </a:ext>
              </a:extLst>
            </p:cNvPr>
            <p:cNvGrpSpPr/>
            <p:nvPr/>
          </p:nvGrpSpPr>
          <p:grpSpPr>
            <a:xfrm>
              <a:off x="7218380" y="365760"/>
              <a:ext cx="1550894" cy="292249"/>
              <a:chOff x="7218380" y="365760"/>
              <a:chExt cx="1550894" cy="292249"/>
            </a:xfrm>
          </p:grpSpPr>
          <p:sp>
            <p:nvSpPr>
              <p:cNvPr id="92" name="Block Arc 91">
                <a:extLst>
                  <a:ext uri="{FF2B5EF4-FFF2-40B4-BE49-F238E27FC236}">
                    <a16:creationId xmlns:a16="http://schemas.microsoft.com/office/drawing/2014/main" id="{04E3319F-E405-4772-A4F2-DB29C0489147}"/>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Block Arc 92">
                <a:extLst>
                  <a:ext uri="{FF2B5EF4-FFF2-40B4-BE49-F238E27FC236}">
                    <a16:creationId xmlns:a16="http://schemas.microsoft.com/office/drawing/2014/main" id="{A15E46C3-37A3-B031-D8BA-74C6E6C471B7}"/>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Block Arc 93">
                <a:extLst>
                  <a:ext uri="{FF2B5EF4-FFF2-40B4-BE49-F238E27FC236}">
                    <a16:creationId xmlns:a16="http://schemas.microsoft.com/office/drawing/2014/main" id="{B2DCEFA4-376A-ED93-95D4-8600DF6BF010}"/>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4" name="Group 83">
              <a:extLst>
                <a:ext uri="{FF2B5EF4-FFF2-40B4-BE49-F238E27FC236}">
                  <a16:creationId xmlns:a16="http://schemas.microsoft.com/office/drawing/2014/main" id="{3DFF5A21-0C40-E1FA-69E0-95F0A20F6721}"/>
                </a:ext>
              </a:extLst>
            </p:cNvPr>
            <p:cNvGrpSpPr/>
            <p:nvPr/>
          </p:nvGrpSpPr>
          <p:grpSpPr>
            <a:xfrm>
              <a:off x="8747759" y="410584"/>
              <a:ext cx="1550894" cy="292249"/>
              <a:chOff x="7218380" y="365760"/>
              <a:chExt cx="1550894" cy="292249"/>
            </a:xfrm>
          </p:grpSpPr>
          <p:sp>
            <p:nvSpPr>
              <p:cNvPr id="89" name="Block Arc 88">
                <a:extLst>
                  <a:ext uri="{FF2B5EF4-FFF2-40B4-BE49-F238E27FC236}">
                    <a16:creationId xmlns:a16="http://schemas.microsoft.com/office/drawing/2014/main" id="{E54C7A67-CF74-58FF-1E08-45E7B9406164}"/>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Block Arc 89">
                <a:extLst>
                  <a:ext uri="{FF2B5EF4-FFF2-40B4-BE49-F238E27FC236}">
                    <a16:creationId xmlns:a16="http://schemas.microsoft.com/office/drawing/2014/main" id="{61817341-6A70-4F19-3D37-4A793CC3A041}"/>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Block Arc 90">
                <a:extLst>
                  <a:ext uri="{FF2B5EF4-FFF2-40B4-BE49-F238E27FC236}">
                    <a16:creationId xmlns:a16="http://schemas.microsoft.com/office/drawing/2014/main" id="{6AACFA97-4ACE-EE21-6CE0-0D66FEDF49CD}"/>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84">
              <a:extLst>
                <a:ext uri="{FF2B5EF4-FFF2-40B4-BE49-F238E27FC236}">
                  <a16:creationId xmlns:a16="http://schemas.microsoft.com/office/drawing/2014/main" id="{F43C5B80-CEB9-5952-8CB6-50E2CFE45835}"/>
                </a:ext>
              </a:extLst>
            </p:cNvPr>
            <p:cNvGrpSpPr/>
            <p:nvPr/>
          </p:nvGrpSpPr>
          <p:grpSpPr>
            <a:xfrm>
              <a:off x="10264587" y="442857"/>
              <a:ext cx="1550894" cy="292249"/>
              <a:chOff x="7218380" y="365760"/>
              <a:chExt cx="1550894" cy="292249"/>
            </a:xfrm>
          </p:grpSpPr>
          <p:sp>
            <p:nvSpPr>
              <p:cNvPr id="86" name="Block Arc 85">
                <a:extLst>
                  <a:ext uri="{FF2B5EF4-FFF2-40B4-BE49-F238E27FC236}">
                    <a16:creationId xmlns:a16="http://schemas.microsoft.com/office/drawing/2014/main" id="{458633DF-421A-F594-E6AA-ABBB0FC0801C}"/>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Block Arc 86">
                <a:extLst>
                  <a:ext uri="{FF2B5EF4-FFF2-40B4-BE49-F238E27FC236}">
                    <a16:creationId xmlns:a16="http://schemas.microsoft.com/office/drawing/2014/main" id="{83957805-3869-9AD1-2AA8-B3E44773E98A}"/>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Block Arc 87">
                <a:extLst>
                  <a:ext uri="{FF2B5EF4-FFF2-40B4-BE49-F238E27FC236}">
                    <a16:creationId xmlns:a16="http://schemas.microsoft.com/office/drawing/2014/main" id="{5A0CDB2B-81CF-5221-3C6E-403A16091DC4}"/>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5" name="Group 94">
            <a:extLst>
              <a:ext uri="{FF2B5EF4-FFF2-40B4-BE49-F238E27FC236}">
                <a16:creationId xmlns:a16="http://schemas.microsoft.com/office/drawing/2014/main" id="{F284E8D9-8668-A71B-1DC4-A8D501412F99}"/>
              </a:ext>
            </a:extLst>
          </p:cNvPr>
          <p:cNvGrpSpPr/>
          <p:nvPr/>
        </p:nvGrpSpPr>
        <p:grpSpPr>
          <a:xfrm>
            <a:off x="5628042" y="4864246"/>
            <a:ext cx="4597101" cy="369346"/>
            <a:chOff x="7218380" y="365760"/>
            <a:chExt cx="4597101" cy="369346"/>
          </a:xfrm>
        </p:grpSpPr>
        <p:grpSp>
          <p:nvGrpSpPr>
            <p:cNvPr id="96" name="Group 95">
              <a:extLst>
                <a:ext uri="{FF2B5EF4-FFF2-40B4-BE49-F238E27FC236}">
                  <a16:creationId xmlns:a16="http://schemas.microsoft.com/office/drawing/2014/main" id="{CB55C8C0-E322-B03C-9A8C-972629C90CED}"/>
                </a:ext>
              </a:extLst>
            </p:cNvPr>
            <p:cNvGrpSpPr/>
            <p:nvPr/>
          </p:nvGrpSpPr>
          <p:grpSpPr>
            <a:xfrm>
              <a:off x="7218380" y="365760"/>
              <a:ext cx="1550894" cy="292249"/>
              <a:chOff x="7218380" y="365760"/>
              <a:chExt cx="1550894" cy="292249"/>
            </a:xfrm>
          </p:grpSpPr>
          <p:sp>
            <p:nvSpPr>
              <p:cNvPr id="105" name="Block Arc 104">
                <a:extLst>
                  <a:ext uri="{FF2B5EF4-FFF2-40B4-BE49-F238E27FC236}">
                    <a16:creationId xmlns:a16="http://schemas.microsoft.com/office/drawing/2014/main" id="{413BB88E-342A-CA5B-331D-D6567CD1C0CF}"/>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105">
                <a:extLst>
                  <a:ext uri="{FF2B5EF4-FFF2-40B4-BE49-F238E27FC236}">
                    <a16:creationId xmlns:a16="http://schemas.microsoft.com/office/drawing/2014/main" id="{8A6EF696-F485-67AC-D09B-ECA0B0369340}"/>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106">
                <a:extLst>
                  <a:ext uri="{FF2B5EF4-FFF2-40B4-BE49-F238E27FC236}">
                    <a16:creationId xmlns:a16="http://schemas.microsoft.com/office/drawing/2014/main" id="{C714D5E2-C0E7-9A18-9D63-B07D30AD6ECE}"/>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7" name="Group 96">
              <a:extLst>
                <a:ext uri="{FF2B5EF4-FFF2-40B4-BE49-F238E27FC236}">
                  <a16:creationId xmlns:a16="http://schemas.microsoft.com/office/drawing/2014/main" id="{1880150E-69F4-CF02-CD4F-DC8E73F3BBC0}"/>
                </a:ext>
              </a:extLst>
            </p:cNvPr>
            <p:cNvGrpSpPr/>
            <p:nvPr/>
          </p:nvGrpSpPr>
          <p:grpSpPr>
            <a:xfrm>
              <a:off x="8747759" y="410584"/>
              <a:ext cx="1550894" cy="292249"/>
              <a:chOff x="7218380" y="365760"/>
              <a:chExt cx="1550894" cy="292249"/>
            </a:xfrm>
          </p:grpSpPr>
          <p:sp>
            <p:nvSpPr>
              <p:cNvPr id="102" name="Block Arc 101">
                <a:extLst>
                  <a:ext uri="{FF2B5EF4-FFF2-40B4-BE49-F238E27FC236}">
                    <a16:creationId xmlns:a16="http://schemas.microsoft.com/office/drawing/2014/main" id="{1023C0CD-ABBE-B91B-4DF6-DCB7259DC101}"/>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Block Arc 102">
                <a:extLst>
                  <a:ext uri="{FF2B5EF4-FFF2-40B4-BE49-F238E27FC236}">
                    <a16:creationId xmlns:a16="http://schemas.microsoft.com/office/drawing/2014/main" id="{1AAE99ED-8FB4-8143-DC03-521370F1C5AC}"/>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Block Arc 103">
                <a:extLst>
                  <a:ext uri="{FF2B5EF4-FFF2-40B4-BE49-F238E27FC236}">
                    <a16:creationId xmlns:a16="http://schemas.microsoft.com/office/drawing/2014/main" id="{2DC1DE30-3EF0-E887-8977-11E05A7A27D9}"/>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8" name="Group 97">
              <a:extLst>
                <a:ext uri="{FF2B5EF4-FFF2-40B4-BE49-F238E27FC236}">
                  <a16:creationId xmlns:a16="http://schemas.microsoft.com/office/drawing/2014/main" id="{E6FC71EC-10D3-CACC-C9F5-DE43856B1013}"/>
                </a:ext>
              </a:extLst>
            </p:cNvPr>
            <p:cNvGrpSpPr/>
            <p:nvPr/>
          </p:nvGrpSpPr>
          <p:grpSpPr>
            <a:xfrm>
              <a:off x="10264587" y="442857"/>
              <a:ext cx="1550894" cy="292249"/>
              <a:chOff x="7218380" y="365760"/>
              <a:chExt cx="1550894" cy="292249"/>
            </a:xfrm>
          </p:grpSpPr>
          <p:sp>
            <p:nvSpPr>
              <p:cNvPr id="99" name="Block Arc 98">
                <a:extLst>
                  <a:ext uri="{FF2B5EF4-FFF2-40B4-BE49-F238E27FC236}">
                    <a16:creationId xmlns:a16="http://schemas.microsoft.com/office/drawing/2014/main" id="{CF9FA246-0544-3534-8DD0-B9E45B1F290D}"/>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Block Arc 99">
                <a:extLst>
                  <a:ext uri="{FF2B5EF4-FFF2-40B4-BE49-F238E27FC236}">
                    <a16:creationId xmlns:a16="http://schemas.microsoft.com/office/drawing/2014/main" id="{B49F473B-A555-00F4-3DE6-3556ACB2C042}"/>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Block Arc 100">
                <a:extLst>
                  <a:ext uri="{FF2B5EF4-FFF2-40B4-BE49-F238E27FC236}">
                    <a16:creationId xmlns:a16="http://schemas.microsoft.com/office/drawing/2014/main" id="{E6C1F814-DCED-E936-AC1A-3F15479F07BD}"/>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108" name="Straight Arrow Connector 107">
            <a:extLst>
              <a:ext uri="{FF2B5EF4-FFF2-40B4-BE49-F238E27FC236}">
                <a16:creationId xmlns:a16="http://schemas.microsoft.com/office/drawing/2014/main" id="{A44E3896-D99D-AA9F-6D1F-8EC6F249175C}"/>
              </a:ext>
            </a:extLst>
          </p:cNvPr>
          <p:cNvCxnSpPr>
            <a:cxnSpLocks/>
          </p:cNvCxnSpPr>
          <p:nvPr/>
        </p:nvCxnSpPr>
        <p:spPr>
          <a:xfrm>
            <a:off x="9042903" y="3259567"/>
            <a:ext cx="0" cy="98499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72D3438-4BB5-15F5-775A-C1E3AABCC7EF}"/>
              </a:ext>
            </a:extLst>
          </p:cNvPr>
          <p:cNvSpPr txBox="1"/>
          <p:nvPr/>
        </p:nvSpPr>
        <p:spPr>
          <a:xfrm>
            <a:off x="9081247" y="3788484"/>
            <a:ext cx="634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panose="020F0502020204030204"/>
              </a:rPr>
              <a:t>28</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111" name="Slide Number Placeholder 110">
            <a:extLst>
              <a:ext uri="{FF2B5EF4-FFF2-40B4-BE49-F238E27FC236}">
                <a16:creationId xmlns:a16="http://schemas.microsoft.com/office/drawing/2014/main" id="{0BD5657A-048B-70FB-BF92-EC43EFD7C8DC}"/>
              </a:ext>
            </a:extLst>
          </p:cNvPr>
          <p:cNvSpPr>
            <a:spLocks noGrp="1"/>
          </p:cNvSpPr>
          <p:nvPr>
            <p:ph type="sldNum" sz="quarter" idx="12"/>
          </p:nvPr>
        </p:nvSpPr>
        <p:spPr/>
        <p:txBody>
          <a:bodyPr/>
          <a:lstStyle/>
          <a:p>
            <a:fld id="{B9713C8C-8E70-45D5-AE59-23E60168254E}" type="slidenum">
              <a:rPr lang="en-US" smtClean="0"/>
              <a:t>15</a:t>
            </a:fld>
            <a:endParaRPr lang="en-US" dirty="0"/>
          </a:p>
        </p:txBody>
      </p:sp>
    </p:spTree>
    <p:extLst>
      <p:ext uri="{BB962C8B-B14F-4D97-AF65-F5344CB8AC3E}">
        <p14:creationId xmlns:p14="http://schemas.microsoft.com/office/powerpoint/2010/main" val="165926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7279347" cy="5546047"/>
          </a:xfrm>
        </p:spPr>
        <p:txBody>
          <a:bodyPr vert="horz" lIns="91440" tIns="45720" rIns="91440" bIns="45720" rtlCol="0" anchor="ctr">
            <a:normAutofit fontScale="85000" lnSpcReduction="10000"/>
          </a:bodyPr>
          <a:lstStyle/>
          <a:p>
            <a:pPr indent="-228600" algn="l">
              <a:buFont typeface="Arial" panose="020B0604020202020204" pitchFamily="34" charset="0"/>
              <a:buChar char="•"/>
            </a:pPr>
            <a:r>
              <a:rPr lang="en-US" sz="2800" b="1" i="1" cap="none" dirty="0">
                <a:solidFill>
                  <a:schemeClr val="tx1"/>
                </a:solidFill>
                <a:latin typeface="+mn-lt"/>
              </a:rPr>
              <a:t>Bd. of Adjustment of New Castle </a:t>
            </a:r>
            <a:r>
              <a:rPr lang="en-US" sz="2800" b="1" i="1" cap="none" dirty="0" err="1">
                <a:solidFill>
                  <a:schemeClr val="tx1"/>
                </a:solidFill>
                <a:latin typeface="+mn-lt"/>
              </a:rPr>
              <a:t>Cty</a:t>
            </a:r>
            <a:r>
              <a:rPr lang="en-US" sz="2800" b="1" i="1" cap="none" dirty="0">
                <a:solidFill>
                  <a:schemeClr val="tx1"/>
                </a:solidFill>
                <a:latin typeface="+mn-lt"/>
              </a:rPr>
              <a:t> v. Kwik-Check Realty, Inc</a:t>
            </a:r>
          </a:p>
          <a:p>
            <a:pPr lvl="1"/>
            <a:r>
              <a:rPr lang="en-US" sz="2800" cap="none" dirty="0">
                <a:solidFill>
                  <a:schemeClr val="tx1"/>
                </a:solidFill>
                <a:latin typeface="+mn-lt"/>
              </a:rPr>
              <a:t>Delaware Supreme Court: “[s]</a:t>
            </a:r>
            <a:r>
              <a:rPr lang="en-US" sz="2800" cap="none" dirty="0" err="1">
                <a:solidFill>
                  <a:schemeClr val="tx1"/>
                </a:solidFill>
                <a:latin typeface="+mn-lt"/>
              </a:rPr>
              <a:t>uch</a:t>
            </a:r>
            <a:r>
              <a:rPr lang="en-US" sz="2800" cap="none" dirty="0">
                <a:solidFill>
                  <a:schemeClr val="tx1"/>
                </a:solidFill>
                <a:latin typeface="+mn-lt"/>
              </a:rPr>
              <a:t> [exceptional] practical difficulty is present where the requested dimensional change is minimal and the harm to the applicant if the variance is denied will be greater than the probable effect on the neighboring properties if the variance is granted.”</a:t>
            </a:r>
          </a:p>
          <a:p>
            <a:pPr indent="-228600" algn="l">
              <a:buFont typeface="Arial" panose="020B0604020202020204" pitchFamily="34" charset="0"/>
              <a:buChar char="•"/>
            </a:pPr>
            <a:r>
              <a:rPr lang="en-US" sz="2800" b="1" cap="none" dirty="0">
                <a:solidFill>
                  <a:schemeClr val="tx1"/>
                </a:solidFill>
                <a:latin typeface="+mn-lt"/>
              </a:rPr>
              <a:t>Conway &amp; Conway v. Zoning Bd. of Adjustment</a:t>
            </a:r>
            <a:endParaRPr lang="en-US" sz="2800" cap="none" dirty="0">
              <a:solidFill>
                <a:schemeClr val="tx1"/>
              </a:solidFill>
              <a:latin typeface="+mn-lt"/>
            </a:endParaRPr>
          </a:p>
          <a:p>
            <a:pPr lvl="1"/>
            <a:r>
              <a:rPr lang="en-US" sz="2800" cap="none" dirty="0">
                <a:solidFill>
                  <a:schemeClr val="tx1"/>
                </a:solidFill>
                <a:latin typeface="+mn-lt"/>
              </a:rPr>
              <a:t>Delaware Superior Court: the Kwik-Check analysis is “…a determination as to whether the Appellants are experiencing exceptional practical difficulty in their efforts to make normal improvements to their property, which, in turn, </a:t>
            </a:r>
            <a:r>
              <a:rPr lang="en-US" sz="2800" b="1" i="1" cap="none" dirty="0">
                <a:solidFill>
                  <a:schemeClr val="tx1"/>
                </a:solidFill>
                <a:latin typeface="+mn-lt"/>
              </a:rPr>
              <a:t>is decided by weighing the interest of the applicants against the interest of the public. The balancing of competing interests is the essence of the Kwik-Check test</a:t>
            </a:r>
            <a:r>
              <a:rPr lang="en-US" sz="2800" cap="none" dirty="0">
                <a:solidFill>
                  <a:schemeClr val="tx1"/>
                </a:solidFill>
                <a:latin typeface="+mn-lt"/>
              </a:rPr>
              <a:t>.” </a:t>
            </a: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69F1C481-5F7C-EFBF-40D3-DB83A27E89F3}"/>
              </a:ext>
            </a:extLst>
          </p:cNvPr>
          <p:cNvSpPr>
            <a:spLocks noGrp="1"/>
          </p:cNvSpPr>
          <p:nvPr>
            <p:ph type="sldNum" sz="quarter" idx="12"/>
          </p:nvPr>
        </p:nvSpPr>
        <p:spPr/>
        <p:txBody>
          <a:bodyPr/>
          <a:lstStyle/>
          <a:p>
            <a:fld id="{B9713C8C-8E70-45D5-AE59-23E60168254E}" type="slidenum">
              <a:rPr lang="en-US" smtClean="0"/>
              <a:t>16</a:t>
            </a:fld>
            <a:endParaRPr lang="en-US" dirty="0"/>
          </a:p>
        </p:txBody>
      </p:sp>
    </p:spTree>
    <p:extLst>
      <p:ext uri="{BB962C8B-B14F-4D97-AF65-F5344CB8AC3E}">
        <p14:creationId xmlns:p14="http://schemas.microsoft.com/office/powerpoint/2010/main" val="3939590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The exceptional practical difficulty arises from the condition that (1) the applicant is required to provide parking for the residences, but the least offensive option (enclosed garage parking) is arguably prohibited by the code, and (2) given the depth of the water table, pervious pavement </a:t>
            </a:r>
            <a:r>
              <a:rPr lang="en-US" sz="2800" b="1" i="1" dirty="0">
                <a:solidFill>
                  <a:schemeClr val="tx1"/>
                </a:solidFill>
                <a:latin typeface="+mn-lt"/>
              </a:rPr>
              <a:t>will not enhance storm water management</a:t>
            </a:r>
            <a:r>
              <a:rPr lang="en-US" sz="2800" b="1" i="1" cap="none" dirty="0">
                <a:solidFill>
                  <a:schemeClr val="tx1"/>
                </a:solidFill>
                <a:latin typeface="+mn-lt"/>
              </a:rPr>
              <a:t>.</a:t>
            </a: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98C42A9-3E65-D8F3-E153-3092345715FA}"/>
              </a:ext>
            </a:extLst>
          </p:cNvPr>
          <p:cNvSpPr>
            <a:spLocks noGrp="1"/>
          </p:cNvSpPr>
          <p:nvPr>
            <p:ph type="sldNum" sz="quarter" idx="12"/>
          </p:nvPr>
        </p:nvSpPr>
        <p:spPr/>
        <p:txBody>
          <a:bodyPr/>
          <a:lstStyle/>
          <a:p>
            <a:fld id="{B9713C8C-8E70-45D5-AE59-23E60168254E}" type="slidenum">
              <a:rPr lang="en-US" smtClean="0"/>
              <a:t>17</a:t>
            </a:fld>
            <a:endParaRPr lang="en-US" dirty="0"/>
          </a:p>
        </p:txBody>
      </p:sp>
    </p:spTree>
    <p:extLst>
      <p:ext uri="{BB962C8B-B14F-4D97-AF65-F5344CB8AC3E}">
        <p14:creationId xmlns:p14="http://schemas.microsoft.com/office/powerpoint/2010/main" val="1567393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000" b="1" dirty="0">
                <a:solidFill>
                  <a:schemeClr val="tx1"/>
                </a:solidFill>
                <a:latin typeface="+mn-lt"/>
              </a:rPr>
              <a:t>F</a:t>
            </a:r>
            <a:r>
              <a:rPr lang="en-US" sz="2000" b="1" cap="none" dirty="0">
                <a:solidFill>
                  <a:schemeClr val="tx1"/>
                </a:solidFill>
                <a:latin typeface="+mn-lt"/>
              </a:rPr>
              <a:t>our factors to be considered by a Board of Adjustment:</a:t>
            </a:r>
          </a:p>
          <a:p>
            <a:pPr marL="457200" indent="-228600" algn="l">
              <a:buFont typeface="Arial" panose="020B0604020202020204" pitchFamily="34" charset="0"/>
              <a:buChar char="•"/>
            </a:pPr>
            <a:r>
              <a:rPr lang="en-US" sz="2000" cap="none" dirty="0">
                <a:solidFill>
                  <a:schemeClr val="tx1"/>
                </a:solidFill>
                <a:latin typeface="+mn-lt"/>
              </a:rPr>
              <a:t>The nature of the zone in which the property lies; </a:t>
            </a:r>
          </a:p>
          <a:p>
            <a:pPr marL="457200" indent="-228600" algn="l">
              <a:buFont typeface="Arial" panose="020B0604020202020204" pitchFamily="34" charset="0"/>
              <a:buChar char="•"/>
            </a:pPr>
            <a:r>
              <a:rPr lang="en-US" sz="2000" dirty="0">
                <a:solidFill>
                  <a:schemeClr val="tx1"/>
                </a:solidFill>
                <a:latin typeface="+mn-lt"/>
              </a:rPr>
              <a:t>T</a:t>
            </a:r>
            <a:r>
              <a:rPr lang="en-US" sz="2000" cap="none" dirty="0">
                <a:solidFill>
                  <a:schemeClr val="tx1"/>
                </a:solidFill>
                <a:latin typeface="+mn-lt"/>
              </a:rPr>
              <a:t>he character of the immediate vicinity and the uses contained therein;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upon the applicant’s property were removed, such removal would seriously affect such neighboring property and uses; and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83DEE3D6-EE06-B953-EA9D-5D2622977D7B}"/>
              </a:ext>
            </a:extLst>
          </p:cNvPr>
          <p:cNvSpPr>
            <a:spLocks noGrp="1"/>
          </p:cNvSpPr>
          <p:nvPr>
            <p:ph type="sldNum" sz="quarter" idx="12"/>
          </p:nvPr>
        </p:nvSpPr>
        <p:spPr/>
        <p:txBody>
          <a:bodyPr/>
          <a:lstStyle/>
          <a:p>
            <a:fld id="{B9713C8C-8E70-45D5-AE59-23E60168254E}" type="slidenum">
              <a:rPr lang="en-US" smtClean="0"/>
              <a:t>18</a:t>
            </a:fld>
            <a:endParaRPr lang="en-US" dirty="0"/>
          </a:p>
        </p:txBody>
      </p:sp>
    </p:spTree>
    <p:extLst>
      <p:ext uri="{BB962C8B-B14F-4D97-AF65-F5344CB8AC3E}">
        <p14:creationId xmlns:p14="http://schemas.microsoft.com/office/powerpoint/2010/main" val="390668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(enclosed garages)</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(1) The nature of the zone in which the property lies</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The Property is in the Resort Business District-2 (RB-2) Zoning District, where mixed-use projects are permitted by conditional use approval.  The residential portion of a mixed-use project is required to have off-street parking.</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22FBA712-D1D0-D6F1-E4C4-B7100C268BC6}"/>
              </a:ext>
            </a:extLst>
          </p:cNvPr>
          <p:cNvSpPr>
            <a:spLocks noGrp="1"/>
          </p:cNvSpPr>
          <p:nvPr>
            <p:ph type="sldNum" sz="quarter" idx="12"/>
          </p:nvPr>
        </p:nvSpPr>
        <p:spPr/>
        <p:txBody>
          <a:bodyPr/>
          <a:lstStyle/>
          <a:p>
            <a:fld id="{B9713C8C-8E70-45D5-AE59-23E60168254E}" type="slidenum">
              <a:rPr lang="en-US" smtClean="0"/>
              <a:t>19</a:t>
            </a:fld>
            <a:endParaRPr lang="en-US" dirty="0"/>
          </a:p>
        </p:txBody>
      </p:sp>
    </p:spTree>
    <p:extLst>
      <p:ext uri="{BB962C8B-B14F-4D97-AF65-F5344CB8AC3E}">
        <p14:creationId xmlns:p14="http://schemas.microsoft.com/office/powerpoint/2010/main" val="35648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F17730-F021-4433-290B-CEC11DAEE97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268F13-89D4-6E4B-E3B6-0B537DC61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60B557-B4A8-9A69-2BE2-7CE2D8E95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DCCC4FE-73F9-07FB-4067-A9ACBA3A7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A85E77-4585-F4B4-A024-B3BC48250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1E6E9F5-5609-FED6-B631-2CEFC41FD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4DC42BD-6D44-A08F-A02C-D01261653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6BCB55-965B-2005-2D47-1E199AFE5F3C}"/>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Agenda</a:t>
            </a:r>
          </a:p>
        </p:txBody>
      </p:sp>
      <p:sp>
        <p:nvSpPr>
          <p:cNvPr id="3" name="Text Placeholder 2">
            <a:extLst>
              <a:ext uri="{FF2B5EF4-FFF2-40B4-BE49-F238E27FC236}">
                <a16:creationId xmlns:a16="http://schemas.microsoft.com/office/drawing/2014/main" id="{5EB64F98-5B6E-581A-B061-65BE8A031ADE}"/>
              </a:ext>
            </a:extLst>
          </p:cNvPr>
          <p:cNvSpPr>
            <a:spLocks noGrp="1"/>
          </p:cNvSpPr>
          <p:nvPr>
            <p:ph type="body" sz="quarter" idx="13"/>
          </p:nvPr>
        </p:nvSpPr>
        <p:spPr>
          <a:xfrm>
            <a:off x="4581727" y="649480"/>
            <a:ext cx="7372708"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Project Overview</a:t>
            </a:r>
          </a:p>
          <a:p>
            <a:pPr indent="-228600" algn="l">
              <a:buFont typeface="Arial" panose="020B0604020202020204" pitchFamily="34" charset="0"/>
              <a:buChar char="•"/>
            </a:pPr>
            <a:r>
              <a:rPr lang="en-US" sz="2800" b="1" i="1" cap="none" dirty="0">
                <a:solidFill>
                  <a:schemeClr val="tx1"/>
                </a:solidFill>
                <a:latin typeface="+mn-lt"/>
              </a:rPr>
              <a:t>Our variance requests</a:t>
            </a:r>
          </a:p>
          <a:p>
            <a:pPr indent="-228600" algn="l">
              <a:buFont typeface="Arial" panose="020B0604020202020204" pitchFamily="34" charset="0"/>
              <a:buChar char="•"/>
            </a:pPr>
            <a:r>
              <a:rPr lang="en-US" sz="2800" b="1" i="1" cap="none" dirty="0">
                <a:solidFill>
                  <a:schemeClr val="tx1"/>
                </a:solidFill>
                <a:latin typeface="+mn-lt"/>
              </a:rPr>
              <a:t>Circumstances leading to our variance requests</a:t>
            </a:r>
          </a:p>
          <a:p>
            <a:pPr indent="-228600" algn="l">
              <a:buFont typeface="Arial" panose="020B0604020202020204" pitchFamily="34" charset="0"/>
              <a:buChar char="•"/>
            </a:pPr>
            <a:r>
              <a:rPr lang="en-US" sz="2800" b="1" i="1" cap="none" dirty="0">
                <a:solidFill>
                  <a:schemeClr val="tx1"/>
                </a:solidFill>
                <a:latin typeface="+mn-lt"/>
              </a:rPr>
              <a:t>Exceptional Practical Difficulty</a:t>
            </a:r>
          </a:p>
          <a:p>
            <a:pPr indent="-228600" algn="l">
              <a:buFont typeface="Arial" panose="020B0604020202020204" pitchFamily="34" charset="0"/>
              <a:buChar char="•"/>
            </a:pPr>
            <a:r>
              <a:rPr lang="en-US" sz="2800" b="1" i="1" dirty="0">
                <a:solidFill>
                  <a:schemeClr val="tx1"/>
                </a:solidFill>
                <a:latin typeface="+mn-lt"/>
              </a:rPr>
              <a:t>Conclusion</a:t>
            </a: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244850D-6CA7-BA28-15EF-CD620A4E4840}"/>
              </a:ext>
            </a:extLst>
          </p:cNvPr>
          <p:cNvSpPr>
            <a:spLocks noGrp="1"/>
          </p:cNvSpPr>
          <p:nvPr>
            <p:ph type="sldNum" sz="quarter" idx="12"/>
          </p:nvPr>
        </p:nvSpPr>
        <p:spPr/>
        <p:txBody>
          <a:bodyPr/>
          <a:lstStyle/>
          <a:p>
            <a:fld id="{B9713C8C-8E70-45D5-AE59-23E60168254E}" type="slidenum">
              <a:rPr lang="en-US" smtClean="0"/>
              <a:t>2</a:t>
            </a:fld>
            <a:endParaRPr lang="en-US" dirty="0"/>
          </a:p>
        </p:txBody>
      </p:sp>
    </p:spTree>
    <p:extLst>
      <p:ext uri="{BB962C8B-B14F-4D97-AF65-F5344CB8AC3E}">
        <p14:creationId xmlns:p14="http://schemas.microsoft.com/office/powerpoint/2010/main" val="367259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(enclosed garages)</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(2) The character of the immediate vicinity and the uses contained therein</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Structures in the surrounding area utilize a mix of parking under the structure as well as enclosed garages.  Aesthetically, enclosed garages are a preferred approach.  The proposal is in character with the surrounding area.</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F3151A76-814E-12DB-0E12-A877D710D793}"/>
              </a:ext>
            </a:extLst>
          </p:cNvPr>
          <p:cNvSpPr>
            <a:spLocks noGrp="1"/>
          </p:cNvSpPr>
          <p:nvPr>
            <p:ph type="sldNum" sz="quarter" idx="12"/>
          </p:nvPr>
        </p:nvSpPr>
        <p:spPr/>
        <p:txBody>
          <a:bodyPr/>
          <a:lstStyle/>
          <a:p>
            <a:fld id="{B9713C8C-8E70-45D5-AE59-23E60168254E}" type="slidenum">
              <a:rPr lang="en-US" smtClean="0"/>
              <a:t>20</a:t>
            </a:fld>
            <a:endParaRPr lang="en-US" dirty="0"/>
          </a:p>
        </p:txBody>
      </p:sp>
    </p:spTree>
    <p:extLst>
      <p:ext uri="{BB962C8B-B14F-4D97-AF65-F5344CB8AC3E}">
        <p14:creationId xmlns:p14="http://schemas.microsoft.com/office/powerpoint/2010/main" val="316796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A08A10-BEA1-7F3E-89BD-D529AF2A411B}"/>
              </a:ext>
            </a:extLst>
          </p:cNvPr>
          <p:cNvSpPr>
            <a:spLocks noGrp="1"/>
          </p:cNvSpPr>
          <p:nvPr>
            <p:ph type="sldNum" sz="quarter" idx="12"/>
          </p:nvPr>
        </p:nvSpPr>
        <p:spPr/>
        <p:txBody>
          <a:bodyPr/>
          <a:lstStyle/>
          <a:p>
            <a:fld id="{B9713C8C-8E70-45D5-AE59-23E60168254E}" type="slidenum">
              <a:rPr lang="en-US" smtClean="0"/>
              <a:t>21</a:t>
            </a:fld>
            <a:endParaRPr lang="en-US" dirty="0"/>
          </a:p>
        </p:txBody>
      </p:sp>
      <p:pic>
        <p:nvPicPr>
          <p:cNvPr id="8" name="Picture 7">
            <a:extLst>
              <a:ext uri="{FF2B5EF4-FFF2-40B4-BE49-F238E27FC236}">
                <a16:creationId xmlns:a16="http://schemas.microsoft.com/office/drawing/2014/main" id="{10F4B83D-4FA4-76FD-444F-711FC921A420}"/>
              </a:ext>
            </a:extLst>
          </p:cNvPr>
          <p:cNvPicPr>
            <a:picLocks noChangeAspect="1"/>
          </p:cNvPicPr>
          <p:nvPr/>
        </p:nvPicPr>
        <p:blipFill>
          <a:blip r:embed="rId2"/>
          <a:stretch>
            <a:fillRect/>
          </a:stretch>
        </p:blipFill>
        <p:spPr>
          <a:xfrm>
            <a:off x="264583" y="0"/>
            <a:ext cx="11662834" cy="6858000"/>
          </a:xfrm>
          <a:prstGeom prst="rect">
            <a:avLst/>
          </a:prstGeom>
        </p:spPr>
      </p:pic>
      <p:sp>
        <p:nvSpPr>
          <p:cNvPr id="9" name="TextBox 8">
            <a:extLst>
              <a:ext uri="{FF2B5EF4-FFF2-40B4-BE49-F238E27FC236}">
                <a16:creationId xmlns:a16="http://schemas.microsoft.com/office/drawing/2014/main" id="{35448259-0BAE-71D4-03EF-6EAF84B1EFF7}"/>
              </a:ext>
            </a:extLst>
          </p:cNvPr>
          <p:cNvSpPr txBox="1"/>
          <p:nvPr/>
        </p:nvSpPr>
        <p:spPr>
          <a:xfrm>
            <a:off x="363071" y="369794"/>
            <a:ext cx="2729753" cy="369332"/>
          </a:xfrm>
          <a:prstGeom prst="rect">
            <a:avLst/>
          </a:prstGeom>
          <a:noFill/>
        </p:spPr>
        <p:txBody>
          <a:bodyPr wrap="square" rtlCol="0">
            <a:spAutoFit/>
          </a:bodyPr>
          <a:lstStyle/>
          <a:p>
            <a:r>
              <a:rPr lang="en-US" dirty="0"/>
              <a:t>Opal Condominium</a:t>
            </a:r>
          </a:p>
        </p:txBody>
      </p:sp>
    </p:spTree>
    <p:extLst>
      <p:ext uri="{BB962C8B-B14F-4D97-AF65-F5344CB8AC3E}">
        <p14:creationId xmlns:p14="http://schemas.microsoft.com/office/powerpoint/2010/main" val="1087803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B1CD8C-EB82-FB40-8239-7422FB3D744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73DC655-FE8D-2303-E792-1E6C09AD6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3952A37-D8B0-0AF3-F914-788E9DD7D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07C79A1-79D3-E1FD-EF63-2176A3524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D68A088-783A-AF31-3DF5-34DDCBC95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11C8751-7467-91B1-876F-BAA106C36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F58134E-619D-FE04-1B46-0CB5CC6F6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98842B-A7CF-5EAD-9A9D-07AECFB0F633}"/>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(enclosed garages)</a:t>
            </a:r>
          </a:p>
        </p:txBody>
      </p:sp>
      <p:sp>
        <p:nvSpPr>
          <p:cNvPr id="3" name="Text Placeholder 2">
            <a:extLst>
              <a:ext uri="{FF2B5EF4-FFF2-40B4-BE49-F238E27FC236}">
                <a16:creationId xmlns:a16="http://schemas.microsoft.com/office/drawing/2014/main" id="{0C029F52-CC59-B8D0-8F96-DA1D937F9068}"/>
              </a:ext>
            </a:extLst>
          </p:cNvPr>
          <p:cNvSpPr>
            <a:spLocks noGrp="1"/>
          </p:cNvSpPr>
          <p:nvPr>
            <p:ph type="body" sz="quarter" idx="13"/>
          </p:nvPr>
        </p:nvSpPr>
        <p:spPr>
          <a:xfrm>
            <a:off x="4581727" y="649480"/>
            <a:ext cx="6730707" cy="802439"/>
          </a:xfrm>
        </p:spPr>
        <p:txBody>
          <a:bodyPr vert="horz" lIns="91440" tIns="45720" rIns="91440" bIns="45720" rtlCol="0" anchor="ctr">
            <a:normAutofit/>
          </a:bodyPr>
          <a:lstStyle/>
          <a:p>
            <a:pPr algn="l"/>
            <a:r>
              <a:rPr lang="en-US" sz="2000" b="1" dirty="0">
                <a:solidFill>
                  <a:schemeClr val="tx1"/>
                </a:solidFill>
                <a:latin typeface="+mn-lt"/>
              </a:rPr>
              <a:t>(2) The character of the immediate vicinity and the uses contained therein</a:t>
            </a:r>
          </a:p>
          <a:p>
            <a:pPr indent="-228600" algn="l">
              <a:buFont typeface="Arial" panose="020B0604020202020204" pitchFamily="34" charset="0"/>
              <a:buChar char="•"/>
            </a:pPr>
            <a:endParaRPr lang="en-US" sz="2000" b="1" dirty="0">
              <a:solidFill>
                <a:schemeClr val="tx1"/>
              </a:solidFill>
              <a:latin typeface="+mn-lt"/>
            </a:endParaRPr>
          </a:p>
          <a:p>
            <a:pPr indent="-228600" algn="l">
              <a:buFont typeface="Arial" panose="020B0604020202020204" pitchFamily="34" charset="0"/>
              <a:buChar char="•"/>
            </a:pPr>
            <a:endParaRPr lang="en-US" sz="1400" cap="none" dirty="0">
              <a:solidFill>
                <a:schemeClr val="tx1"/>
              </a:solidFill>
              <a:latin typeface="+mn-lt"/>
            </a:endParaRPr>
          </a:p>
        </p:txBody>
      </p:sp>
      <p:grpSp>
        <p:nvGrpSpPr>
          <p:cNvPr id="4" name="Group 3">
            <a:extLst>
              <a:ext uri="{FF2B5EF4-FFF2-40B4-BE49-F238E27FC236}">
                <a16:creationId xmlns:a16="http://schemas.microsoft.com/office/drawing/2014/main" id="{D5C3F5C2-A53F-175B-4C52-56590E766D24}"/>
              </a:ext>
            </a:extLst>
          </p:cNvPr>
          <p:cNvGrpSpPr/>
          <p:nvPr/>
        </p:nvGrpSpPr>
        <p:grpSpPr>
          <a:xfrm>
            <a:off x="4954668" y="991259"/>
            <a:ext cx="5626349" cy="5650293"/>
            <a:chOff x="2952874" y="429027"/>
            <a:chExt cx="5626349" cy="5650293"/>
          </a:xfrm>
        </p:grpSpPr>
        <p:pic>
          <p:nvPicPr>
            <p:cNvPr id="5" name="Picture 4">
              <a:extLst>
                <a:ext uri="{FF2B5EF4-FFF2-40B4-BE49-F238E27FC236}">
                  <a16:creationId xmlns:a16="http://schemas.microsoft.com/office/drawing/2014/main" id="{F4457EEE-0C9D-139A-2570-F1F5E6201EE0}"/>
                </a:ext>
              </a:extLst>
            </p:cNvPr>
            <p:cNvPicPr>
              <a:picLocks noChangeAspect="1"/>
            </p:cNvPicPr>
            <p:nvPr/>
          </p:nvPicPr>
          <p:blipFill>
            <a:blip r:embed="rId2"/>
            <a:stretch>
              <a:fillRect/>
            </a:stretch>
          </p:blipFill>
          <p:spPr>
            <a:xfrm>
              <a:off x="2952874" y="429027"/>
              <a:ext cx="5626349" cy="5650293"/>
            </a:xfrm>
            <a:prstGeom prst="rect">
              <a:avLst/>
            </a:prstGeom>
          </p:spPr>
        </p:pic>
        <p:sp>
          <p:nvSpPr>
            <p:cNvPr id="7" name="Star: 5 Points 6">
              <a:extLst>
                <a:ext uri="{FF2B5EF4-FFF2-40B4-BE49-F238E27FC236}">
                  <a16:creationId xmlns:a16="http://schemas.microsoft.com/office/drawing/2014/main" id="{DEC17C85-637A-0549-C026-F5F28013854D}"/>
                </a:ext>
              </a:extLst>
            </p:cNvPr>
            <p:cNvSpPr/>
            <p:nvPr/>
          </p:nvSpPr>
          <p:spPr>
            <a:xfrm>
              <a:off x="5935604" y="3044304"/>
              <a:ext cx="349624" cy="322730"/>
            </a:xfrm>
            <a:prstGeom prst="star5">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97630A15-1EC3-AC60-BF3D-3459A5F6669D}"/>
              </a:ext>
            </a:extLst>
          </p:cNvPr>
          <p:cNvSpPr>
            <a:spLocks noGrp="1"/>
          </p:cNvSpPr>
          <p:nvPr>
            <p:ph type="sldNum" sz="quarter" idx="12"/>
          </p:nvPr>
        </p:nvSpPr>
        <p:spPr/>
        <p:txBody>
          <a:bodyPr/>
          <a:lstStyle/>
          <a:p>
            <a:fld id="{B9713C8C-8E70-45D5-AE59-23E60168254E}" type="slidenum">
              <a:rPr lang="en-US" smtClean="0"/>
              <a:t>22</a:t>
            </a:fld>
            <a:endParaRPr lang="en-US" dirty="0"/>
          </a:p>
        </p:txBody>
      </p:sp>
    </p:spTree>
    <p:extLst>
      <p:ext uri="{BB962C8B-B14F-4D97-AF65-F5344CB8AC3E}">
        <p14:creationId xmlns:p14="http://schemas.microsoft.com/office/powerpoint/2010/main" val="41149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2D1A4D-F8E0-959F-CE5D-8BEB2DE87ADB}"/>
              </a:ext>
            </a:extLst>
          </p:cNvPr>
          <p:cNvSpPr>
            <a:spLocks noGrp="1"/>
          </p:cNvSpPr>
          <p:nvPr>
            <p:ph type="sldNum" sz="quarter" idx="12"/>
          </p:nvPr>
        </p:nvSpPr>
        <p:spPr/>
        <p:txBody>
          <a:bodyPr/>
          <a:lstStyle/>
          <a:p>
            <a:fld id="{B9713C8C-8E70-45D5-AE59-23E60168254E}" type="slidenum">
              <a:rPr lang="en-US" smtClean="0"/>
              <a:t>23</a:t>
            </a:fld>
            <a:endParaRPr lang="en-US" dirty="0"/>
          </a:p>
        </p:txBody>
      </p:sp>
      <p:pic>
        <p:nvPicPr>
          <p:cNvPr id="6" name="Picture 5">
            <a:extLst>
              <a:ext uri="{FF2B5EF4-FFF2-40B4-BE49-F238E27FC236}">
                <a16:creationId xmlns:a16="http://schemas.microsoft.com/office/drawing/2014/main" id="{15AF926F-EFB1-E50D-81EB-594D6CE635BC}"/>
              </a:ext>
            </a:extLst>
          </p:cNvPr>
          <p:cNvPicPr>
            <a:picLocks noChangeAspect="1"/>
          </p:cNvPicPr>
          <p:nvPr/>
        </p:nvPicPr>
        <p:blipFill>
          <a:blip r:embed="rId2"/>
          <a:stretch>
            <a:fillRect/>
          </a:stretch>
        </p:blipFill>
        <p:spPr>
          <a:xfrm>
            <a:off x="0" y="37895"/>
            <a:ext cx="12192000" cy="6782209"/>
          </a:xfrm>
          <a:prstGeom prst="rect">
            <a:avLst/>
          </a:prstGeom>
        </p:spPr>
      </p:pic>
      <p:sp>
        <p:nvSpPr>
          <p:cNvPr id="7" name="TextBox 6">
            <a:extLst>
              <a:ext uri="{FF2B5EF4-FFF2-40B4-BE49-F238E27FC236}">
                <a16:creationId xmlns:a16="http://schemas.microsoft.com/office/drawing/2014/main" id="{3F356C5B-2FC9-4778-AC9B-E695AEAECD89}"/>
              </a:ext>
            </a:extLst>
          </p:cNvPr>
          <p:cNvSpPr txBox="1"/>
          <p:nvPr/>
        </p:nvSpPr>
        <p:spPr>
          <a:xfrm>
            <a:off x="363071" y="369794"/>
            <a:ext cx="2729753" cy="369332"/>
          </a:xfrm>
          <a:prstGeom prst="rect">
            <a:avLst/>
          </a:prstGeom>
          <a:noFill/>
        </p:spPr>
        <p:txBody>
          <a:bodyPr wrap="square" rtlCol="0">
            <a:spAutoFit/>
          </a:bodyPr>
          <a:lstStyle/>
          <a:p>
            <a:r>
              <a:rPr lang="en-US" dirty="0"/>
              <a:t>Rodney Street</a:t>
            </a:r>
          </a:p>
        </p:txBody>
      </p:sp>
    </p:spTree>
    <p:extLst>
      <p:ext uri="{BB962C8B-B14F-4D97-AF65-F5344CB8AC3E}">
        <p14:creationId xmlns:p14="http://schemas.microsoft.com/office/powerpoint/2010/main" val="244002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(enclosed garages)</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(3) Whether, if the restriction upon the applicant’s property were removed, such removal would seriously affect such neighboring property and uses</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Granting of the requested relief would not seriously affect neighboring property. Rather it would enhance views by shielding four vehicles from view. </a:t>
            </a: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4618C156-2DFC-002B-E76B-CF829D62AF23}"/>
              </a:ext>
            </a:extLst>
          </p:cNvPr>
          <p:cNvSpPr>
            <a:spLocks noGrp="1"/>
          </p:cNvSpPr>
          <p:nvPr>
            <p:ph type="sldNum" sz="quarter" idx="12"/>
          </p:nvPr>
        </p:nvSpPr>
        <p:spPr/>
        <p:txBody>
          <a:bodyPr/>
          <a:lstStyle/>
          <a:p>
            <a:fld id="{B9713C8C-8E70-45D5-AE59-23E60168254E}" type="slidenum">
              <a:rPr lang="en-US" smtClean="0"/>
              <a:t>24</a:t>
            </a:fld>
            <a:endParaRPr lang="en-US" dirty="0"/>
          </a:p>
        </p:txBody>
      </p:sp>
    </p:spTree>
    <p:extLst>
      <p:ext uri="{BB962C8B-B14F-4D97-AF65-F5344CB8AC3E}">
        <p14:creationId xmlns:p14="http://schemas.microsoft.com/office/powerpoint/2010/main" val="2059803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(enclosed garages)</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(4) Whether,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As shown, enclosed garages are a normal improvement where a residential use is permitted.  If the variance is not granted, the residential owners will be deprived of enclosed garages when residential owners in adjacent properties to the west are permitted enclosed garages without any need for a variance. </a:t>
            </a: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68DD1B16-0D1C-60EC-630A-B81CA30BCC89}"/>
              </a:ext>
            </a:extLst>
          </p:cNvPr>
          <p:cNvSpPr>
            <a:spLocks noGrp="1"/>
          </p:cNvSpPr>
          <p:nvPr>
            <p:ph type="sldNum" sz="quarter" idx="12"/>
          </p:nvPr>
        </p:nvSpPr>
        <p:spPr/>
        <p:txBody>
          <a:bodyPr/>
          <a:lstStyle/>
          <a:p>
            <a:fld id="{B9713C8C-8E70-45D5-AE59-23E60168254E}" type="slidenum">
              <a:rPr lang="en-US" smtClean="0"/>
              <a:t>25</a:t>
            </a:fld>
            <a:endParaRPr lang="en-US" dirty="0"/>
          </a:p>
        </p:txBody>
      </p:sp>
    </p:spTree>
    <p:extLst>
      <p:ext uri="{BB962C8B-B14F-4D97-AF65-F5344CB8AC3E}">
        <p14:creationId xmlns:p14="http://schemas.microsoft.com/office/powerpoint/2010/main" val="2268803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7FA0D8-616E-1974-C3C5-1A121691866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712B945-B0C0-FE51-77D0-4AAAAA6E7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608F64A-38F4-E9CF-9E13-03074B79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775600C-2050-80F4-7F36-6C6FC53D5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5EA5E6-27B7-72E8-46FD-F1B0646F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D5377CC-4E00-856F-89D1-8052BF287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120E39F-4910-0DFA-E916-A1513957E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A113EE-D78B-91ED-CB88-CADDE43BF217}"/>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(enclosed garages)</a:t>
            </a:r>
          </a:p>
        </p:txBody>
      </p:sp>
      <p:sp>
        <p:nvSpPr>
          <p:cNvPr id="3" name="Text Placeholder 2">
            <a:extLst>
              <a:ext uri="{FF2B5EF4-FFF2-40B4-BE49-F238E27FC236}">
                <a16:creationId xmlns:a16="http://schemas.microsoft.com/office/drawing/2014/main" id="{CD17CC2F-C7D7-8F76-6A21-FCC0B9D093B4}"/>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Conway &amp; Conway v. Zoning Bd. of Adjustment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Delaware Superior Court: the Kwik-Check analysis is “…a determination as to whether the Appellants are experiencing exceptional practical difficulty in their efforts to make normal improvements to their property, which, in turn,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is decided by weighing the interest of the applicants against the interest of the public. The balancing of competing interests is the essence of the Kwik-Check 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3">
            <a:extLst>
              <a:ext uri="{FF2B5EF4-FFF2-40B4-BE49-F238E27FC236}">
                <a16:creationId xmlns:a16="http://schemas.microsoft.com/office/drawing/2014/main" id="{DAA705EE-CCF8-4917-B06B-6844F80AED69}"/>
              </a:ext>
            </a:extLst>
          </p:cNvPr>
          <p:cNvSpPr>
            <a:spLocks noGrp="1"/>
          </p:cNvSpPr>
          <p:nvPr>
            <p:ph type="sldNum" sz="quarter" idx="12"/>
          </p:nvPr>
        </p:nvSpPr>
        <p:spPr/>
        <p:txBody>
          <a:bodyPr/>
          <a:lstStyle/>
          <a:p>
            <a:fld id="{B9713C8C-8E70-45D5-AE59-23E60168254E}" type="slidenum">
              <a:rPr lang="en-US" smtClean="0"/>
              <a:t>26</a:t>
            </a:fld>
            <a:endParaRPr lang="en-US" dirty="0"/>
          </a:p>
        </p:txBody>
      </p:sp>
    </p:spTree>
    <p:extLst>
      <p:ext uri="{BB962C8B-B14F-4D97-AF65-F5344CB8AC3E}">
        <p14:creationId xmlns:p14="http://schemas.microsoft.com/office/powerpoint/2010/main" val="2247956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38456D-B0A1-E80D-52B3-9D32E3EDB16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C42FFA-0070-FDC2-3646-11EECA29A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B2D8EB-DE7A-6AF0-CB6E-B80855C77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5DA39CA-F2AE-F28D-F661-5DA546D52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0834BCD-79F8-8FD1-AA37-DBEABE63A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A3040A4-6FEF-8819-9ACE-12F6BDAF5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B10F5FB-AA0C-9B63-C338-0BCE70095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3F1775-09E9-716E-808F-05CFC168E1AC}"/>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(impervious paving)</a:t>
            </a:r>
          </a:p>
        </p:txBody>
      </p:sp>
      <p:sp>
        <p:nvSpPr>
          <p:cNvPr id="3" name="Text Placeholder 2">
            <a:extLst>
              <a:ext uri="{FF2B5EF4-FFF2-40B4-BE49-F238E27FC236}">
                <a16:creationId xmlns:a16="http://schemas.microsoft.com/office/drawing/2014/main" id="{BEB50EBF-49E6-C288-24A2-733A16670A3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000" b="1" dirty="0">
                <a:solidFill>
                  <a:schemeClr val="tx1"/>
                </a:solidFill>
                <a:latin typeface="+mn-lt"/>
              </a:rPr>
              <a:t>F</a:t>
            </a:r>
            <a:r>
              <a:rPr lang="en-US" sz="2000" b="1" cap="none" dirty="0">
                <a:solidFill>
                  <a:schemeClr val="tx1"/>
                </a:solidFill>
                <a:latin typeface="+mn-lt"/>
              </a:rPr>
              <a:t>our factors to be considered by a Board of Adjustment:</a:t>
            </a:r>
          </a:p>
          <a:p>
            <a:pPr marL="457200" indent="-228600" algn="l">
              <a:buFont typeface="Arial" panose="020B0604020202020204" pitchFamily="34" charset="0"/>
              <a:buChar char="•"/>
            </a:pPr>
            <a:r>
              <a:rPr lang="en-US" sz="2000" cap="none" dirty="0">
                <a:solidFill>
                  <a:schemeClr val="tx1"/>
                </a:solidFill>
                <a:latin typeface="+mn-lt"/>
              </a:rPr>
              <a:t>The nature of the zone in which the property lies; </a:t>
            </a:r>
          </a:p>
          <a:p>
            <a:pPr marL="457200" indent="-228600" algn="l">
              <a:buFont typeface="Arial" panose="020B0604020202020204" pitchFamily="34" charset="0"/>
              <a:buChar char="•"/>
            </a:pPr>
            <a:r>
              <a:rPr lang="en-US" sz="2000" dirty="0">
                <a:solidFill>
                  <a:schemeClr val="tx1"/>
                </a:solidFill>
                <a:latin typeface="+mn-lt"/>
              </a:rPr>
              <a:t>T</a:t>
            </a:r>
            <a:r>
              <a:rPr lang="en-US" sz="2000" cap="none" dirty="0">
                <a:solidFill>
                  <a:schemeClr val="tx1"/>
                </a:solidFill>
                <a:latin typeface="+mn-lt"/>
              </a:rPr>
              <a:t>he character of the immediate vicinity and the uses contained therein;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upon the applicant’s property were removed, such removal would seriously affect such neighboring property and uses; and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B6BEB652-D102-60C1-79C3-AC08C14817CB}"/>
              </a:ext>
            </a:extLst>
          </p:cNvPr>
          <p:cNvSpPr>
            <a:spLocks noGrp="1"/>
          </p:cNvSpPr>
          <p:nvPr>
            <p:ph type="sldNum" sz="quarter" idx="12"/>
          </p:nvPr>
        </p:nvSpPr>
        <p:spPr/>
        <p:txBody>
          <a:bodyPr/>
          <a:lstStyle/>
          <a:p>
            <a:fld id="{B9713C8C-8E70-45D5-AE59-23E60168254E}" type="slidenum">
              <a:rPr lang="en-US" smtClean="0"/>
              <a:t>27</a:t>
            </a:fld>
            <a:endParaRPr lang="en-US" dirty="0"/>
          </a:p>
        </p:txBody>
      </p:sp>
    </p:spTree>
    <p:extLst>
      <p:ext uri="{BB962C8B-B14F-4D97-AF65-F5344CB8AC3E}">
        <p14:creationId xmlns:p14="http://schemas.microsoft.com/office/powerpoint/2010/main" val="2349816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8035E-3878-9E94-B863-D9776F86260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30902B-CC5B-E9B5-F76A-A80AF5594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C67DAAF-E798-C6F6-EDA0-C2E1FBCB5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B71E030-4B98-0BA2-145C-EA4C5DCEE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C15F2DF-D44D-BE55-F7AF-FEDF57668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6B0B6A1-D90A-650C-6975-E05563DF6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578BBCD-DE95-EF98-5909-E8223D072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973AF8-A706-AA27-88D5-12E92F3ADCB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(impervious paving)</a:t>
            </a:r>
          </a:p>
        </p:txBody>
      </p:sp>
      <p:sp>
        <p:nvSpPr>
          <p:cNvPr id="3" name="Text Placeholder 2">
            <a:extLst>
              <a:ext uri="{FF2B5EF4-FFF2-40B4-BE49-F238E27FC236}">
                <a16:creationId xmlns:a16="http://schemas.microsoft.com/office/drawing/2014/main" id="{02C22F44-A6C2-6B18-4519-B24F791B8932}"/>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000" b="1" dirty="0">
                <a:solidFill>
                  <a:schemeClr val="tx1"/>
                </a:solidFill>
                <a:latin typeface="+mn-lt"/>
              </a:rPr>
              <a:t>March 15, 2024</a:t>
            </a:r>
          </a:p>
          <a:p>
            <a:pPr lvl="1"/>
            <a:r>
              <a:rPr lang="en-US" sz="2000" cap="none" dirty="0">
                <a:solidFill>
                  <a:schemeClr val="tx1"/>
                </a:solidFill>
                <a:latin typeface="+mn-lt"/>
              </a:rPr>
              <a:t>Code amended to add definition of “Pervious.”</a:t>
            </a:r>
          </a:p>
          <a:p>
            <a:pPr lvl="1" indent="0">
              <a:buNone/>
            </a:pPr>
            <a:r>
              <a:rPr lang="en-US" sz="2000" b="1" dirty="0">
                <a:solidFill>
                  <a:schemeClr val="tx1"/>
                </a:solidFill>
                <a:latin typeface="+mn-lt"/>
              </a:rPr>
              <a:t>	</a:t>
            </a:r>
          </a:p>
          <a:p>
            <a:pPr lvl="1" indent="0">
              <a:buNone/>
            </a:pPr>
            <a:r>
              <a:rPr lang="en-US" sz="2000" b="1" dirty="0">
                <a:solidFill>
                  <a:schemeClr val="tx1"/>
                </a:solidFill>
                <a:latin typeface="+mn-lt"/>
              </a:rPr>
              <a:t>PERVIOUS</a:t>
            </a:r>
            <a:r>
              <a:rPr lang="en-US" sz="2000" dirty="0">
                <a:solidFill>
                  <a:schemeClr val="tx1"/>
                </a:solidFill>
                <a:latin typeface="+mn-lt"/>
              </a:rPr>
              <a:t> </a:t>
            </a:r>
          </a:p>
          <a:p>
            <a:pPr marL="914400" lvl="1"/>
            <a:r>
              <a:rPr lang="en-US" sz="2000" cap="none" dirty="0">
                <a:solidFill>
                  <a:schemeClr val="tx1"/>
                </a:solidFill>
                <a:latin typeface="+mn-lt"/>
              </a:rPr>
              <a:t>A material or surface </a:t>
            </a:r>
            <a:r>
              <a:rPr lang="en-US" sz="2000" b="1" i="1" cap="none" dirty="0">
                <a:solidFill>
                  <a:schemeClr val="tx1"/>
                </a:solidFill>
                <a:latin typeface="+mn-lt"/>
              </a:rPr>
              <a:t>that allows water or other fluids to pass through it and infiltrate into the ground, reducing runoff and helping to recharge groundwater</a:t>
            </a:r>
            <a:r>
              <a:rPr lang="en-US" sz="2000" cap="none" dirty="0">
                <a:solidFill>
                  <a:schemeClr val="tx1"/>
                </a:solidFill>
                <a:latin typeface="+mn-lt"/>
              </a:rPr>
              <a:t>. Pervious surfaces include but are not limited to gravel, porous concrete, or permeable pavers. </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2A299454-F631-8C53-ED63-2B31AD82B4B2}"/>
              </a:ext>
            </a:extLst>
          </p:cNvPr>
          <p:cNvSpPr>
            <a:spLocks noGrp="1"/>
          </p:cNvSpPr>
          <p:nvPr>
            <p:ph type="sldNum" sz="quarter" idx="12"/>
          </p:nvPr>
        </p:nvSpPr>
        <p:spPr/>
        <p:txBody>
          <a:bodyPr/>
          <a:lstStyle/>
          <a:p>
            <a:fld id="{B9713C8C-8E70-45D5-AE59-23E60168254E}" type="slidenum">
              <a:rPr lang="en-US" smtClean="0"/>
              <a:t>28</a:t>
            </a:fld>
            <a:endParaRPr lang="en-US" dirty="0"/>
          </a:p>
        </p:txBody>
      </p:sp>
    </p:spTree>
    <p:extLst>
      <p:ext uri="{BB962C8B-B14F-4D97-AF65-F5344CB8AC3E}">
        <p14:creationId xmlns:p14="http://schemas.microsoft.com/office/powerpoint/2010/main" val="2063230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8C9C64-8EB9-6FA0-753D-BDB5F0C0A6A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7E0CFD2-E257-31A7-BD97-A8147431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1BDAF83-5B6A-8E15-A19B-840B6966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9B2CCDD-E3E9-036D-E731-0308A6DDB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F7FCD49-1846-03C0-989F-5D27D0314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F1139B5-F30C-AD56-A783-E352253A6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B5FD5A-42B7-CB3A-9A43-33C3FAE4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3A558B-1A4F-4994-7897-EE507A456CC8}"/>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(impervious paving)</a:t>
            </a:r>
          </a:p>
        </p:txBody>
      </p:sp>
      <p:grpSp>
        <p:nvGrpSpPr>
          <p:cNvPr id="11" name="Group 10">
            <a:extLst>
              <a:ext uri="{FF2B5EF4-FFF2-40B4-BE49-F238E27FC236}">
                <a16:creationId xmlns:a16="http://schemas.microsoft.com/office/drawing/2014/main" id="{4245197A-8721-1DCE-85BF-BB458BA7BF87}"/>
              </a:ext>
            </a:extLst>
          </p:cNvPr>
          <p:cNvGrpSpPr/>
          <p:nvPr/>
        </p:nvGrpSpPr>
        <p:grpSpPr>
          <a:xfrm>
            <a:off x="4097777" y="1623995"/>
            <a:ext cx="8094223" cy="3255017"/>
            <a:chOff x="4097777" y="2390114"/>
            <a:chExt cx="8094223" cy="3255017"/>
          </a:xfrm>
        </p:grpSpPr>
        <p:pic>
          <p:nvPicPr>
            <p:cNvPr id="13" name="Picture 12">
              <a:extLst>
                <a:ext uri="{FF2B5EF4-FFF2-40B4-BE49-F238E27FC236}">
                  <a16:creationId xmlns:a16="http://schemas.microsoft.com/office/drawing/2014/main" id="{F10C8324-A5CE-0FC2-F517-B9852363C5CA}"/>
                </a:ext>
              </a:extLst>
            </p:cNvPr>
            <p:cNvPicPr>
              <a:picLocks noChangeAspect="1"/>
            </p:cNvPicPr>
            <p:nvPr/>
          </p:nvPicPr>
          <p:blipFill>
            <a:blip r:embed="rId2"/>
            <a:stretch>
              <a:fillRect/>
            </a:stretch>
          </p:blipFill>
          <p:spPr>
            <a:xfrm>
              <a:off x="4097777" y="2390114"/>
              <a:ext cx="8094223" cy="3255017"/>
            </a:xfrm>
            <a:prstGeom prst="rect">
              <a:avLst/>
            </a:prstGeom>
          </p:spPr>
        </p:pic>
        <p:cxnSp>
          <p:nvCxnSpPr>
            <p:cNvPr id="15" name="Straight Arrow Connector 14">
              <a:extLst>
                <a:ext uri="{FF2B5EF4-FFF2-40B4-BE49-F238E27FC236}">
                  <a16:creationId xmlns:a16="http://schemas.microsoft.com/office/drawing/2014/main" id="{50964DF9-8791-AFA9-2495-7498D50FCBE7}"/>
                </a:ext>
              </a:extLst>
            </p:cNvPr>
            <p:cNvCxnSpPr/>
            <p:nvPr/>
          </p:nvCxnSpPr>
          <p:spPr>
            <a:xfrm>
              <a:off x="7976103" y="3259248"/>
              <a:ext cx="0" cy="134896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31CB298-1AAA-B046-185C-63FAB43EE213}"/>
                </a:ext>
              </a:extLst>
            </p:cNvPr>
            <p:cNvSpPr txBox="1"/>
            <p:nvPr/>
          </p:nvSpPr>
          <p:spPr>
            <a:xfrm>
              <a:off x="8035963" y="3786691"/>
              <a:ext cx="634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40”</a:t>
              </a:r>
            </a:p>
          </p:txBody>
        </p:sp>
      </p:grpSp>
      <p:grpSp>
        <p:nvGrpSpPr>
          <p:cNvPr id="19" name="Group 18">
            <a:extLst>
              <a:ext uri="{FF2B5EF4-FFF2-40B4-BE49-F238E27FC236}">
                <a16:creationId xmlns:a16="http://schemas.microsoft.com/office/drawing/2014/main" id="{A0E9E5EE-8C61-56EE-D371-629CB4552FC6}"/>
              </a:ext>
            </a:extLst>
          </p:cNvPr>
          <p:cNvGrpSpPr/>
          <p:nvPr/>
        </p:nvGrpSpPr>
        <p:grpSpPr>
          <a:xfrm>
            <a:off x="5755340" y="3128146"/>
            <a:ext cx="4597101" cy="369346"/>
            <a:chOff x="7218380" y="365760"/>
            <a:chExt cx="4597101" cy="369346"/>
          </a:xfrm>
        </p:grpSpPr>
        <p:grpSp>
          <p:nvGrpSpPr>
            <p:cNvPr id="21" name="Group 20">
              <a:extLst>
                <a:ext uri="{FF2B5EF4-FFF2-40B4-BE49-F238E27FC236}">
                  <a16:creationId xmlns:a16="http://schemas.microsoft.com/office/drawing/2014/main" id="{38BF7B62-1778-4EE0-3BC6-26287C6328FA}"/>
                </a:ext>
              </a:extLst>
            </p:cNvPr>
            <p:cNvGrpSpPr/>
            <p:nvPr/>
          </p:nvGrpSpPr>
          <p:grpSpPr>
            <a:xfrm>
              <a:off x="7218380" y="365760"/>
              <a:ext cx="1550894" cy="292249"/>
              <a:chOff x="7218380" y="365760"/>
              <a:chExt cx="1550894" cy="292249"/>
            </a:xfrm>
          </p:grpSpPr>
          <p:sp>
            <p:nvSpPr>
              <p:cNvPr id="31" name="Block Arc 30">
                <a:extLst>
                  <a:ext uri="{FF2B5EF4-FFF2-40B4-BE49-F238E27FC236}">
                    <a16:creationId xmlns:a16="http://schemas.microsoft.com/office/drawing/2014/main" id="{C6BB52BB-6E01-9163-B06E-808A004AAC30}"/>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lock Arc 31">
                <a:extLst>
                  <a:ext uri="{FF2B5EF4-FFF2-40B4-BE49-F238E27FC236}">
                    <a16:creationId xmlns:a16="http://schemas.microsoft.com/office/drawing/2014/main" id="{72C72B7E-6D94-FA87-0842-052EBBFD26B8}"/>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lock Arc 32">
                <a:extLst>
                  <a:ext uri="{FF2B5EF4-FFF2-40B4-BE49-F238E27FC236}">
                    <a16:creationId xmlns:a16="http://schemas.microsoft.com/office/drawing/2014/main" id="{7E5216CB-5557-D109-4DAB-11234812ECB1}"/>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a:extLst>
                <a:ext uri="{FF2B5EF4-FFF2-40B4-BE49-F238E27FC236}">
                  <a16:creationId xmlns:a16="http://schemas.microsoft.com/office/drawing/2014/main" id="{F8051065-A700-FA22-FD00-532AB6E42D6E}"/>
                </a:ext>
              </a:extLst>
            </p:cNvPr>
            <p:cNvGrpSpPr/>
            <p:nvPr/>
          </p:nvGrpSpPr>
          <p:grpSpPr>
            <a:xfrm>
              <a:off x="8747759" y="410584"/>
              <a:ext cx="1550894" cy="292249"/>
              <a:chOff x="7218380" y="365760"/>
              <a:chExt cx="1550894" cy="292249"/>
            </a:xfrm>
          </p:grpSpPr>
          <p:sp>
            <p:nvSpPr>
              <p:cNvPr id="28" name="Block Arc 27">
                <a:extLst>
                  <a:ext uri="{FF2B5EF4-FFF2-40B4-BE49-F238E27FC236}">
                    <a16:creationId xmlns:a16="http://schemas.microsoft.com/office/drawing/2014/main" id="{37E494DB-B05A-FA84-9EE9-788AEC3EC7B7}"/>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a:extLst>
                  <a:ext uri="{FF2B5EF4-FFF2-40B4-BE49-F238E27FC236}">
                    <a16:creationId xmlns:a16="http://schemas.microsoft.com/office/drawing/2014/main" id="{17CC5013-6BAB-FD73-F050-A5722E35C27F}"/>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a:extLst>
                  <a:ext uri="{FF2B5EF4-FFF2-40B4-BE49-F238E27FC236}">
                    <a16:creationId xmlns:a16="http://schemas.microsoft.com/office/drawing/2014/main" id="{F1F7F2B6-FC8F-CE22-23F8-D1C562773B27}"/>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 name="Group 23">
              <a:extLst>
                <a:ext uri="{FF2B5EF4-FFF2-40B4-BE49-F238E27FC236}">
                  <a16:creationId xmlns:a16="http://schemas.microsoft.com/office/drawing/2014/main" id="{B92BB6A3-5E2E-AD6D-99BA-6B8798193881}"/>
                </a:ext>
              </a:extLst>
            </p:cNvPr>
            <p:cNvGrpSpPr/>
            <p:nvPr/>
          </p:nvGrpSpPr>
          <p:grpSpPr>
            <a:xfrm>
              <a:off x="10264587" y="442857"/>
              <a:ext cx="1550894" cy="292249"/>
              <a:chOff x="7218380" y="365760"/>
              <a:chExt cx="1550894" cy="292249"/>
            </a:xfrm>
          </p:grpSpPr>
          <p:sp>
            <p:nvSpPr>
              <p:cNvPr id="25" name="Block Arc 24">
                <a:extLst>
                  <a:ext uri="{FF2B5EF4-FFF2-40B4-BE49-F238E27FC236}">
                    <a16:creationId xmlns:a16="http://schemas.microsoft.com/office/drawing/2014/main" id="{5139EE09-4E9A-8CD0-9799-1549E5746A4F}"/>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650C2E7E-986D-D852-CB8F-81AC94B521D7}"/>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a:extLst>
                  <a:ext uri="{FF2B5EF4-FFF2-40B4-BE49-F238E27FC236}">
                    <a16:creationId xmlns:a16="http://schemas.microsoft.com/office/drawing/2014/main" id="{46CA7095-5ABE-294D-8CAE-6815CA70844B}"/>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4" name="Group 33">
            <a:extLst>
              <a:ext uri="{FF2B5EF4-FFF2-40B4-BE49-F238E27FC236}">
                <a16:creationId xmlns:a16="http://schemas.microsoft.com/office/drawing/2014/main" id="{8A590B1F-D77A-EC94-53E2-BD4EC21FFF2D}"/>
              </a:ext>
            </a:extLst>
          </p:cNvPr>
          <p:cNvGrpSpPr/>
          <p:nvPr/>
        </p:nvGrpSpPr>
        <p:grpSpPr>
          <a:xfrm>
            <a:off x="6155166" y="3226758"/>
            <a:ext cx="4597101" cy="369346"/>
            <a:chOff x="7218380" y="365760"/>
            <a:chExt cx="4597101" cy="369346"/>
          </a:xfrm>
        </p:grpSpPr>
        <p:grpSp>
          <p:nvGrpSpPr>
            <p:cNvPr id="35" name="Group 34">
              <a:extLst>
                <a:ext uri="{FF2B5EF4-FFF2-40B4-BE49-F238E27FC236}">
                  <a16:creationId xmlns:a16="http://schemas.microsoft.com/office/drawing/2014/main" id="{E2C066A3-6DF7-E872-2623-31DA76AF430C}"/>
                </a:ext>
              </a:extLst>
            </p:cNvPr>
            <p:cNvGrpSpPr/>
            <p:nvPr/>
          </p:nvGrpSpPr>
          <p:grpSpPr>
            <a:xfrm>
              <a:off x="7218380" y="365760"/>
              <a:ext cx="1550894" cy="292249"/>
              <a:chOff x="7218380" y="365760"/>
              <a:chExt cx="1550894" cy="292249"/>
            </a:xfrm>
          </p:grpSpPr>
          <p:sp>
            <p:nvSpPr>
              <p:cNvPr id="44" name="Block Arc 43">
                <a:extLst>
                  <a:ext uri="{FF2B5EF4-FFF2-40B4-BE49-F238E27FC236}">
                    <a16:creationId xmlns:a16="http://schemas.microsoft.com/office/drawing/2014/main" id="{96A0CA50-E1D3-56CC-0293-D4BF36EE6A04}"/>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Block Arc 44">
                <a:extLst>
                  <a:ext uri="{FF2B5EF4-FFF2-40B4-BE49-F238E27FC236}">
                    <a16:creationId xmlns:a16="http://schemas.microsoft.com/office/drawing/2014/main" id="{1EB9BB8A-DAD8-2468-CB51-8281B64B4126}"/>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Block Arc 45">
                <a:extLst>
                  <a:ext uri="{FF2B5EF4-FFF2-40B4-BE49-F238E27FC236}">
                    <a16:creationId xmlns:a16="http://schemas.microsoft.com/office/drawing/2014/main" id="{E6C89D25-AD55-E8BC-C8AD-4213852E225F}"/>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a:extLst>
                <a:ext uri="{FF2B5EF4-FFF2-40B4-BE49-F238E27FC236}">
                  <a16:creationId xmlns:a16="http://schemas.microsoft.com/office/drawing/2014/main" id="{08938254-2B20-A0B6-7DF7-2F90AE0A1C08}"/>
                </a:ext>
              </a:extLst>
            </p:cNvPr>
            <p:cNvGrpSpPr/>
            <p:nvPr/>
          </p:nvGrpSpPr>
          <p:grpSpPr>
            <a:xfrm>
              <a:off x="8747759" y="410584"/>
              <a:ext cx="1550894" cy="292249"/>
              <a:chOff x="7218380" y="365760"/>
              <a:chExt cx="1550894" cy="292249"/>
            </a:xfrm>
          </p:grpSpPr>
          <p:sp>
            <p:nvSpPr>
              <p:cNvPr id="41" name="Block Arc 40">
                <a:extLst>
                  <a:ext uri="{FF2B5EF4-FFF2-40B4-BE49-F238E27FC236}">
                    <a16:creationId xmlns:a16="http://schemas.microsoft.com/office/drawing/2014/main" id="{49BD3D3A-6FE8-FDAF-7DD0-D936F45F558E}"/>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lock Arc 41">
                <a:extLst>
                  <a:ext uri="{FF2B5EF4-FFF2-40B4-BE49-F238E27FC236}">
                    <a16:creationId xmlns:a16="http://schemas.microsoft.com/office/drawing/2014/main" id="{1A0C89E6-BB96-B1E6-606A-81B8231077E8}"/>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lock Arc 42">
                <a:extLst>
                  <a:ext uri="{FF2B5EF4-FFF2-40B4-BE49-F238E27FC236}">
                    <a16:creationId xmlns:a16="http://schemas.microsoft.com/office/drawing/2014/main" id="{B15B03B5-6E0F-A471-C580-1535A959A4B8}"/>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789927D9-CA08-D40C-1325-268978F764EA}"/>
                </a:ext>
              </a:extLst>
            </p:cNvPr>
            <p:cNvGrpSpPr/>
            <p:nvPr/>
          </p:nvGrpSpPr>
          <p:grpSpPr>
            <a:xfrm>
              <a:off x="10264587" y="442857"/>
              <a:ext cx="1550894" cy="292249"/>
              <a:chOff x="7218380" y="365760"/>
              <a:chExt cx="1550894" cy="292249"/>
            </a:xfrm>
          </p:grpSpPr>
          <p:sp>
            <p:nvSpPr>
              <p:cNvPr id="38" name="Block Arc 37">
                <a:extLst>
                  <a:ext uri="{FF2B5EF4-FFF2-40B4-BE49-F238E27FC236}">
                    <a16:creationId xmlns:a16="http://schemas.microsoft.com/office/drawing/2014/main" id="{F3ECF3E7-AD3C-BC73-9AAC-94F76FBAC842}"/>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a:extLst>
                  <a:ext uri="{FF2B5EF4-FFF2-40B4-BE49-F238E27FC236}">
                    <a16:creationId xmlns:a16="http://schemas.microsoft.com/office/drawing/2014/main" id="{D233DA0D-C2E1-002D-7632-8C96381905AC}"/>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a:extLst>
                  <a:ext uri="{FF2B5EF4-FFF2-40B4-BE49-F238E27FC236}">
                    <a16:creationId xmlns:a16="http://schemas.microsoft.com/office/drawing/2014/main" id="{D38D8A22-5A7A-3B25-6210-EC704D1B90C0}"/>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7" name="Group 46">
            <a:extLst>
              <a:ext uri="{FF2B5EF4-FFF2-40B4-BE49-F238E27FC236}">
                <a16:creationId xmlns:a16="http://schemas.microsoft.com/office/drawing/2014/main" id="{7214149F-646C-1615-54A6-94E244E391BF}"/>
              </a:ext>
            </a:extLst>
          </p:cNvPr>
          <p:cNvGrpSpPr/>
          <p:nvPr/>
        </p:nvGrpSpPr>
        <p:grpSpPr>
          <a:xfrm>
            <a:off x="5714102" y="3388123"/>
            <a:ext cx="4597101" cy="369346"/>
            <a:chOff x="7218380" y="365760"/>
            <a:chExt cx="4597101" cy="369346"/>
          </a:xfrm>
        </p:grpSpPr>
        <p:grpSp>
          <p:nvGrpSpPr>
            <p:cNvPr id="48" name="Group 47">
              <a:extLst>
                <a:ext uri="{FF2B5EF4-FFF2-40B4-BE49-F238E27FC236}">
                  <a16:creationId xmlns:a16="http://schemas.microsoft.com/office/drawing/2014/main" id="{C665E5F2-A148-DD83-A560-5B8A540971E2}"/>
                </a:ext>
              </a:extLst>
            </p:cNvPr>
            <p:cNvGrpSpPr/>
            <p:nvPr/>
          </p:nvGrpSpPr>
          <p:grpSpPr>
            <a:xfrm>
              <a:off x="7218380" y="365760"/>
              <a:ext cx="1550894" cy="292249"/>
              <a:chOff x="7218380" y="365760"/>
              <a:chExt cx="1550894" cy="292249"/>
            </a:xfrm>
          </p:grpSpPr>
          <p:sp>
            <p:nvSpPr>
              <p:cNvPr id="57" name="Block Arc 56">
                <a:extLst>
                  <a:ext uri="{FF2B5EF4-FFF2-40B4-BE49-F238E27FC236}">
                    <a16:creationId xmlns:a16="http://schemas.microsoft.com/office/drawing/2014/main" id="{9F0DA513-EF3A-0E98-A27D-05BB430DE2D3}"/>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Block Arc 57">
                <a:extLst>
                  <a:ext uri="{FF2B5EF4-FFF2-40B4-BE49-F238E27FC236}">
                    <a16:creationId xmlns:a16="http://schemas.microsoft.com/office/drawing/2014/main" id="{74B0BA16-A54B-36A1-E927-F77DB8E847FE}"/>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Block Arc 58">
                <a:extLst>
                  <a:ext uri="{FF2B5EF4-FFF2-40B4-BE49-F238E27FC236}">
                    <a16:creationId xmlns:a16="http://schemas.microsoft.com/office/drawing/2014/main" id="{5C024C6A-F224-62E1-A7D2-FCF4671C0774}"/>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48">
              <a:extLst>
                <a:ext uri="{FF2B5EF4-FFF2-40B4-BE49-F238E27FC236}">
                  <a16:creationId xmlns:a16="http://schemas.microsoft.com/office/drawing/2014/main" id="{765727A1-4BFC-80F2-CE35-ECCA0018608A}"/>
                </a:ext>
              </a:extLst>
            </p:cNvPr>
            <p:cNvGrpSpPr/>
            <p:nvPr/>
          </p:nvGrpSpPr>
          <p:grpSpPr>
            <a:xfrm>
              <a:off x="8747759" y="410584"/>
              <a:ext cx="1550894" cy="292249"/>
              <a:chOff x="7218380" y="365760"/>
              <a:chExt cx="1550894" cy="292249"/>
            </a:xfrm>
          </p:grpSpPr>
          <p:sp>
            <p:nvSpPr>
              <p:cNvPr id="54" name="Block Arc 53">
                <a:extLst>
                  <a:ext uri="{FF2B5EF4-FFF2-40B4-BE49-F238E27FC236}">
                    <a16:creationId xmlns:a16="http://schemas.microsoft.com/office/drawing/2014/main" id="{E8AF3010-3E6F-F4C3-2EF2-B693C3FF624D}"/>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Block Arc 54">
                <a:extLst>
                  <a:ext uri="{FF2B5EF4-FFF2-40B4-BE49-F238E27FC236}">
                    <a16:creationId xmlns:a16="http://schemas.microsoft.com/office/drawing/2014/main" id="{4D200C6A-6775-B4B2-D02E-262361CB72B3}"/>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Block Arc 55">
                <a:extLst>
                  <a:ext uri="{FF2B5EF4-FFF2-40B4-BE49-F238E27FC236}">
                    <a16:creationId xmlns:a16="http://schemas.microsoft.com/office/drawing/2014/main" id="{230A8AD5-77D2-E34C-B3B5-A4F7695CC1FB}"/>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a:extLst>
                <a:ext uri="{FF2B5EF4-FFF2-40B4-BE49-F238E27FC236}">
                  <a16:creationId xmlns:a16="http://schemas.microsoft.com/office/drawing/2014/main" id="{630AC574-531F-450C-15E4-861FE39F7428}"/>
                </a:ext>
              </a:extLst>
            </p:cNvPr>
            <p:cNvGrpSpPr/>
            <p:nvPr/>
          </p:nvGrpSpPr>
          <p:grpSpPr>
            <a:xfrm>
              <a:off x="10264587" y="442857"/>
              <a:ext cx="1550894" cy="292249"/>
              <a:chOff x="7218380" y="365760"/>
              <a:chExt cx="1550894" cy="292249"/>
            </a:xfrm>
          </p:grpSpPr>
          <p:sp>
            <p:nvSpPr>
              <p:cNvPr id="51" name="Block Arc 50">
                <a:extLst>
                  <a:ext uri="{FF2B5EF4-FFF2-40B4-BE49-F238E27FC236}">
                    <a16:creationId xmlns:a16="http://schemas.microsoft.com/office/drawing/2014/main" id="{2A9BC7CE-6EC9-A542-0F25-4D66B45FDEC8}"/>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Block Arc 51">
                <a:extLst>
                  <a:ext uri="{FF2B5EF4-FFF2-40B4-BE49-F238E27FC236}">
                    <a16:creationId xmlns:a16="http://schemas.microsoft.com/office/drawing/2014/main" id="{4C328393-829D-B082-228D-D18DD870BD1E}"/>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Block Arc 52">
                <a:extLst>
                  <a:ext uri="{FF2B5EF4-FFF2-40B4-BE49-F238E27FC236}">
                    <a16:creationId xmlns:a16="http://schemas.microsoft.com/office/drawing/2014/main" id="{24B703A2-B908-E6BB-1B78-FDB9ACCC142B}"/>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60" name="Group 59">
            <a:extLst>
              <a:ext uri="{FF2B5EF4-FFF2-40B4-BE49-F238E27FC236}">
                <a16:creationId xmlns:a16="http://schemas.microsoft.com/office/drawing/2014/main" id="{C8466643-53B7-6499-6E4F-860184F92676}"/>
              </a:ext>
            </a:extLst>
          </p:cNvPr>
          <p:cNvGrpSpPr/>
          <p:nvPr/>
        </p:nvGrpSpPr>
        <p:grpSpPr>
          <a:xfrm>
            <a:off x="5671072" y="3592518"/>
            <a:ext cx="4597101" cy="369346"/>
            <a:chOff x="7218380" y="365760"/>
            <a:chExt cx="4597101" cy="369346"/>
          </a:xfrm>
        </p:grpSpPr>
        <p:grpSp>
          <p:nvGrpSpPr>
            <p:cNvPr id="61" name="Group 60">
              <a:extLst>
                <a:ext uri="{FF2B5EF4-FFF2-40B4-BE49-F238E27FC236}">
                  <a16:creationId xmlns:a16="http://schemas.microsoft.com/office/drawing/2014/main" id="{7AFEB1F6-EB4E-30E3-94E5-D13EE7762E62}"/>
                </a:ext>
              </a:extLst>
            </p:cNvPr>
            <p:cNvGrpSpPr/>
            <p:nvPr/>
          </p:nvGrpSpPr>
          <p:grpSpPr>
            <a:xfrm>
              <a:off x="7218380" y="365760"/>
              <a:ext cx="1550894" cy="292249"/>
              <a:chOff x="7218380" y="365760"/>
              <a:chExt cx="1550894" cy="292249"/>
            </a:xfrm>
          </p:grpSpPr>
          <p:sp>
            <p:nvSpPr>
              <p:cNvPr id="70" name="Block Arc 69">
                <a:extLst>
                  <a:ext uri="{FF2B5EF4-FFF2-40B4-BE49-F238E27FC236}">
                    <a16:creationId xmlns:a16="http://schemas.microsoft.com/office/drawing/2014/main" id="{91A1B741-EB87-8C2F-A20F-AAFC793289DC}"/>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Block Arc 70">
                <a:extLst>
                  <a:ext uri="{FF2B5EF4-FFF2-40B4-BE49-F238E27FC236}">
                    <a16:creationId xmlns:a16="http://schemas.microsoft.com/office/drawing/2014/main" id="{7DB6E987-D8CB-C45B-A719-416B888D71CE}"/>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Block Arc 71">
                <a:extLst>
                  <a:ext uri="{FF2B5EF4-FFF2-40B4-BE49-F238E27FC236}">
                    <a16:creationId xmlns:a16="http://schemas.microsoft.com/office/drawing/2014/main" id="{8D34CC69-FEE8-93AD-2FA4-38B154013F77}"/>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61">
              <a:extLst>
                <a:ext uri="{FF2B5EF4-FFF2-40B4-BE49-F238E27FC236}">
                  <a16:creationId xmlns:a16="http://schemas.microsoft.com/office/drawing/2014/main" id="{4B272BFD-887F-7CA1-9300-942F38169978}"/>
                </a:ext>
              </a:extLst>
            </p:cNvPr>
            <p:cNvGrpSpPr/>
            <p:nvPr/>
          </p:nvGrpSpPr>
          <p:grpSpPr>
            <a:xfrm>
              <a:off x="8747759" y="410584"/>
              <a:ext cx="1550894" cy="292249"/>
              <a:chOff x="7218380" y="365760"/>
              <a:chExt cx="1550894" cy="292249"/>
            </a:xfrm>
          </p:grpSpPr>
          <p:sp>
            <p:nvSpPr>
              <p:cNvPr id="67" name="Block Arc 66">
                <a:extLst>
                  <a:ext uri="{FF2B5EF4-FFF2-40B4-BE49-F238E27FC236}">
                    <a16:creationId xmlns:a16="http://schemas.microsoft.com/office/drawing/2014/main" id="{77842B93-487C-40B9-64F9-DB167C76EDDC}"/>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Block Arc 67">
                <a:extLst>
                  <a:ext uri="{FF2B5EF4-FFF2-40B4-BE49-F238E27FC236}">
                    <a16:creationId xmlns:a16="http://schemas.microsoft.com/office/drawing/2014/main" id="{1A8A842C-FDC1-9D0B-93A2-64D073F63879}"/>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lock Arc 68">
                <a:extLst>
                  <a:ext uri="{FF2B5EF4-FFF2-40B4-BE49-F238E27FC236}">
                    <a16:creationId xmlns:a16="http://schemas.microsoft.com/office/drawing/2014/main" id="{25F9DEF1-4F8D-5AC2-002A-B18B0A5ABCD2}"/>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62">
              <a:extLst>
                <a:ext uri="{FF2B5EF4-FFF2-40B4-BE49-F238E27FC236}">
                  <a16:creationId xmlns:a16="http://schemas.microsoft.com/office/drawing/2014/main" id="{D1735399-F9EE-51AC-55F3-E3FB45C00974}"/>
                </a:ext>
              </a:extLst>
            </p:cNvPr>
            <p:cNvGrpSpPr/>
            <p:nvPr/>
          </p:nvGrpSpPr>
          <p:grpSpPr>
            <a:xfrm>
              <a:off x="10264587" y="442857"/>
              <a:ext cx="1550894" cy="292249"/>
              <a:chOff x="7218380" y="365760"/>
              <a:chExt cx="1550894" cy="292249"/>
            </a:xfrm>
          </p:grpSpPr>
          <p:sp>
            <p:nvSpPr>
              <p:cNvPr id="64" name="Block Arc 63">
                <a:extLst>
                  <a:ext uri="{FF2B5EF4-FFF2-40B4-BE49-F238E27FC236}">
                    <a16:creationId xmlns:a16="http://schemas.microsoft.com/office/drawing/2014/main" id="{EC89DEBB-FD91-5C41-B503-94BC08578D03}"/>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lock Arc 64">
                <a:extLst>
                  <a:ext uri="{FF2B5EF4-FFF2-40B4-BE49-F238E27FC236}">
                    <a16:creationId xmlns:a16="http://schemas.microsoft.com/office/drawing/2014/main" id="{2432D915-B5C5-85BE-EED9-91C4F3236F65}"/>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Block Arc 65">
                <a:extLst>
                  <a:ext uri="{FF2B5EF4-FFF2-40B4-BE49-F238E27FC236}">
                    <a16:creationId xmlns:a16="http://schemas.microsoft.com/office/drawing/2014/main" id="{365AD17E-2825-CD6F-04D2-8153828D747F}"/>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73" name="Group 72">
            <a:extLst>
              <a:ext uri="{FF2B5EF4-FFF2-40B4-BE49-F238E27FC236}">
                <a16:creationId xmlns:a16="http://schemas.microsoft.com/office/drawing/2014/main" id="{37071786-2395-F683-89F2-BE1DFC63E648}"/>
              </a:ext>
            </a:extLst>
          </p:cNvPr>
          <p:cNvGrpSpPr/>
          <p:nvPr/>
        </p:nvGrpSpPr>
        <p:grpSpPr>
          <a:xfrm>
            <a:off x="5853951" y="3764640"/>
            <a:ext cx="4597101" cy="369346"/>
            <a:chOff x="7218380" y="365760"/>
            <a:chExt cx="4597101" cy="369346"/>
          </a:xfrm>
        </p:grpSpPr>
        <p:grpSp>
          <p:nvGrpSpPr>
            <p:cNvPr id="74" name="Group 73">
              <a:extLst>
                <a:ext uri="{FF2B5EF4-FFF2-40B4-BE49-F238E27FC236}">
                  <a16:creationId xmlns:a16="http://schemas.microsoft.com/office/drawing/2014/main" id="{E5631A58-047E-5C10-296D-30DB572E0CD6}"/>
                </a:ext>
              </a:extLst>
            </p:cNvPr>
            <p:cNvGrpSpPr/>
            <p:nvPr/>
          </p:nvGrpSpPr>
          <p:grpSpPr>
            <a:xfrm>
              <a:off x="7218380" y="365760"/>
              <a:ext cx="1550894" cy="292249"/>
              <a:chOff x="7218380" y="365760"/>
              <a:chExt cx="1550894" cy="292249"/>
            </a:xfrm>
          </p:grpSpPr>
          <p:sp>
            <p:nvSpPr>
              <p:cNvPr id="83" name="Block Arc 82">
                <a:extLst>
                  <a:ext uri="{FF2B5EF4-FFF2-40B4-BE49-F238E27FC236}">
                    <a16:creationId xmlns:a16="http://schemas.microsoft.com/office/drawing/2014/main" id="{8FFD9A25-D7E1-49FB-5EC3-D39D8AC8B40A}"/>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Block Arc 83">
                <a:extLst>
                  <a:ext uri="{FF2B5EF4-FFF2-40B4-BE49-F238E27FC236}">
                    <a16:creationId xmlns:a16="http://schemas.microsoft.com/office/drawing/2014/main" id="{1B741725-628C-16FA-1BCF-96FB75213BD7}"/>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Block Arc 84">
                <a:extLst>
                  <a:ext uri="{FF2B5EF4-FFF2-40B4-BE49-F238E27FC236}">
                    <a16:creationId xmlns:a16="http://schemas.microsoft.com/office/drawing/2014/main" id="{E817C08F-423E-D592-3A60-B9CB2731551F}"/>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5" name="Group 74">
              <a:extLst>
                <a:ext uri="{FF2B5EF4-FFF2-40B4-BE49-F238E27FC236}">
                  <a16:creationId xmlns:a16="http://schemas.microsoft.com/office/drawing/2014/main" id="{36247DA3-49B6-E4C4-6B16-A9EB901E8DB4}"/>
                </a:ext>
              </a:extLst>
            </p:cNvPr>
            <p:cNvGrpSpPr/>
            <p:nvPr/>
          </p:nvGrpSpPr>
          <p:grpSpPr>
            <a:xfrm>
              <a:off x="8747759" y="410584"/>
              <a:ext cx="1550894" cy="292249"/>
              <a:chOff x="7218380" y="365760"/>
              <a:chExt cx="1550894" cy="292249"/>
            </a:xfrm>
          </p:grpSpPr>
          <p:sp>
            <p:nvSpPr>
              <p:cNvPr id="80" name="Block Arc 79">
                <a:extLst>
                  <a:ext uri="{FF2B5EF4-FFF2-40B4-BE49-F238E27FC236}">
                    <a16:creationId xmlns:a16="http://schemas.microsoft.com/office/drawing/2014/main" id="{730A1C2C-12E8-03D0-ADA1-EBC73DF78935}"/>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Block Arc 80">
                <a:extLst>
                  <a:ext uri="{FF2B5EF4-FFF2-40B4-BE49-F238E27FC236}">
                    <a16:creationId xmlns:a16="http://schemas.microsoft.com/office/drawing/2014/main" id="{A155CC5A-0E70-FA27-D1D4-4AA841BF1A18}"/>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Block Arc 81">
                <a:extLst>
                  <a:ext uri="{FF2B5EF4-FFF2-40B4-BE49-F238E27FC236}">
                    <a16:creationId xmlns:a16="http://schemas.microsoft.com/office/drawing/2014/main" id="{BADC330E-8FFD-4FCD-E0BC-CE390EB953B3}"/>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75">
              <a:extLst>
                <a:ext uri="{FF2B5EF4-FFF2-40B4-BE49-F238E27FC236}">
                  <a16:creationId xmlns:a16="http://schemas.microsoft.com/office/drawing/2014/main" id="{9D3C1EF8-3968-7DFC-0B25-4385EC53FA74}"/>
                </a:ext>
              </a:extLst>
            </p:cNvPr>
            <p:cNvGrpSpPr/>
            <p:nvPr/>
          </p:nvGrpSpPr>
          <p:grpSpPr>
            <a:xfrm>
              <a:off x="10264587" y="442857"/>
              <a:ext cx="1550894" cy="292249"/>
              <a:chOff x="7218380" y="365760"/>
              <a:chExt cx="1550894" cy="292249"/>
            </a:xfrm>
          </p:grpSpPr>
          <p:sp>
            <p:nvSpPr>
              <p:cNvPr id="77" name="Block Arc 76">
                <a:extLst>
                  <a:ext uri="{FF2B5EF4-FFF2-40B4-BE49-F238E27FC236}">
                    <a16:creationId xmlns:a16="http://schemas.microsoft.com/office/drawing/2014/main" id="{6CD75F8C-986D-A1E6-2B9D-FDE8E032F95F}"/>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Block Arc 77">
                <a:extLst>
                  <a:ext uri="{FF2B5EF4-FFF2-40B4-BE49-F238E27FC236}">
                    <a16:creationId xmlns:a16="http://schemas.microsoft.com/office/drawing/2014/main" id="{76EDD5E5-1F44-26CF-0056-444F0566CFA7}"/>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Block Arc 78">
                <a:extLst>
                  <a:ext uri="{FF2B5EF4-FFF2-40B4-BE49-F238E27FC236}">
                    <a16:creationId xmlns:a16="http://schemas.microsoft.com/office/drawing/2014/main" id="{899F80C0-153A-3A7A-460C-858CC10A607B}"/>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86" name="Group 85">
            <a:extLst>
              <a:ext uri="{FF2B5EF4-FFF2-40B4-BE49-F238E27FC236}">
                <a16:creationId xmlns:a16="http://schemas.microsoft.com/office/drawing/2014/main" id="{4B5687A0-A514-CFDD-22E4-0135466AE504}"/>
              </a:ext>
            </a:extLst>
          </p:cNvPr>
          <p:cNvGrpSpPr/>
          <p:nvPr/>
        </p:nvGrpSpPr>
        <p:grpSpPr>
          <a:xfrm>
            <a:off x="5262281" y="3915247"/>
            <a:ext cx="4597101" cy="369346"/>
            <a:chOff x="7218380" y="365760"/>
            <a:chExt cx="4597101" cy="369346"/>
          </a:xfrm>
        </p:grpSpPr>
        <p:grpSp>
          <p:nvGrpSpPr>
            <p:cNvPr id="87" name="Group 86">
              <a:extLst>
                <a:ext uri="{FF2B5EF4-FFF2-40B4-BE49-F238E27FC236}">
                  <a16:creationId xmlns:a16="http://schemas.microsoft.com/office/drawing/2014/main" id="{4F0C86F2-C5CC-13E9-CAC5-FBA46FD3E6B7}"/>
                </a:ext>
              </a:extLst>
            </p:cNvPr>
            <p:cNvGrpSpPr/>
            <p:nvPr/>
          </p:nvGrpSpPr>
          <p:grpSpPr>
            <a:xfrm>
              <a:off x="7218380" y="365760"/>
              <a:ext cx="1550894" cy="292249"/>
              <a:chOff x="7218380" y="365760"/>
              <a:chExt cx="1550894" cy="292249"/>
            </a:xfrm>
          </p:grpSpPr>
          <p:sp>
            <p:nvSpPr>
              <p:cNvPr id="96" name="Block Arc 95">
                <a:extLst>
                  <a:ext uri="{FF2B5EF4-FFF2-40B4-BE49-F238E27FC236}">
                    <a16:creationId xmlns:a16="http://schemas.microsoft.com/office/drawing/2014/main" id="{96090663-C070-6E4D-D35E-D08E9A027BC0}"/>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Block Arc 96">
                <a:extLst>
                  <a:ext uri="{FF2B5EF4-FFF2-40B4-BE49-F238E27FC236}">
                    <a16:creationId xmlns:a16="http://schemas.microsoft.com/office/drawing/2014/main" id="{805FF0F2-CDFE-3BEA-EB6F-9229269E50B4}"/>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Block Arc 97">
                <a:extLst>
                  <a:ext uri="{FF2B5EF4-FFF2-40B4-BE49-F238E27FC236}">
                    <a16:creationId xmlns:a16="http://schemas.microsoft.com/office/drawing/2014/main" id="{E454DC2C-E3DE-1CE7-8A09-D63C1B45376A}"/>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87">
              <a:extLst>
                <a:ext uri="{FF2B5EF4-FFF2-40B4-BE49-F238E27FC236}">
                  <a16:creationId xmlns:a16="http://schemas.microsoft.com/office/drawing/2014/main" id="{EBA5EFAB-3632-1605-8741-DFA0A7E0A31F}"/>
                </a:ext>
              </a:extLst>
            </p:cNvPr>
            <p:cNvGrpSpPr/>
            <p:nvPr/>
          </p:nvGrpSpPr>
          <p:grpSpPr>
            <a:xfrm>
              <a:off x="8747759" y="410584"/>
              <a:ext cx="1550894" cy="292249"/>
              <a:chOff x="7218380" y="365760"/>
              <a:chExt cx="1550894" cy="292249"/>
            </a:xfrm>
          </p:grpSpPr>
          <p:sp>
            <p:nvSpPr>
              <p:cNvPr id="93" name="Block Arc 92">
                <a:extLst>
                  <a:ext uri="{FF2B5EF4-FFF2-40B4-BE49-F238E27FC236}">
                    <a16:creationId xmlns:a16="http://schemas.microsoft.com/office/drawing/2014/main" id="{C51F6432-9120-9644-BB10-2C54D7B54826}"/>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Block Arc 93">
                <a:extLst>
                  <a:ext uri="{FF2B5EF4-FFF2-40B4-BE49-F238E27FC236}">
                    <a16:creationId xmlns:a16="http://schemas.microsoft.com/office/drawing/2014/main" id="{1261F814-74CF-71D6-59AB-0C439C6BDF5F}"/>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Block Arc 94">
                <a:extLst>
                  <a:ext uri="{FF2B5EF4-FFF2-40B4-BE49-F238E27FC236}">
                    <a16:creationId xmlns:a16="http://schemas.microsoft.com/office/drawing/2014/main" id="{93A67DB2-3F6D-AB63-5C9E-C6473DEC3291}"/>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9" name="Group 88">
              <a:extLst>
                <a:ext uri="{FF2B5EF4-FFF2-40B4-BE49-F238E27FC236}">
                  <a16:creationId xmlns:a16="http://schemas.microsoft.com/office/drawing/2014/main" id="{A761A429-2D59-B08C-EC14-79AAC9C1E37F}"/>
                </a:ext>
              </a:extLst>
            </p:cNvPr>
            <p:cNvGrpSpPr/>
            <p:nvPr/>
          </p:nvGrpSpPr>
          <p:grpSpPr>
            <a:xfrm>
              <a:off x="10264587" y="442857"/>
              <a:ext cx="1550894" cy="292249"/>
              <a:chOff x="7218380" y="365760"/>
              <a:chExt cx="1550894" cy="292249"/>
            </a:xfrm>
          </p:grpSpPr>
          <p:sp>
            <p:nvSpPr>
              <p:cNvPr id="90" name="Block Arc 89">
                <a:extLst>
                  <a:ext uri="{FF2B5EF4-FFF2-40B4-BE49-F238E27FC236}">
                    <a16:creationId xmlns:a16="http://schemas.microsoft.com/office/drawing/2014/main" id="{C0220258-2745-3FEC-25F3-F685C31FD3EC}"/>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Block Arc 90">
                <a:extLst>
                  <a:ext uri="{FF2B5EF4-FFF2-40B4-BE49-F238E27FC236}">
                    <a16:creationId xmlns:a16="http://schemas.microsoft.com/office/drawing/2014/main" id="{7F67C791-E314-62DB-C930-13DAC9B7D8FE}"/>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Block Arc 91">
                <a:extLst>
                  <a:ext uri="{FF2B5EF4-FFF2-40B4-BE49-F238E27FC236}">
                    <a16:creationId xmlns:a16="http://schemas.microsoft.com/office/drawing/2014/main" id="{15202C79-0F39-F61D-32B9-84D9305D3713}"/>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9" name="Group 98">
            <a:extLst>
              <a:ext uri="{FF2B5EF4-FFF2-40B4-BE49-F238E27FC236}">
                <a16:creationId xmlns:a16="http://schemas.microsoft.com/office/drawing/2014/main" id="{F4BD683D-440E-8599-D107-E86D19916EC8}"/>
              </a:ext>
            </a:extLst>
          </p:cNvPr>
          <p:cNvGrpSpPr/>
          <p:nvPr/>
        </p:nvGrpSpPr>
        <p:grpSpPr>
          <a:xfrm>
            <a:off x="5628042" y="4098127"/>
            <a:ext cx="4597101" cy="369346"/>
            <a:chOff x="7218380" y="365760"/>
            <a:chExt cx="4597101" cy="369346"/>
          </a:xfrm>
        </p:grpSpPr>
        <p:grpSp>
          <p:nvGrpSpPr>
            <p:cNvPr id="100" name="Group 99">
              <a:extLst>
                <a:ext uri="{FF2B5EF4-FFF2-40B4-BE49-F238E27FC236}">
                  <a16:creationId xmlns:a16="http://schemas.microsoft.com/office/drawing/2014/main" id="{DE7F0BDB-A993-536A-36E8-AADBCD6AA578}"/>
                </a:ext>
              </a:extLst>
            </p:cNvPr>
            <p:cNvGrpSpPr/>
            <p:nvPr/>
          </p:nvGrpSpPr>
          <p:grpSpPr>
            <a:xfrm>
              <a:off x="7218380" y="365760"/>
              <a:ext cx="1550894" cy="292249"/>
              <a:chOff x="7218380" y="365760"/>
              <a:chExt cx="1550894" cy="292249"/>
            </a:xfrm>
          </p:grpSpPr>
          <p:sp>
            <p:nvSpPr>
              <p:cNvPr id="109" name="Block Arc 108">
                <a:extLst>
                  <a:ext uri="{FF2B5EF4-FFF2-40B4-BE49-F238E27FC236}">
                    <a16:creationId xmlns:a16="http://schemas.microsoft.com/office/drawing/2014/main" id="{55E747B2-2BAE-D44F-2366-BD4DCBF160F5}"/>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109">
                <a:extLst>
                  <a:ext uri="{FF2B5EF4-FFF2-40B4-BE49-F238E27FC236}">
                    <a16:creationId xmlns:a16="http://schemas.microsoft.com/office/drawing/2014/main" id="{89AA5D8E-699B-FC27-8459-03CC5BE64DD9}"/>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110">
                <a:extLst>
                  <a:ext uri="{FF2B5EF4-FFF2-40B4-BE49-F238E27FC236}">
                    <a16:creationId xmlns:a16="http://schemas.microsoft.com/office/drawing/2014/main" id="{D354C869-044B-B56C-5FCC-1A45DE431A83}"/>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1" name="Group 100">
              <a:extLst>
                <a:ext uri="{FF2B5EF4-FFF2-40B4-BE49-F238E27FC236}">
                  <a16:creationId xmlns:a16="http://schemas.microsoft.com/office/drawing/2014/main" id="{7C6616CA-59C7-B4F8-1DC0-7F877836F338}"/>
                </a:ext>
              </a:extLst>
            </p:cNvPr>
            <p:cNvGrpSpPr/>
            <p:nvPr/>
          </p:nvGrpSpPr>
          <p:grpSpPr>
            <a:xfrm>
              <a:off x="8747759" y="410584"/>
              <a:ext cx="1550894" cy="292249"/>
              <a:chOff x="7218380" y="365760"/>
              <a:chExt cx="1550894" cy="292249"/>
            </a:xfrm>
          </p:grpSpPr>
          <p:sp>
            <p:nvSpPr>
              <p:cNvPr id="106" name="Block Arc 105">
                <a:extLst>
                  <a:ext uri="{FF2B5EF4-FFF2-40B4-BE49-F238E27FC236}">
                    <a16:creationId xmlns:a16="http://schemas.microsoft.com/office/drawing/2014/main" id="{AF8A999F-9DF9-477D-E8CD-894E4F980C7A}"/>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106">
                <a:extLst>
                  <a:ext uri="{FF2B5EF4-FFF2-40B4-BE49-F238E27FC236}">
                    <a16:creationId xmlns:a16="http://schemas.microsoft.com/office/drawing/2014/main" id="{70E094CF-9EB6-E138-6C71-BFA73E23C880}"/>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107">
                <a:extLst>
                  <a:ext uri="{FF2B5EF4-FFF2-40B4-BE49-F238E27FC236}">
                    <a16:creationId xmlns:a16="http://schemas.microsoft.com/office/drawing/2014/main" id="{7E731439-D531-9825-A2CE-BFCA04F0C7BF}"/>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 name="Group 101">
              <a:extLst>
                <a:ext uri="{FF2B5EF4-FFF2-40B4-BE49-F238E27FC236}">
                  <a16:creationId xmlns:a16="http://schemas.microsoft.com/office/drawing/2014/main" id="{A0692342-C1B9-7015-7282-DFDDA316199D}"/>
                </a:ext>
              </a:extLst>
            </p:cNvPr>
            <p:cNvGrpSpPr/>
            <p:nvPr/>
          </p:nvGrpSpPr>
          <p:grpSpPr>
            <a:xfrm>
              <a:off x="10264587" y="442857"/>
              <a:ext cx="1550894" cy="292249"/>
              <a:chOff x="7218380" y="365760"/>
              <a:chExt cx="1550894" cy="292249"/>
            </a:xfrm>
          </p:grpSpPr>
          <p:sp>
            <p:nvSpPr>
              <p:cNvPr id="103" name="Block Arc 102">
                <a:extLst>
                  <a:ext uri="{FF2B5EF4-FFF2-40B4-BE49-F238E27FC236}">
                    <a16:creationId xmlns:a16="http://schemas.microsoft.com/office/drawing/2014/main" id="{5706E3CF-70D4-1CB2-E602-15BBB5DDDE03}"/>
                  </a:ext>
                </a:extLst>
              </p:cNvPr>
              <p:cNvSpPr/>
              <p:nvPr/>
            </p:nvSpPr>
            <p:spPr>
              <a:xfrm rot="10800000">
                <a:off x="7218380" y="365760"/>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Block Arc 103">
                <a:extLst>
                  <a:ext uri="{FF2B5EF4-FFF2-40B4-BE49-F238E27FC236}">
                    <a16:creationId xmlns:a16="http://schemas.microsoft.com/office/drawing/2014/main" id="{B1AEEE92-E5CA-000E-B196-210D9449D4C2}"/>
                  </a:ext>
                </a:extLst>
              </p:cNvPr>
              <p:cNvSpPr/>
              <p:nvPr/>
            </p:nvSpPr>
            <p:spPr>
              <a:xfrm rot="10618609">
                <a:off x="7736540"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Block Arc 104">
                <a:extLst>
                  <a:ext uri="{FF2B5EF4-FFF2-40B4-BE49-F238E27FC236}">
                    <a16:creationId xmlns:a16="http://schemas.microsoft.com/office/drawing/2014/main" id="{C17F7287-5FD9-7BD6-EAFE-2F394C0123FF}"/>
                  </a:ext>
                </a:extLst>
              </p:cNvPr>
              <p:cNvSpPr/>
              <p:nvPr/>
            </p:nvSpPr>
            <p:spPr>
              <a:xfrm rot="10557217">
                <a:off x="8242149" y="389068"/>
                <a:ext cx="527125" cy="268941"/>
              </a:xfrm>
              <a:prstGeom prst="blockArc">
                <a:avLst>
                  <a:gd name="adj1" fmla="val 10800000"/>
                  <a:gd name="adj2" fmla="val 355885"/>
                  <a:gd name="adj3" fmla="val 1050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112" name="Straight Arrow Connector 111">
            <a:extLst>
              <a:ext uri="{FF2B5EF4-FFF2-40B4-BE49-F238E27FC236}">
                <a16:creationId xmlns:a16="http://schemas.microsoft.com/office/drawing/2014/main" id="{3502AEAD-2564-3E53-6384-5902D6E9797B}"/>
              </a:ext>
            </a:extLst>
          </p:cNvPr>
          <p:cNvCxnSpPr>
            <a:cxnSpLocks/>
          </p:cNvCxnSpPr>
          <p:nvPr/>
        </p:nvCxnSpPr>
        <p:spPr>
          <a:xfrm>
            <a:off x="9042903" y="2493448"/>
            <a:ext cx="0" cy="98499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8F10C28D-E539-A641-F02B-329613799504}"/>
              </a:ext>
            </a:extLst>
          </p:cNvPr>
          <p:cNvSpPr txBox="1"/>
          <p:nvPr/>
        </p:nvSpPr>
        <p:spPr>
          <a:xfrm>
            <a:off x="9081247" y="3022365"/>
            <a:ext cx="634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panose="020F0502020204030204"/>
              </a:rPr>
              <a:t>28</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114" name="TextBox 113">
            <a:extLst>
              <a:ext uri="{FF2B5EF4-FFF2-40B4-BE49-F238E27FC236}">
                <a16:creationId xmlns:a16="http://schemas.microsoft.com/office/drawing/2014/main" id="{D6E86749-0FA7-D987-06D8-A31FB3FE7895}"/>
              </a:ext>
            </a:extLst>
          </p:cNvPr>
          <p:cNvSpPr txBox="1"/>
          <p:nvPr/>
        </p:nvSpPr>
        <p:spPr>
          <a:xfrm>
            <a:off x="5023021" y="5319584"/>
            <a:ext cx="5980671" cy="1200329"/>
          </a:xfrm>
          <a:prstGeom prst="rect">
            <a:avLst/>
          </a:prstGeom>
          <a:noFill/>
        </p:spPr>
        <p:txBody>
          <a:bodyPr wrap="square" rtlCol="0">
            <a:spAutoFit/>
          </a:bodyPr>
          <a:lstStyle/>
          <a:p>
            <a:r>
              <a:rPr lang="en-US" b="1" dirty="0"/>
              <a:t>Exceptional Practical Difficulty</a:t>
            </a:r>
            <a:r>
              <a:rPr lang="en-US" dirty="0"/>
              <a:t>:  Cannot install “a material or surface </a:t>
            </a:r>
            <a:r>
              <a:rPr lang="en-US" b="1" i="1" dirty="0"/>
              <a:t>that allows water or other fluids to pass through it and infiltrate into the ground, reducing runoff and helping to recharge groundwater.”</a:t>
            </a:r>
            <a:endParaRPr lang="en-US" dirty="0"/>
          </a:p>
        </p:txBody>
      </p:sp>
      <p:sp>
        <p:nvSpPr>
          <p:cNvPr id="115" name="Slide Number Placeholder 114">
            <a:extLst>
              <a:ext uri="{FF2B5EF4-FFF2-40B4-BE49-F238E27FC236}">
                <a16:creationId xmlns:a16="http://schemas.microsoft.com/office/drawing/2014/main" id="{DAB75F42-D0ED-0C02-2B54-40EA4B94EF31}"/>
              </a:ext>
            </a:extLst>
          </p:cNvPr>
          <p:cNvSpPr>
            <a:spLocks noGrp="1"/>
          </p:cNvSpPr>
          <p:nvPr>
            <p:ph type="sldNum" sz="quarter" idx="12"/>
          </p:nvPr>
        </p:nvSpPr>
        <p:spPr/>
        <p:txBody>
          <a:bodyPr/>
          <a:lstStyle/>
          <a:p>
            <a:fld id="{B9713C8C-8E70-45D5-AE59-23E60168254E}" type="slidenum">
              <a:rPr lang="en-US" smtClean="0"/>
              <a:t>29</a:t>
            </a:fld>
            <a:endParaRPr lang="en-US" dirty="0"/>
          </a:p>
        </p:txBody>
      </p:sp>
    </p:spTree>
    <p:extLst>
      <p:ext uri="{BB962C8B-B14F-4D97-AF65-F5344CB8AC3E}">
        <p14:creationId xmlns:p14="http://schemas.microsoft.com/office/powerpoint/2010/main" val="1604294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5A1191-8665-2821-6EB8-1DAD9197CFD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8EE794-9F85-802F-C2B1-D527E173D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6D1B5-1309-C255-C1C3-BD24BA788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076228A-808B-8573-F8D6-171AD70A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26B474B-D9C0-0284-9F0D-DB7FFF980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C073300-EE1F-1D2A-380B-24B820499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2E5A0C8-848A-4A57-3756-C44813D32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D5E3B6-A327-09AF-CE16-F50644A89DB2}"/>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Project Overview</a:t>
            </a:r>
          </a:p>
        </p:txBody>
      </p:sp>
      <p:sp>
        <p:nvSpPr>
          <p:cNvPr id="3" name="Text Placeholder 2">
            <a:extLst>
              <a:ext uri="{FF2B5EF4-FFF2-40B4-BE49-F238E27FC236}">
                <a16:creationId xmlns:a16="http://schemas.microsoft.com/office/drawing/2014/main" id="{FE6CD516-833A-CDFC-EF4F-BCAEE8EC849C}"/>
              </a:ext>
            </a:extLst>
          </p:cNvPr>
          <p:cNvSpPr>
            <a:spLocks noGrp="1"/>
          </p:cNvSpPr>
          <p:nvPr>
            <p:ph type="body" sz="quarter" idx="13"/>
          </p:nvPr>
        </p:nvSpPr>
        <p:spPr>
          <a:xfrm>
            <a:off x="4522944" y="120465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i="1" cap="none" dirty="0">
                <a:solidFill>
                  <a:schemeClr val="tx1"/>
                </a:solidFill>
                <a:latin typeface="+mn-lt"/>
              </a:rPr>
              <a:t>Located at 1603 Coastal Highway, on the corner of Read and Coastal Highway—the former Grotto Pizza location</a:t>
            </a:r>
          </a:p>
          <a:p>
            <a:pPr indent="-228600" algn="l">
              <a:buFont typeface="Arial" panose="020B0604020202020204" pitchFamily="34" charset="0"/>
              <a:buChar char="•"/>
            </a:pPr>
            <a:r>
              <a:rPr lang="en-US" sz="2800" i="1" cap="none" dirty="0">
                <a:solidFill>
                  <a:schemeClr val="tx1"/>
                </a:solidFill>
                <a:latin typeface="+mn-lt"/>
              </a:rPr>
              <a:t>Zoning: Resort Business 2 (RB2)</a:t>
            </a:r>
          </a:p>
          <a:p>
            <a:pPr indent="-228600" algn="l">
              <a:buFont typeface="Arial" panose="020B0604020202020204" pitchFamily="34" charset="0"/>
              <a:buChar char="•"/>
            </a:pPr>
            <a:r>
              <a:rPr lang="en-US" sz="2800" i="1" cap="none" dirty="0">
                <a:solidFill>
                  <a:schemeClr val="tx1"/>
                </a:solidFill>
                <a:latin typeface="+mn-lt"/>
              </a:rPr>
              <a:t>December 16, 2022: the Town of Dewey Beach voted unanimously to approve (by conditional use approval) a mixed-use plan</a:t>
            </a:r>
            <a:endParaRPr lang="en-US" sz="2800" i="1" dirty="0"/>
          </a:p>
          <a:p>
            <a:pPr lvl="1"/>
            <a:r>
              <a:rPr lang="en-US" sz="2800" i="1" cap="none" dirty="0">
                <a:solidFill>
                  <a:schemeClr val="tx1"/>
                </a:solidFill>
                <a:latin typeface="+mn-lt"/>
              </a:rPr>
              <a:t>Three-story structure </a:t>
            </a:r>
            <a:r>
              <a:rPr lang="en-US" sz="2800" i="1" dirty="0"/>
              <a:t>/ ~15,000 sf</a:t>
            </a:r>
          </a:p>
          <a:p>
            <a:pPr lvl="1"/>
            <a:r>
              <a:rPr lang="en-US" sz="2800" i="1" cap="none" dirty="0">
                <a:solidFill>
                  <a:schemeClr val="tx1"/>
                </a:solidFill>
                <a:latin typeface="+mn-lt"/>
              </a:rPr>
              <a:t>four townhouse units over four first-floor retail spaces</a:t>
            </a:r>
          </a:p>
          <a:p>
            <a:pPr lvl="1"/>
            <a:r>
              <a:rPr lang="en-US" sz="2800" i="1" cap="none" dirty="0">
                <a:solidFill>
                  <a:schemeClr val="tx1"/>
                </a:solidFill>
                <a:latin typeface="+mn-lt"/>
              </a:rPr>
              <a:t>Four enclosed garages associated with the townhouse units (garage doors not permitted under CU approval)</a:t>
            </a: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7943467D-3D0E-EC03-AD6B-E7295F54E7F0}"/>
              </a:ext>
            </a:extLst>
          </p:cNvPr>
          <p:cNvSpPr>
            <a:spLocks noGrp="1"/>
          </p:cNvSpPr>
          <p:nvPr>
            <p:ph type="sldNum" sz="quarter" idx="12"/>
          </p:nvPr>
        </p:nvSpPr>
        <p:spPr/>
        <p:txBody>
          <a:bodyPr/>
          <a:lstStyle/>
          <a:p>
            <a:fld id="{B9713C8C-8E70-45D5-AE59-23E60168254E}" type="slidenum">
              <a:rPr lang="en-US" smtClean="0"/>
              <a:t>3</a:t>
            </a:fld>
            <a:endParaRPr lang="en-US" dirty="0"/>
          </a:p>
        </p:txBody>
      </p:sp>
    </p:spTree>
    <p:extLst>
      <p:ext uri="{BB962C8B-B14F-4D97-AF65-F5344CB8AC3E}">
        <p14:creationId xmlns:p14="http://schemas.microsoft.com/office/powerpoint/2010/main" val="3352029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555E7-834A-633F-FD33-68E677CA196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2AADFB-9E17-A44A-D42E-CBFDEE31A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E6E3C-FB3B-E4D4-027E-E9BBC3D952AC}"/>
              </a:ext>
            </a:extLst>
          </p:cNvPr>
          <p:cNvPicPr>
            <a:picLocks noChangeAspect="1"/>
          </p:cNvPicPr>
          <p:nvPr/>
        </p:nvPicPr>
        <p:blipFill>
          <a:blip r:embed="rId2"/>
          <a:stretch>
            <a:fillRect/>
          </a:stretch>
        </p:blipFill>
        <p:spPr>
          <a:xfrm rot="5400000">
            <a:off x="3101324" y="-975463"/>
            <a:ext cx="5937805" cy="9195547"/>
          </a:xfrm>
          <a:prstGeom prst="rect">
            <a:avLst/>
          </a:prstGeom>
        </p:spPr>
      </p:pic>
      <p:sp>
        <p:nvSpPr>
          <p:cNvPr id="8" name="TextBox 7">
            <a:extLst>
              <a:ext uri="{FF2B5EF4-FFF2-40B4-BE49-F238E27FC236}">
                <a16:creationId xmlns:a16="http://schemas.microsoft.com/office/drawing/2014/main" id="{F1FF7423-74AD-4543-E6BA-BACF6370D6BB}"/>
              </a:ext>
            </a:extLst>
          </p:cNvPr>
          <p:cNvSpPr txBox="1"/>
          <p:nvPr/>
        </p:nvSpPr>
        <p:spPr>
          <a:xfrm>
            <a:off x="389966" y="147918"/>
            <a:ext cx="4753535" cy="369332"/>
          </a:xfrm>
          <a:prstGeom prst="rect">
            <a:avLst/>
          </a:prstGeom>
          <a:noFill/>
        </p:spPr>
        <p:txBody>
          <a:bodyPr wrap="square" rtlCol="0">
            <a:spAutoFit/>
          </a:bodyPr>
          <a:lstStyle/>
          <a:p>
            <a:r>
              <a:rPr lang="en-US" dirty="0"/>
              <a:t>PERVIOUS/IMPERVIOUS PROPOSAL</a:t>
            </a:r>
          </a:p>
        </p:txBody>
      </p:sp>
    </p:spTree>
    <p:extLst>
      <p:ext uri="{BB962C8B-B14F-4D97-AF65-F5344CB8AC3E}">
        <p14:creationId xmlns:p14="http://schemas.microsoft.com/office/powerpoint/2010/main" val="35686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0F3277-3D30-D990-C0B7-B531BEBF5F9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7A5BCFE-05B2-98D8-A048-6CB9CC1CE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60F20F-5E3F-F879-1295-ED4436E57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06D80C2-4E4C-8563-00D8-8CF654655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DD686B3-705F-FC5B-F1BF-6D07E9621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16E2B76-EE6E-9AE6-C743-96372F6D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EB7046A-F896-14C2-9DC3-20796A3E7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5110DC-0C0A-0F5B-BD43-A359834A2AC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(impervious paving)</a:t>
            </a:r>
          </a:p>
        </p:txBody>
      </p:sp>
      <p:sp>
        <p:nvSpPr>
          <p:cNvPr id="4" name="Slide Number Placeholder 3">
            <a:extLst>
              <a:ext uri="{FF2B5EF4-FFF2-40B4-BE49-F238E27FC236}">
                <a16:creationId xmlns:a16="http://schemas.microsoft.com/office/drawing/2014/main" id="{04A689B4-F616-2CE2-13B2-5EA3E2747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1" descr="Permeable pavers, porous asphalt, and bioretention cells at the Silver Lake beach parking lot, Wilmington MA (photo: GeoSyntec Consultants)">
            <a:extLst>
              <a:ext uri="{FF2B5EF4-FFF2-40B4-BE49-F238E27FC236}">
                <a16:creationId xmlns:a16="http://schemas.microsoft.com/office/drawing/2014/main" id="{4895F6EE-1012-0A3B-9D32-F45F641B2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548" y="389964"/>
            <a:ext cx="7845985" cy="588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619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CFEBBF-46CD-C853-9E9C-626726B1DC8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138075-C824-47AF-B1F3-059B9D3F2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FE83D6E-7411-18F0-4A5C-EEAFD2E99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E820993-739B-16BF-20DB-B9635C30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E97E729-1873-B161-FE0F-0E594FDF4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38272DE-1A15-FAE6-9B4C-FACDC22FE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DC7DC6D-0835-49BC-1B87-7D94CD6C5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FCB14C-E43B-3C92-5E3D-4230BE82EF41}"/>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(impervious paving)</a:t>
            </a:r>
          </a:p>
        </p:txBody>
      </p:sp>
      <p:sp>
        <p:nvSpPr>
          <p:cNvPr id="3" name="Text Placeholder 2">
            <a:extLst>
              <a:ext uri="{FF2B5EF4-FFF2-40B4-BE49-F238E27FC236}">
                <a16:creationId xmlns:a16="http://schemas.microsoft.com/office/drawing/2014/main" id="{C3FD8889-681B-35D8-3CA2-DB41D94DFB12}"/>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dirty="0">
                <a:solidFill>
                  <a:schemeClr val="accent1">
                    <a:lumMod val="75000"/>
                  </a:schemeClr>
                </a:solidFill>
              </a:rPr>
              <a:t>Alan </a:t>
            </a:r>
            <a:r>
              <a:rPr lang="en-US" sz="2800" b="1" dirty="0" err="1">
                <a:solidFill>
                  <a:schemeClr val="accent1">
                    <a:lumMod val="75000"/>
                  </a:schemeClr>
                </a:solidFill>
              </a:rPr>
              <a:t>Decktor</a:t>
            </a:r>
            <a:r>
              <a:rPr lang="en-US" sz="2800" b="1" dirty="0">
                <a:solidFill>
                  <a:schemeClr val="accent1">
                    <a:lumMod val="75000"/>
                  </a:schemeClr>
                </a:solidFill>
              </a:rPr>
              <a:t>, PE</a:t>
            </a:r>
          </a:p>
          <a:p>
            <a:pPr indent="-228600" algn="l">
              <a:buFont typeface="Arial" panose="020B0604020202020204" pitchFamily="34" charset="0"/>
              <a:buChar char="•"/>
            </a:pPr>
            <a:r>
              <a:rPr lang="en-US" sz="2800" cap="none" dirty="0">
                <a:solidFill>
                  <a:schemeClr val="accent1">
                    <a:lumMod val="75000"/>
                  </a:schemeClr>
                </a:solidFill>
                <a:latin typeface="+mn-lt"/>
              </a:rPr>
              <a:t>Civil Engineer</a:t>
            </a:r>
            <a:endParaRPr lang="en-US" sz="2800" cap="none" dirty="0">
              <a:solidFill>
                <a:schemeClr val="tx1"/>
              </a:solidFill>
              <a:latin typeface="+mn-lt"/>
            </a:endParaRPr>
          </a:p>
        </p:txBody>
      </p:sp>
      <p:pic>
        <p:nvPicPr>
          <p:cNvPr id="4" name="Picture 3">
            <a:extLst>
              <a:ext uri="{FF2B5EF4-FFF2-40B4-BE49-F238E27FC236}">
                <a16:creationId xmlns:a16="http://schemas.microsoft.com/office/drawing/2014/main" id="{8D3A7C02-0F19-6769-2DB1-14CB3A1B6E48}"/>
              </a:ext>
            </a:extLst>
          </p:cNvPr>
          <p:cNvPicPr>
            <a:picLocks noChangeAspect="1"/>
          </p:cNvPicPr>
          <p:nvPr/>
        </p:nvPicPr>
        <p:blipFill>
          <a:blip r:embed="rId2"/>
          <a:stretch>
            <a:fillRect/>
          </a:stretch>
        </p:blipFill>
        <p:spPr>
          <a:xfrm>
            <a:off x="7003295" y="1414850"/>
            <a:ext cx="2036338" cy="928570"/>
          </a:xfrm>
          <a:prstGeom prst="rect">
            <a:avLst/>
          </a:prstGeom>
        </p:spPr>
      </p:pic>
      <p:sp>
        <p:nvSpPr>
          <p:cNvPr id="5" name="Slide Number Placeholder 4">
            <a:extLst>
              <a:ext uri="{FF2B5EF4-FFF2-40B4-BE49-F238E27FC236}">
                <a16:creationId xmlns:a16="http://schemas.microsoft.com/office/drawing/2014/main" id="{70627E23-B1C8-FF52-641F-47961E604A36}"/>
              </a:ext>
            </a:extLst>
          </p:cNvPr>
          <p:cNvSpPr>
            <a:spLocks noGrp="1"/>
          </p:cNvSpPr>
          <p:nvPr>
            <p:ph type="sldNum" sz="quarter" idx="12"/>
          </p:nvPr>
        </p:nvSpPr>
        <p:spPr/>
        <p:txBody>
          <a:bodyPr/>
          <a:lstStyle/>
          <a:p>
            <a:fld id="{B9713C8C-8E70-45D5-AE59-23E60168254E}" type="slidenum">
              <a:rPr lang="en-US" smtClean="0"/>
              <a:t>32</a:t>
            </a:fld>
            <a:endParaRPr lang="en-US" dirty="0"/>
          </a:p>
        </p:txBody>
      </p:sp>
    </p:spTree>
    <p:extLst>
      <p:ext uri="{BB962C8B-B14F-4D97-AF65-F5344CB8AC3E}">
        <p14:creationId xmlns:p14="http://schemas.microsoft.com/office/powerpoint/2010/main" val="339835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FF3806-EE3C-EE76-0517-B7498787127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D1043A-2345-877E-F355-74FF6A60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EFB4D2D-15FE-96A2-4431-DCEDB27B5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690666F-8EF3-FE51-6423-D18B9E2A5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AEDBF93-8542-A0E8-EE54-854FA3C7B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F990859-56F2-98B5-9B4E-13B3E0FB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01625FF-440B-0C94-7A17-EBEB74A60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F6E9D-0A6E-5384-B273-FB6DC17468B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A5F11EA8-4A8F-C1F5-92BA-D5CB3E532CD2}"/>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Conway &amp; Conway v. Zoning Bd. of Adjustment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Delaware Superior Court: the Kwik-Check analysis is “…a determination as to whether the Appellants are experiencing exceptional practical difficulty in their efforts to make normal improvements to their property, which, in turn,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is decided by weighing the interest of the applicants against the interest of the public. The balancing of competing interests is the essence of the Kwik-Check 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indent="-228600" algn="l">
              <a:spcBef>
                <a:spcPts val="500"/>
              </a:spcBef>
              <a:buFont typeface="Arial" panose="020B0604020202020204" pitchFamily="34" charset="0"/>
              <a:buChar char="•"/>
              <a:defRPr/>
            </a:pPr>
            <a:r>
              <a:rPr lang="en-US" dirty="0">
                <a:solidFill>
                  <a:schemeClr val="tx1"/>
                </a:solidFill>
              </a:rPr>
              <a:t>Balancing the interest of the applicant against the interest of the public demonstrates that an exceptional practical difficulty exists such that the applicant should be granted the relief to enclose four ground level garages and utilize impervious pavement.</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B4FCB2D-5ED6-41CD-EFC1-3B00E101EFCA}"/>
              </a:ext>
            </a:extLst>
          </p:cNvPr>
          <p:cNvSpPr>
            <a:spLocks noGrp="1"/>
          </p:cNvSpPr>
          <p:nvPr>
            <p:ph type="sldNum" sz="quarter" idx="12"/>
          </p:nvPr>
        </p:nvSpPr>
        <p:spPr/>
        <p:txBody>
          <a:bodyPr/>
          <a:lstStyle/>
          <a:p>
            <a:fld id="{B9713C8C-8E70-45D5-AE59-23E60168254E}" type="slidenum">
              <a:rPr lang="en-US" smtClean="0"/>
              <a:t>33</a:t>
            </a:fld>
            <a:endParaRPr lang="en-US" dirty="0"/>
          </a:p>
        </p:txBody>
      </p:sp>
    </p:spTree>
    <p:extLst>
      <p:ext uri="{BB962C8B-B14F-4D97-AF65-F5344CB8AC3E}">
        <p14:creationId xmlns:p14="http://schemas.microsoft.com/office/powerpoint/2010/main" val="92921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20DCCF-E279-DB46-3BAD-A0E3A4683BB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74B869-088F-14E3-904E-F6C30FFEE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801BDAF-AFAC-1500-9711-FE6E31E2B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76ADB2-53EF-7D07-9842-9DFADD6AB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1316346-F597-A96B-2FA1-5C0E73EB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7FF8C8-852F-B301-8B7D-1961BB08F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7AC432-4D99-BC3A-8B99-FE90E7F69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D1E78-EF15-C877-19B1-E32DF4DD7154}"/>
              </a:ext>
            </a:extLst>
          </p:cNvPr>
          <p:cNvSpPr>
            <a:spLocks noGrp="1"/>
          </p:cNvSpPr>
          <p:nvPr>
            <p:ph type="title"/>
          </p:nvPr>
        </p:nvSpPr>
        <p:spPr>
          <a:xfrm>
            <a:off x="0" y="420040"/>
            <a:ext cx="3201366" cy="69206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Questions</a:t>
            </a:r>
          </a:p>
        </p:txBody>
      </p:sp>
      <p:pic>
        <p:nvPicPr>
          <p:cNvPr id="8" name="Picture 7">
            <a:extLst>
              <a:ext uri="{FF2B5EF4-FFF2-40B4-BE49-F238E27FC236}">
                <a16:creationId xmlns:a16="http://schemas.microsoft.com/office/drawing/2014/main" id="{0ACA6E8F-0337-1A9F-7CF2-881DADC59DC7}"/>
              </a:ext>
            </a:extLst>
          </p:cNvPr>
          <p:cNvPicPr>
            <a:picLocks noChangeAspect="1"/>
          </p:cNvPicPr>
          <p:nvPr/>
        </p:nvPicPr>
        <p:blipFill>
          <a:blip r:embed="rId2"/>
          <a:stretch>
            <a:fillRect/>
          </a:stretch>
        </p:blipFill>
        <p:spPr>
          <a:xfrm>
            <a:off x="0" y="1701114"/>
            <a:ext cx="12115799" cy="3962400"/>
          </a:xfrm>
          <a:prstGeom prst="rect">
            <a:avLst/>
          </a:prstGeom>
        </p:spPr>
      </p:pic>
      <p:sp>
        <p:nvSpPr>
          <p:cNvPr id="9" name="Rectangle 8">
            <a:extLst>
              <a:ext uri="{FF2B5EF4-FFF2-40B4-BE49-F238E27FC236}">
                <a16:creationId xmlns:a16="http://schemas.microsoft.com/office/drawing/2014/main" id="{43E3ACA1-1F32-27B3-868D-F7DC0DEA1144}"/>
              </a:ext>
            </a:extLst>
          </p:cNvPr>
          <p:cNvSpPr/>
          <p:nvPr/>
        </p:nvSpPr>
        <p:spPr>
          <a:xfrm>
            <a:off x="0" y="5640859"/>
            <a:ext cx="4102443" cy="1217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F37CBA25-1D28-DF53-7BEC-1B198FDE355D}"/>
              </a:ext>
            </a:extLst>
          </p:cNvPr>
          <p:cNvSpPr>
            <a:spLocks noGrp="1"/>
          </p:cNvSpPr>
          <p:nvPr>
            <p:ph type="sldNum" sz="quarter" idx="12"/>
          </p:nvPr>
        </p:nvSpPr>
        <p:spPr/>
        <p:txBody>
          <a:bodyPr/>
          <a:lstStyle/>
          <a:p>
            <a:fld id="{B9713C8C-8E70-45D5-AE59-23E60168254E}" type="slidenum">
              <a:rPr lang="en-US" smtClean="0"/>
              <a:t>34</a:t>
            </a:fld>
            <a:endParaRPr lang="en-US" dirty="0"/>
          </a:p>
        </p:txBody>
      </p:sp>
    </p:spTree>
    <p:extLst>
      <p:ext uri="{BB962C8B-B14F-4D97-AF65-F5344CB8AC3E}">
        <p14:creationId xmlns:p14="http://schemas.microsoft.com/office/powerpoint/2010/main" val="294367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566B56-3163-65F5-C0C4-8726CBE98B49}"/>
              </a:ext>
            </a:extLst>
          </p:cNvPr>
          <p:cNvPicPr>
            <a:picLocks noChangeAspect="1"/>
          </p:cNvPicPr>
          <p:nvPr/>
        </p:nvPicPr>
        <p:blipFill>
          <a:blip r:embed="rId2"/>
          <a:stretch>
            <a:fillRect/>
          </a:stretch>
        </p:blipFill>
        <p:spPr>
          <a:xfrm>
            <a:off x="336883" y="314730"/>
            <a:ext cx="11201973" cy="2850354"/>
          </a:xfrm>
          <a:prstGeom prst="rect">
            <a:avLst/>
          </a:prstGeom>
        </p:spPr>
      </p:pic>
      <p:pic>
        <p:nvPicPr>
          <p:cNvPr id="10" name="Picture 9">
            <a:extLst>
              <a:ext uri="{FF2B5EF4-FFF2-40B4-BE49-F238E27FC236}">
                <a16:creationId xmlns:a16="http://schemas.microsoft.com/office/drawing/2014/main" id="{03661481-40ED-1EBC-D593-EC89137B8AA7}"/>
              </a:ext>
            </a:extLst>
          </p:cNvPr>
          <p:cNvPicPr>
            <a:picLocks noChangeAspect="1"/>
          </p:cNvPicPr>
          <p:nvPr/>
        </p:nvPicPr>
        <p:blipFill>
          <a:blip r:embed="rId3"/>
          <a:stretch>
            <a:fillRect/>
          </a:stretch>
        </p:blipFill>
        <p:spPr>
          <a:xfrm>
            <a:off x="618565" y="3636980"/>
            <a:ext cx="10847294" cy="2757089"/>
          </a:xfrm>
          <a:prstGeom prst="rect">
            <a:avLst/>
          </a:prstGeom>
        </p:spPr>
      </p:pic>
      <p:sp>
        <p:nvSpPr>
          <p:cNvPr id="11" name="Slide Number Placeholder 10">
            <a:extLst>
              <a:ext uri="{FF2B5EF4-FFF2-40B4-BE49-F238E27FC236}">
                <a16:creationId xmlns:a16="http://schemas.microsoft.com/office/drawing/2014/main" id="{40127FAF-463A-7F83-D89C-8E4B646C2F8A}"/>
              </a:ext>
            </a:extLst>
          </p:cNvPr>
          <p:cNvSpPr>
            <a:spLocks noGrp="1"/>
          </p:cNvSpPr>
          <p:nvPr>
            <p:ph type="sldNum" sz="quarter" idx="12"/>
          </p:nvPr>
        </p:nvSpPr>
        <p:spPr/>
        <p:txBody>
          <a:bodyPr/>
          <a:lstStyle/>
          <a:p>
            <a:fld id="{B9713C8C-8E70-45D5-AE59-23E60168254E}" type="slidenum">
              <a:rPr lang="en-US" smtClean="0"/>
              <a:t>4</a:t>
            </a:fld>
            <a:endParaRPr lang="en-US" dirty="0"/>
          </a:p>
        </p:txBody>
      </p:sp>
    </p:spTree>
    <p:extLst>
      <p:ext uri="{BB962C8B-B14F-4D97-AF65-F5344CB8AC3E}">
        <p14:creationId xmlns:p14="http://schemas.microsoft.com/office/powerpoint/2010/main" val="327444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65755DD-B377-7A11-C1C8-BC0CA2839FD3}"/>
              </a:ext>
            </a:extLst>
          </p:cNvPr>
          <p:cNvSpPr>
            <a:spLocks noGrp="1"/>
          </p:cNvSpPr>
          <p:nvPr>
            <p:ph type="sldNum" sz="quarter" idx="12"/>
          </p:nvPr>
        </p:nvSpPr>
        <p:spPr/>
        <p:txBody>
          <a:bodyPr/>
          <a:lstStyle/>
          <a:p>
            <a:fld id="{B9713C8C-8E70-45D5-AE59-23E60168254E}" type="slidenum">
              <a:rPr lang="en-US" smtClean="0"/>
              <a:t>5</a:t>
            </a:fld>
            <a:endParaRPr lang="en-US" dirty="0"/>
          </a:p>
        </p:txBody>
      </p:sp>
      <p:pic>
        <p:nvPicPr>
          <p:cNvPr id="3" name="Picture 2">
            <a:extLst>
              <a:ext uri="{FF2B5EF4-FFF2-40B4-BE49-F238E27FC236}">
                <a16:creationId xmlns:a16="http://schemas.microsoft.com/office/drawing/2014/main" id="{2995A21B-6DE6-CC19-5625-7C87B70937CF}"/>
              </a:ext>
            </a:extLst>
          </p:cNvPr>
          <p:cNvPicPr>
            <a:picLocks noChangeAspect="1"/>
          </p:cNvPicPr>
          <p:nvPr/>
        </p:nvPicPr>
        <p:blipFill>
          <a:blip r:embed="rId2"/>
          <a:stretch>
            <a:fillRect/>
          </a:stretch>
        </p:blipFill>
        <p:spPr>
          <a:xfrm rot="5400000">
            <a:off x="2818939" y="-775659"/>
            <a:ext cx="6341210" cy="8509748"/>
          </a:xfrm>
          <a:prstGeom prst="rect">
            <a:avLst/>
          </a:prstGeom>
        </p:spPr>
      </p:pic>
    </p:spTree>
    <p:extLst>
      <p:ext uri="{BB962C8B-B14F-4D97-AF65-F5344CB8AC3E}">
        <p14:creationId xmlns:p14="http://schemas.microsoft.com/office/powerpoint/2010/main" val="117047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465F1-51D1-4EF3-743A-A7075583B741}"/>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E2009FD-965C-1C65-062D-5C063158A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C789F3-87C3-C897-704E-A1B339B7A2E9}"/>
              </a:ext>
            </a:extLst>
          </p:cNvPr>
          <p:cNvPicPr>
            <a:picLocks noChangeAspect="1"/>
          </p:cNvPicPr>
          <p:nvPr/>
        </p:nvPicPr>
        <p:blipFill>
          <a:blip r:embed="rId2"/>
          <a:stretch>
            <a:fillRect/>
          </a:stretch>
        </p:blipFill>
        <p:spPr>
          <a:xfrm rot="5400000">
            <a:off x="2818939" y="-775659"/>
            <a:ext cx="6341210" cy="8509748"/>
          </a:xfrm>
          <a:prstGeom prst="rect">
            <a:avLst/>
          </a:prstGeom>
        </p:spPr>
      </p:pic>
      <p:sp>
        <p:nvSpPr>
          <p:cNvPr id="2" name="Rectangle 1">
            <a:extLst>
              <a:ext uri="{FF2B5EF4-FFF2-40B4-BE49-F238E27FC236}">
                <a16:creationId xmlns:a16="http://schemas.microsoft.com/office/drawing/2014/main" id="{6281057F-F5E1-EB51-964E-7514B33C362A}"/>
              </a:ext>
            </a:extLst>
          </p:cNvPr>
          <p:cNvSpPr/>
          <p:nvPr/>
        </p:nvSpPr>
        <p:spPr>
          <a:xfrm>
            <a:off x="3893307" y="3529853"/>
            <a:ext cx="513101" cy="834678"/>
          </a:xfrm>
          <a:prstGeom prst="rect">
            <a:avLst/>
          </a:prstGeom>
          <a:solidFill>
            <a:srgbClr val="FFFF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622DCF-AFA1-7387-4389-9768BF90AA91}"/>
              </a:ext>
            </a:extLst>
          </p:cNvPr>
          <p:cNvSpPr/>
          <p:nvPr/>
        </p:nvSpPr>
        <p:spPr>
          <a:xfrm>
            <a:off x="4854771" y="3536577"/>
            <a:ext cx="513101" cy="834678"/>
          </a:xfrm>
          <a:prstGeom prst="rect">
            <a:avLst/>
          </a:prstGeom>
          <a:solidFill>
            <a:srgbClr val="FFFF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040C76-4DBC-CBEC-AA4C-CF18409FD726}"/>
              </a:ext>
            </a:extLst>
          </p:cNvPr>
          <p:cNvSpPr/>
          <p:nvPr/>
        </p:nvSpPr>
        <p:spPr>
          <a:xfrm>
            <a:off x="7295412" y="3523130"/>
            <a:ext cx="513101" cy="834678"/>
          </a:xfrm>
          <a:prstGeom prst="rect">
            <a:avLst/>
          </a:prstGeom>
          <a:solidFill>
            <a:srgbClr val="FFFF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0610CD-0912-5791-9191-8367DAD9C94B}"/>
              </a:ext>
            </a:extLst>
          </p:cNvPr>
          <p:cNvSpPr/>
          <p:nvPr/>
        </p:nvSpPr>
        <p:spPr>
          <a:xfrm rot="16200000">
            <a:off x="8162748" y="2588559"/>
            <a:ext cx="513101" cy="834678"/>
          </a:xfrm>
          <a:prstGeom prst="rect">
            <a:avLst/>
          </a:prstGeom>
          <a:solidFill>
            <a:srgbClr val="FFFF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9C0E51-AE99-2BED-78AD-5A54640A5510}"/>
              </a:ext>
            </a:extLst>
          </p:cNvPr>
          <p:cNvSpPr/>
          <p:nvPr/>
        </p:nvSpPr>
        <p:spPr>
          <a:xfrm>
            <a:off x="2923673" y="1046747"/>
            <a:ext cx="5024953" cy="243639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33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DB643-A82A-3098-40F2-6FDA65CF026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B8C767-D3A1-A351-19AE-D89E368D8F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9B22BFD-B3C8-ACC5-A0DD-A1DCA9DDF28F}"/>
              </a:ext>
            </a:extLst>
          </p:cNvPr>
          <p:cNvPicPr>
            <a:picLocks noChangeAspect="1"/>
          </p:cNvPicPr>
          <p:nvPr/>
        </p:nvPicPr>
        <p:blipFill>
          <a:blip r:embed="rId2"/>
          <a:stretch>
            <a:fillRect/>
          </a:stretch>
        </p:blipFill>
        <p:spPr>
          <a:xfrm>
            <a:off x="79285" y="0"/>
            <a:ext cx="12033430" cy="6858000"/>
          </a:xfrm>
          <a:prstGeom prst="rect">
            <a:avLst/>
          </a:prstGeom>
        </p:spPr>
      </p:pic>
    </p:spTree>
    <p:extLst>
      <p:ext uri="{BB962C8B-B14F-4D97-AF65-F5344CB8AC3E}">
        <p14:creationId xmlns:p14="http://schemas.microsoft.com/office/powerpoint/2010/main" val="329827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14F19F-5C88-A3F1-E0D4-016456D8118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8E3EDF-369A-B14D-CAFD-576F2775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D09CE11-F1A5-AADC-C902-7B3A92299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97A433-72E1-FDED-04A9-97FE5E67D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2C7B7C7-614F-7C75-047B-7D35B78C3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1DFC844-3699-8669-41C5-4482C8EBA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45D27D6-DDAC-C6C9-8BA1-D59CB7129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FF8690-76FD-622F-F728-3338F96A7694}"/>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Our Request</a:t>
            </a:r>
          </a:p>
        </p:txBody>
      </p:sp>
      <p:sp>
        <p:nvSpPr>
          <p:cNvPr id="3" name="Text Placeholder 2">
            <a:extLst>
              <a:ext uri="{FF2B5EF4-FFF2-40B4-BE49-F238E27FC236}">
                <a16:creationId xmlns:a16="http://schemas.microsoft.com/office/drawing/2014/main" id="{0B9F335A-A22D-A650-E930-E114D74B5DB4}"/>
              </a:ext>
            </a:extLst>
          </p:cNvPr>
          <p:cNvSpPr>
            <a:spLocks noGrp="1"/>
          </p:cNvSpPr>
          <p:nvPr>
            <p:ph type="body" sz="quarter" idx="13"/>
          </p:nvPr>
        </p:nvSpPr>
        <p:spPr>
          <a:xfrm>
            <a:off x="4495784" y="96926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A variance from § 185-25.1(A), prohibiting residential areas on the first floor, to allow first floor enclosed garages associated with the townhomes.</a:t>
            </a:r>
          </a:p>
          <a:p>
            <a:pPr indent="-228600" algn="l">
              <a:buFont typeface="Arial" panose="020B0604020202020204" pitchFamily="34" charset="0"/>
              <a:buChar char="•"/>
            </a:pPr>
            <a:r>
              <a:rPr lang="en-US" sz="2800" b="1" i="1" cap="none" dirty="0">
                <a:solidFill>
                  <a:schemeClr val="tx1"/>
                </a:solidFill>
                <a:latin typeface="+mn-lt"/>
              </a:rPr>
              <a:t>A variance from § 185-51(F), requiring pervious pavement, to permit impervious pavement.</a:t>
            </a: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74660405-6C3F-700E-9991-FBBD75E8E6D0}"/>
              </a:ext>
            </a:extLst>
          </p:cNvPr>
          <p:cNvSpPr>
            <a:spLocks noGrp="1"/>
          </p:cNvSpPr>
          <p:nvPr>
            <p:ph type="sldNum" sz="quarter" idx="12"/>
          </p:nvPr>
        </p:nvSpPr>
        <p:spPr/>
        <p:txBody>
          <a:bodyPr/>
          <a:lstStyle/>
          <a:p>
            <a:fld id="{B9713C8C-8E70-45D5-AE59-23E60168254E}" type="slidenum">
              <a:rPr lang="en-US" smtClean="0"/>
              <a:t>8</a:t>
            </a:fld>
            <a:endParaRPr lang="en-US" dirty="0"/>
          </a:p>
        </p:txBody>
      </p:sp>
    </p:spTree>
    <p:extLst>
      <p:ext uri="{BB962C8B-B14F-4D97-AF65-F5344CB8AC3E}">
        <p14:creationId xmlns:p14="http://schemas.microsoft.com/office/powerpoint/2010/main" val="106790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9CBDD0-1F30-1B9C-7867-274AC1C5930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EE18582-9196-DEF2-B480-E2B726ED4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DB4006F-33F3-3999-BDF6-D04E8A6A4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9B7380C-7127-2573-346C-6A819626C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374D934-16D4-7D2F-2E85-8F4E83FB2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2C6DF1B-126F-E62D-5DC1-477FC12AE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823D10C-456D-4F90-DA21-C3E5F08EE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5BC1C8-2E3F-D262-8E22-58C3DDDB18EA}"/>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Our Request </a:t>
            </a:r>
            <a:r>
              <a:rPr lang="en-US" kern="1200" dirty="0">
                <a:solidFill>
                  <a:srgbClr val="FFFFFF"/>
                </a:solidFill>
                <a:latin typeface="+mj-lt"/>
                <a:ea typeface="+mj-ea"/>
                <a:cs typeface="+mj-cs"/>
              </a:rPr>
              <a:t>(four enclosed parking garages)</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F24FC3C5-8046-2046-4D63-2E42C4D8F110}"/>
              </a:ext>
            </a:extLst>
          </p:cNvPr>
          <p:cNvSpPr>
            <a:spLocks noGrp="1"/>
          </p:cNvSpPr>
          <p:nvPr>
            <p:ph type="body" sz="quarter" idx="13"/>
          </p:nvPr>
        </p:nvSpPr>
        <p:spPr>
          <a:xfrm>
            <a:off x="4495784" y="969261"/>
            <a:ext cx="7279347" cy="5546047"/>
          </a:xfrm>
        </p:spPr>
        <p:txBody>
          <a:bodyPr vert="horz" lIns="91440" tIns="45720" rIns="91440" bIns="45720" rtlCol="0" anchor="ctr">
            <a:normAutofit fontScale="92500" lnSpcReduction="10000"/>
          </a:bodyPr>
          <a:lstStyle/>
          <a:p>
            <a:pPr indent="-228600" algn="l">
              <a:buFont typeface="Arial" panose="020B0604020202020204" pitchFamily="34" charset="0"/>
              <a:buChar char="•"/>
            </a:pPr>
            <a:r>
              <a:rPr lang="en-US" sz="2800" b="1" i="1" cap="none" dirty="0">
                <a:solidFill>
                  <a:schemeClr val="tx1"/>
                </a:solidFill>
                <a:latin typeface="+mn-lt"/>
              </a:rPr>
              <a:t>§ 185-25.1(A)</a:t>
            </a:r>
          </a:p>
          <a:p>
            <a:pPr indent="-228600" algn="l">
              <a:buFont typeface="Arial" panose="020B0604020202020204" pitchFamily="34" charset="0"/>
              <a:buChar char="•"/>
            </a:pPr>
            <a:r>
              <a:rPr lang="en-US" sz="2800" b="1" i="1" cap="none" dirty="0">
                <a:solidFill>
                  <a:schemeClr val="tx1"/>
                </a:solidFill>
                <a:latin typeface="+mn-lt"/>
              </a:rPr>
              <a:t>RB-2 Resort Business District-2.</a:t>
            </a:r>
          </a:p>
          <a:p>
            <a:pPr indent="-228600" algn="l">
              <a:buFont typeface="Arial" panose="020B0604020202020204" pitchFamily="34" charset="0"/>
              <a:buChar char="•"/>
            </a:pPr>
            <a:r>
              <a:rPr lang="en-US" sz="2800" b="1" i="1" cap="none" dirty="0">
                <a:solidFill>
                  <a:schemeClr val="tx1"/>
                </a:solidFill>
                <a:latin typeface="+mn-lt"/>
              </a:rPr>
              <a:t>Purpose of the district. This district represents the middle level of commercial development intensity in a main-street-like district lining the Coastal Highway corridor (S.R. 1). The features of this zone include structures that are either entirely dedicated to commercial land use, or mixed-use structures of floor-area footage of not less than 1/3 commercial land use and not greater than 2/3 residential land use, </a:t>
            </a:r>
            <a:r>
              <a:rPr lang="en-US" sz="2800" b="1" i="1" u="sng" cap="none" dirty="0">
                <a:solidFill>
                  <a:schemeClr val="tx1"/>
                </a:solidFill>
                <a:latin typeface="+mn-lt"/>
              </a:rPr>
              <a:t>providing use of the first floor or street level is restricted to commercial land use activities</a:t>
            </a:r>
            <a:r>
              <a:rPr lang="en-US" sz="2800" b="1" i="1" cap="none" dirty="0">
                <a:solidFill>
                  <a:schemeClr val="tx1"/>
                </a:solidFill>
                <a:latin typeface="+mn-lt"/>
              </a:rPr>
              <a:t>. Single-family detached dwellings and multifamily dwellings in a building or structure dedicated to residential use are prohibited.</a:t>
            </a: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F17254BB-EBED-9AF3-1CBA-E4DFEE31B082}"/>
              </a:ext>
            </a:extLst>
          </p:cNvPr>
          <p:cNvSpPr>
            <a:spLocks noGrp="1"/>
          </p:cNvSpPr>
          <p:nvPr>
            <p:ph type="sldNum" sz="quarter" idx="12"/>
          </p:nvPr>
        </p:nvSpPr>
        <p:spPr/>
        <p:txBody>
          <a:bodyPr/>
          <a:lstStyle/>
          <a:p>
            <a:fld id="{B9713C8C-8E70-45D5-AE59-23E60168254E}" type="slidenum">
              <a:rPr lang="en-US" smtClean="0"/>
              <a:t>9</a:t>
            </a:fld>
            <a:endParaRPr lang="en-US" dirty="0"/>
          </a:p>
        </p:txBody>
      </p:sp>
    </p:spTree>
    <p:extLst>
      <p:ext uri="{BB962C8B-B14F-4D97-AF65-F5344CB8AC3E}">
        <p14:creationId xmlns:p14="http://schemas.microsoft.com/office/powerpoint/2010/main" val="1434286498"/>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2348</TotalTime>
  <Words>1655</Words>
  <Application>Microsoft Office PowerPoint</Application>
  <PresentationFormat>Widescreen</PresentationFormat>
  <Paragraphs>156</Paragraphs>
  <Slides>34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Century Gothic</vt:lpstr>
      <vt:lpstr>Elephant</vt:lpstr>
      <vt:lpstr>Brush</vt:lpstr>
      <vt:lpstr>Office Theme</vt:lpstr>
      <vt:lpstr>Jonathan Silver  Glenn Mandalas, Esq  Heather Morrison, AIA  Alan Decktor, PE  David Grayson  </vt:lpstr>
      <vt:lpstr>Agenda</vt:lpstr>
      <vt:lpstr>Project Overview</vt:lpstr>
      <vt:lpstr>PowerPoint Presentation</vt:lpstr>
      <vt:lpstr>PowerPoint Presentation</vt:lpstr>
      <vt:lpstr>PowerPoint Presentation</vt:lpstr>
      <vt:lpstr>PowerPoint Presentation</vt:lpstr>
      <vt:lpstr>Our Request</vt:lpstr>
      <vt:lpstr>Our Request (four enclosed parking garages) </vt:lpstr>
      <vt:lpstr>Our Request (impervious paving)</vt:lpstr>
      <vt:lpstr>Circumstances Leading to Our Request</vt:lpstr>
      <vt:lpstr>Circumstances Leading to Our Request</vt:lpstr>
      <vt:lpstr>Circumstances Leading to Our Request</vt:lpstr>
      <vt:lpstr>Circumstances Leading to Our Request</vt:lpstr>
      <vt:lpstr>Circumstances Leading to Our Request</vt:lpstr>
      <vt:lpstr>Exceptional Practical Difficulty</vt:lpstr>
      <vt:lpstr>Exceptional Practical Difficulty</vt:lpstr>
      <vt:lpstr>Exceptional Practical Difficulty</vt:lpstr>
      <vt:lpstr>Exceptional Practical Difficulty (enclosed garages)</vt:lpstr>
      <vt:lpstr>Exceptional Practical Difficulty (enclosed garages)</vt:lpstr>
      <vt:lpstr>PowerPoint Presentation</vt:lpstr>
      <vt:lpstr>Exceptional Practical Difficulty (enclosed garages)</vt:lpstr>
      <vt:lpstr>PowerPoint Presentation</vt:lpstr>
      <vt:lpstr>Exceptional Practical Difficulty (enclosed garages)</vt:lpstr>
      <vt:lpstr>Exceptional Practical Difficulty (enclosed garages)</vt:lpstr>
      <vt:lpstr>Exceptional Practical Difficulty (enclosed garages)</vt:lpstr>
      <vt:lpstr>Exceptional Practical Difficulty (impervious paving)</vt:lpstr>
      <vt:lpstr>Exceptional Practical Difficulty (impervious paving)</vt:lpstr>
      <vt:lpstr>Exceptional Practical Difficulty (impervious paving)</vt:lpstr>
      <vt:lpstr>PowerPoint Presentation</vt:lpstr>
      <vt:lpstr>Exceptional Practical Difficulty (impervious paving)</vt:lpstr>
      <vt:lpstr>Exceptional Practical Difficulty (impervious paving)</vt:lpstr>
      <vt:lpstr>Exceptional Practical Difficulty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Dewey Beach  Board of Adjustment</dc:title>
  <dc:creator>Glenn Mandalas</dc:creator>
  <cp:lastModifiedBy>Glenn C. Mandalas</cp:lastModifiedBy>
  <cp:revision>44</cp:revision>
  <dcterms:created xsi:type="dcterms:W3CDTF">2022-09-14T15:00:58Z</dcterms:created>
  <dcterms:modified xsi:type="dcterms:W3CDTF">2025-11-05T17:47:30Z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