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 id="2147483775" r:id="rId5"/>
  </p:sldMasterIdLst>
  <p:notesMasterIdLst>
    <p:notesMasterId r:id="rId28"/>
  </p:notesMasterIdLst>
  <p:sldIdLst>
    <p:sldId id="436" r:id="rId6"/>
    <p:sldId id="439" r:id="rId7"/>
    <p:sldId id="440" r:id="rId8"/>
    <p:sldId id="441" r:id="rId9"/>
    <p:sldId id="481" r:id="rId10"/>
    <p:sldId id="442" r:id="rId11"/>
    <p:sldId id="483" r:id="rId12"/>
    <p:sldId id="444" r:id="rId13"/>
    <p:sldId id="447" r:id="rId14"/>
    <p:sldId id="455" r:id="rId15"/>
    <p:sldId id="482" r:id="rId16"/>
    <p:sldId id="420" r:id="rId17"/>
    <p:sldId id="431" r:id="rId18"/>
    <p:sldId id="422" r:id="rId19"/>
    <p:sldId id="432" r:id="rId20"/>
    <p:sldId id="433" r:id="rId21"/>
    <p:sldId id="434" r:id="rId22"/>
    <p:sldId id="435" r:id="rId23"/>
    <p:sldId id="463" r:id="rId24"/>
    <p:sldId id="464" r:id="rId25"/>
    <p:sldId id="476" r:id="rId26"/>
    <p:sldId id="4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8" autoAdjust="0"/>
  </p:normalViewPr>
  <p:slideViewPr>
    <p:cSldViewPr snapToGrid="0">
      <p:cViewPr varScale="1">
        <p:scale>
          <a:sx n="146" d="100"/>
          <a:sy n="146" d="100"/>
        </p:scale>
        <p:origin x="138" y="408"/>
      </p:cViewPr>
      <p:guideLst>
        <p:guide orient="horz" pos="2160"/>
        <p:guide pos="672"/>
        <p:guide pos="7008"/>
        <p:guide orient="horz" pos="1824"/>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216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5789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1978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930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8260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454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92248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753-E3B1-BC7F-0C34-3D9891C38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6F48E-94FF-E9A6-4756-9638099A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43DD6-39F9-452F-0D06-51E540D17179}"/>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CE2F998A-02ED-F755-3E0D-8CFB809B108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284493DE-C3FC-6DA3-0C89-61E51C249277}"/>
              </a:ext>
            </a:extLst>
          </p:cNvPr>
          <p:cNvSpPr>
            <a:spLocks noGrp="1"/>
          </p:cNvSpPr>
          <p:nvPr>
            <p:ph type="sldNum" sz="quarter" idx="12"/>
          </p:nvPr>
        </p:nvSpPr>
        <p:spPr/>
        <p:txBody>
          <a:bodyPr/>
          <a:lstStyle/>
          <a:p>
            <a:fld id="{5AD26B54-8186-4BCB-A45E-6B97C086199E}"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752F6864-2B8B-89FB-4D05-E4167E04379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00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37-0A6D-FE78-6A9E-2DD6891D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22CB9-0A6E-A52A-36EF-E2E7EB7A3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7F1C-9521-0DFB-F121-4E72FDE16DA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477701A-D315-FA3E-817D-AFC5BF722CA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A5ABC21-EBE0-05D4-8F60-B156BD58BD1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5193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A14E-AF48-687A-EB84-7FCCCBC98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6E8E2-9C31-F358-3A24-37A2F3CC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8A5B0-6F9D-C48D-4954-388DCEF550D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8BAE068E-1B1F-5EA0-B8C5-F5ACF2F5EA1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B168352-F33F-99BF-A29F-A2EF181E6B9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80941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7E6D-0369-E5D7-7250-9BE739D51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B6B3E-9285-0E49-DDFE-F0C116816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6F106E-FDF6-859A-2470-E595C6E51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22EBE-D0A4-575E-4124-6ED518D9C270}"/>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98AF84CD-1ABD-87D1-BB2B-85F0F8D893D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5CFB5C4-5438-6397-BE29-0ADF6D4DA74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86899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76C-EB3B-2D31-CF26-900729BC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83E7D-F101-B894-B5E5-CFD356E43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7AD4C-43B3-A9FC-9B64-874EC9BDD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FCC8-2CF6-DE84-4D0E-16A33F410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7FA31-2108-CC23-721A-296AEFD64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D0BC-105D-DEC2-91DC-5C857907AFC9}"/>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682D1E67-B5E2-AEE3-04E0-2CB0C6B7A4F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C37D479-F95F-832B-0A94-44DC9BF5DDE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307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07-76C3-E957-582B-0A6611B5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4F0A-3D1A-7253-540B-B612ED87A3B7}"/>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C18B6C54-8745-17DC-4D9C-0A51837ECB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03DF894-1484-9598-8141-5C81BADA633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848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E3E7C-3ABF-EF00-A131-76028FC8C6DC}"/>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1C76369-ABEA-6E80-0E04-F6DA5B2B5E7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A32301C-4D66-47CC-416C-8148B59127C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409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1A63-A276-717E-60C3-FA3F24A70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5A243-91C5-FB92-DA07-F23990DA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27D79-AB84-EBCC-039C-9B3240C5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E945E-6517-BEC1-3D69-8AE590D5A438}"/>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255CA6E-2305-9F34-02D4-B40D0A45539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F4845AA-B89C-C910-110E-9389A8AC5071}"/>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65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D947-03DB-688F-5E1A-2478192AE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F258-19D1-D90A-77EE-823D85EBE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2308E-34D9-F40F-3D8E-73ACED64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7614-429F-63F8-0326-30BB3B2759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A096FE1-DB12-2E45-35C3-56477EFF283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2B39933-1EE3-F8C0-104A-ABAF2027871D}"/>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4061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CBB6-6C75-7A59-8C1B-D9B7277BF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0B08D-0745-B5AA-E8B2-5F7598848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2F05A-2364-F41D-9042-FF8375F99F3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08BFCFE4-1176-230B-4650-125C22F3394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A0881A0-1E9B-42F9-903D-0D8D0E9735A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3157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0F44-2BB0-AC94-547A-7288F7B46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F4F73-049F-42C1-EF04-0ABA7F8A6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7BEA4-1F22-C77B-D668-F446F68BE07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2AFC4E2-F4E9-4934-56A3-0DC1FAA5283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B62E558-0262-2521-2477-8701E1A0FF1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2604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1111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7" r:id="rId17"/>
    <p:sldLayoutId id="2147483768" r:id="rId18"/>
    <p:sldLayoutId id="2147483769" r:id="rId19"/>
    <p:sldLayoutId id="2147483770" r:id="rId20"/>
    <p:sldLayoutId id="2147483771" r:id="rId21"/>
    <p:sldLayoutId id="2147483773" r:id="rId22"/>
    <p:sldLayoutId id="2147483774" r:id="rId23"/>
  </p:sldLayoutIdLst>
  <p:hf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4D26-9760-EF7C-4C7D-06A87EE3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687DB-9799-9D8A-3330-50D4BAA43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2A86-3AC6-346B-E37C-43ACECC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1CC81FF0-D318-7037-74DE-0DD66E87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B1C418CE-8E8D-DE6E-46FA-5F4980AD1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883582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D19B7-FE5E-56DF-855A-F1C538E9223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075C3-EEB4-CE84-47D2-E18D71BE5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C73E02D-F4AD-C76C-F807-ABC0C5668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C8EAFBC-85F9-BD6E-A18B-55686788A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Dewey Beach Delaware logo">
            <a:extLst>
              <a:ext uri="{FF2B5EF4-FFF2-40B4-BE49-F238E27FC236}">
                <a16:creationId xmlns:a16="http://schemas.microsoft.com/office/drawing/2014/main" id="{3B5AB5C5-D2F1-E724-4B50-B43920E5E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149" y="2240280"/>
            <a:ext cx="932921" cy="9372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8AF2658-8857-F300-4D88-199E4D968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FF951A6-FA85-E3B0-1569-19B90D093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1DE5AEB-8F62-BB16-D63D-7D548D00A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88852F3-A89C-2201-B17D-40B9876F39A2}"/>
              </a:ext>
            </a:extLst>
          </p:cNvPr>
          <p:cNvSpPr txBox="1">
            <a:spLocks/>
          </p:cNvSpPr>
          <p:nvPr/>
        </p:nvSpPr>
        <p:spPr>
          <a:xfrm>
            <a:off x="42111" y="842210"/>
            <a:ext cx="3970422" cy="141972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US" dirty="0">
                <a:ln w="25400">
                  <a:solidFill>
                    <a:schemeClr val="bg1"/>
                  </a:solidFill>
                </a:ln>
                <a:effectLst/>
                <a:latin typeface="+mj-lt"/>
                <a:cs typeface="Arial" panose="020B0604020202020204" pitchFamily="34" charset="0"/>
              </a:rPr>
              <a:t>Dewey Beach</a:t>
            </a:r>
          </a:p>
          <a:p>
            <a:r>
              <a:rPr lang="en-US" dirty="0">
                <a:ln w="25400">
                  <a:solidFill>
                    <a:schemeClr val="bg1"/>
                  </a:solidFill>
                </a:ln>
                <a:effectLst/>
                <a:latin typeface="+mj-lt"/>
                <a:cs typeface="Arial" panose="020B0604020202020204" pitchFamily="34" charset="0"/>
              </a:rPr>
              <a:t> </a:t>
            </a:r>
            <a:br>
              <a:rPr lang="en-US" dirty="0">
                <a:ln w="25400">
                  <a:solidFill>
                    <a:schemeClr val="bg1"/>
                  </a:solidFill>
                </a:ln>
                <a:effectLst/>
                <a:latin typeface="+mj-lt"/>
                <a:cs typeface="Arial" panose="020B0604020202020204" pitchFamily="34" charset="0"/>
              </a:rPr>
            </a:br>
            <a:r>
              <a:rPr lang="en-US" dirty="0">
                <a:ln w="25400">
                  <a:solidFill>
                    <a:schemeClr val="bg1"/>
                  </a:solidFill>
                </a:ln>
                <a:effectLst/>
                <a:latin typeface="+mj-lt"/>
                <a:cs typeface="Arial" panose="020B0604020202020204" pitchFamily="34" charset="0"/>
              </a:rPr>
              <a:t>Board of Adjustment</a:t>
            </a:r>
          </a:p>
          <a:p>
            <a:endParaRPr lang="en-US" dirty="0">
              <a:ln w="25400">
                <a:solidFill>
                  <a:schemeClr val="bg1"/>
                </a:solidFill>
              </a:ln>
              <a:effectLst/>
              <a:latin typeface="+mj-lt"/>
              <a:cs typeface="Arial" panose="020B0604020202020204" pitchFamily="34" charset="0"/>
            </a:endParaRPr>
          </a:p>
          <a:p>
            <a:r>
              <a:rPr lang="en-US" dirty="0">
                <a:ln w="25400">
                  <a:solidFill>
                    <a:schemeClr val="bg1"/>
                  </a:solidFill>
                </a:ln>
                <a:effectLst/>
                <a:latin typeface="+mj-lt"/>
                <a:cs typeface="Arial" panose="020B0604020202020204" pitchFamily="34" charset="0"/>
              </a:rPr>
              <a:t>Dec 17, 2025</a:t>
            </a:r>
          </a:p>
        </p:txBody>
      </p:sp>
      <p:sp>
        <p:nvSpPr>
          <p:cNvPr id="9" name="Title 8">
            <a:extLst>
              <a:ext uri="{FF2B5EF4-FFF2-40B4-BE49-F238E27FC236}">
                <a16:creationId xmlns:a16="http://schemas.microsoft.com/office/drawing/2014/main" id="{390E9CA8-AA32-A445-D3A8-0E5C9B19123A}"/>
              </a:ext>
            </a:extLst>
          </p:cNvPr>
          <p:cNvSpPr>
            <a:spLocks noGrp="1"/>
          </p:cNvSpPr>
          <p:nvPr>
            <p:ph type="title"/>
          </p:nvPr>
        </p:nvSpPr>
        <p:spPr>
          <a:xfrm>
            <a:off x="7676763" y="5660858"/>
            <a:ext cx="3539691" cy="451184"/>
          </a:xfrm>
        </p:spPr>
        <p:txBody>
          <a:bodyPr anchor="t">
            <a:normAutofit fontScale="90000"/>
          </a:bodyPr>
          <a:lstStyle/>
          <a:p>
            <a:pPr algn="l"/>
            <a:r>
              <a:rPr lang="en-US" sz="2400" dirty="0">
                <a:solidFill>
                  <a:schemeClr val="accent1">
                    <a:lumMod val="75000"/>
                  </a:schemeClr>
                </a:solidFill>
              </a:rPr>
              <a:t>Glenn Mandalas, Esq</a:t>
            </a:r>
            <a:br>
              <a:rPr lang="en-US" sz="2400" dirty="0">
                <a:solidFill>
                  <a:schemeClr val="accent1">
                    <a:lumMod val="75000"/>
                  </a:schemeClr>
                </a:solidFill>
              </a:rPr>
            </a:br>
            <a:endParaRPr lang="en-US" sz="2400" dirty="0">
              <a:solidFill>
                <a:schemeClr val="accent1">
                  <a:lumMod val="75000"/>
                </a:schemeClr>
              </a:solidFill>
            </a:endParaRPr>
          </a:p>
        </p:txBody>
      </p:sp>
      <p:sp>
        <p:nvSpPr>
          <p:cNvPr id="28" name="TextBox 27">
            <a:extLst>
              <a:ext uri="{FF2B5EF4-FFF2-40B4-BE49-F238E27FC236}">
                <a16:creationId xmlns:a16="http://schemas.microsoft.com/office/drawing/2014/main" id="{38F3A748-771D-C8BC-C639-77FB27D90389}"/>
              </a:ext>
            </a:extLst>
          </p:cNvPr>
          <p:cNvSpPr txBox="1"/>
          <p:nvPr/>
        </p:nvSpPr>
        <p:spPr>
          <a:xfrm>
            <a:off x="6197862" y="369410"/>
            <a:ext cx="3771900" cy="369332"/>
          </a:xfrm>
          <a:prstGeom prst="rect">
            <a:avLst/>
          </a:prstGeom>
          <a:noFill/>
        </p:spPr>
        <p:txBody>
          <a:bodyPr wrap="square" rtlCol="0">
            <a:spAutoFit/>
          </a:bodyPr>
          <a:lstStyle/>
          <a:p>
            <a:pPr algn="ctr"/>
            <a:r>
              <a:rPr lang="en-US" dirty="0">
                <a:solidFill>
                  <a:schemeClr val="bg1"/>
                </a:solidFill>
              </a:rPr>
              <a:t>1603 Coastal Highway, Dewey Beach</a:t>
            </a:r>
          </a:p>
        </p:txBody>
      </p:sp>
      <p:sp>
        <p:nvSpPr>
          <p:cNvPr id="29" name="Slide Number Placeholder 28">
            <a:extLst>
              <a:ext uri="{FF2B5EF4-FFF2-40B4-BE49-F238E27FC236}">
                <a16:creationId xmlns:a16="http://schemas.microsoft.com/office/drawing/2014/main" id="{91EC3DBB-398F-D17A-D9C5-24F3693E0D92}"/>
              </a:ext>
            </a:extLst>
          </p:cNvPr>
          <p:cNvSpPr>
            <a:spLocks noGrp="1"/>
          </p:cNvSpPr>
          <p:nvPr>
            <p:ph type="sldNum" sz="quarter" idx="12"/>
          </p:nvPr>
        </p:nvSpPr>
        <p:spPr/>
        <p:txBody>
          <a:bodyPr/>
          <a:lstStyle/>
          <a:p>
            <a:fld id="{B9713C8C-8E70-45D5-AE59-23E60168254E}" type="slidenum">
              <a:rPr lang="en-US" smtClean="0"/>
              <a:t>1</a:t>
            </a:fld>
            <a:endParaRPr lang="en-US" dirty="0"/>
          </a:p>
        </p:txBody>
      </p:sp>
      <p:pic>
        <p:nvPicPr>
          <p:cNvPr id="17" name="Picture 16">
            <a:extLst>
              <a:ext uri="{FF2B5EF4-FFF2-40B4-BE49-F238E27FC236}">
                <a16:creationId xmlns:a16="http://schemas.microsoft.com/office/drawing/2014/main" id="{AA861D16-346E-0DB3-85FA-732A69927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90820" y="5275847"/>
            <a:ext cx="2008896" cy="673614"/>
          </a:xfrm>
          <a:prstGeom prst="rect">
            <a:avLst/>
          </a:prstGeom>
          <a:noFill/>
          <a:ln>
            <a:noFill/>
          </a:ln>
        </p:spPr>
      </p:pic>
      <p:pic>
        <p:nvPicPr>
          <p:cNvPr id="3" name="Picture 2">
            <a:extLst>
              <a:ext uri="{FF2B5EF4-FFF2-40B4-BE49-F238E27FC236}">
                <a16:creationId xmlns:a16="http://schemas.microsoft.com/office/drawing/2014/main" id="{814BA282-1BCB-7FFF-BDF7-A05B53160880}"/>
              </a:ext>
            </a:extLst>
          </p:cNvPr>
          <p:cNvPicPr>
            <a:picLocks noChangeAspect="1"/>
          </p:cNvPicPr>
          <p:nvPr/>
        </p:nvPicPr>
        <p:blipFill>
          <a:blip r:embed="rId4"/>
          <a:stretch>
            <a:fillRect/>
          </a:stretch>
        </p:blipFill>
        <p:spPr>
          <a:xfrm>
            <a:off x="4712557" y="0"/>
            <a:ext cx="6527527" cy="4920915"/>
          </a:xfrm>
          <a:prstGeom prst="rect">
            <a:avLst/>
          </a:prstGeom>
        </p:spPr>
      </p:pic>
    </p:spTree>
    <p:extLst>
      <p:ext uri="{BB962C8B-B14F-4D97-AF65-F5344CB8AC3E}">
        <p14:creationId xmlns:p14="http://schemas.microsoft.com/office/powerpoint/2010/main" val="241850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D56B91-0A24-D3E0-0614-B9127D0D0E4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0F1653-7AFB-CD19-C3AD-EACF4AB55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F219A48-4206-90CE-468E-850F4765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CDF792D-6F6D-692A-FC6F-0C0448AFD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8971264-6495-599E-B078-FD762B66B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F0FC520-C784-5A7E-55E9-6CCF3CB8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C67F7C-8A8E-2B10-A44C-A1405E772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E89754-4903-8F48-2B32-9C9745277BC7}"/>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B85E8AA5-CB01-C40B-6F42-F859BF9509EF}"/>
              </a:ext>
            </a:extLst>
          </p:cNvPr>
          <p:cNvSpPr>
            <a:spLocks noGrp="1"/>
          </p:cNvSpPr>
          <p:nvPr>
            <p:ph type="body" sz="quarter" idx="13"/>
          </p:nvPr>
        </p:nvSpPr>
        <p:spPr>
          <a:xfrm>
            <a:off x="4201870" y="54862"/>
            <a:ext cx="4295519" cy="741972"/>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Proposed Addition Plan</a:t>
            </a:r>
          </a:p>
        </p:txBody>
      </p:sp>
      <p:sp>
        <p:nvSpPr>
          <p:cNvPr id="4" name="Slide Number Placeholder 3">
            <a:extLst>
              <a:ext uri="{FF2B5EF4-FFF2-40B4-BE49-F238E27FC236}">
                <a16:creationId xmlns:a16="http://schemas.microsoft.com/office/drawing/2014/main" id="{EAF24633-4283-A1AA-46D2-36C4C8CA3D00}"/>
              </a:ext>
            </a:extLst>
          </p:cNvPr>
          <p:cNvSpPr>
            <a:spLocks noGrp="1"/>
          </p:cNvSpPr>
          <p:nvPr>
            <p:ph type="sldNum" sz="quarter" idx="12"/>
          </p:nvPr>
        </p:nvSpPr>
        <p:spPr/>
        <p:txBody>
          <a:bodyPr/>
          <a:lstStyle/>
          <a:p>
            <a:fld id="{B9713C8C-8E70-45D5-AE59-23E60168254E}" type="slidenum">
              <a:rPr lang="en-US" smtClean="0"/>
              <a:t>10</a:t>
            </a:fld>
            <a:endParaRPr lang="en-US" dirty="0"/>
          </a:p>
        </p:txBody>
      </p:sp>
      <p:pic>
        <p:nvPicPr>
          <p:cNvPr id="5" name="Picture 4">
            <a:extLst>
              <a:ext uri="{FF2B5EF4-FFF2-40B4-BE49-F238E27FC236}">
                <a16:creationId xmlns:a16="http://schemas.microsoft.com/office/drawing/2014/main" id="{E7FC5B86-B162-9F48-F41B-BF591FE6B3B8}"/>
              </a:ext>
            </a:extLst>
          </p:cNvPr>
          <p:cNvPicPr>
            <a:picLocks noChangeAspect="1"/>
          </p:cNvPicPr>
          <p:nvPr/>
        </p:nvPicPr>
        <p:blipFill>
          <a:blip r:embed="rId2"/>
          <a:stretch>
            <a:fillRect/>
          </a:stretch>
        </p:blipFill>
        <p:spPr>
          <a:xfrm>
            <a:off x="4871248" y="712289"/>
            <a:ext cx="6253952" cy="5969000"/>
          </a:xfrm>
          <a:prstGeom prst="rect">
            <a:avLst/>
          </a:prstGeom>
          <a:ln w="28575">
            <a:solidFill>
              <a:sysClr val="windowText" lastClr="000000"/>
            </a:solidFill>
          </a:ln>
        </p:spPr>
      </p:pic>
    </p:spTree>
    <p:extLst>
      <p:ext uri="{BB962C8B-B14F-4D97-AF65-F5344CB8AC3E}">
        <p14:creationId xmlns:p14="http://schemas.microsoft.com/office/powerpoint/2010/main" val="1148417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B16B8C-ECBA-9F59-D972-4929F79B4E2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D0F4195-DEFD-BC02-7E1F-40574C207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2ACE3A-6B6F-0686-0B2E-AA258DE7A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03B7E7-FFEF-6ED7-5A51-9E9641B82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F45872-2A12-337B-FB1B-3BEA367C1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3131891-5195-57C4-E335-01ED676B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F11855B-95AD-68E6-EEE6-79CC56DEE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5EDB67-A17F-2C6E-5D24-C4F2AC78ED26}"/>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91286EA0-5C26-E585-8536-BDDDBF9943BE}"/>
              </a:ext>
            </a:extLst>
          </p:cNvPr>
          <p:cNvSpPr>
            <a:spLocks noGrp="1"/>
          </p:cNvSpPr>
          <p:nvPr>
            <p:ph type="body" sz="quarter" idx="13"/>
          </p:nvPr>
        </p:nvSpPr>
        <p:spPr>
          <a:xfrm>
            <a:off x="4201870" y="54862"/>
            <a:ext cx="4295519" cy="741972"/>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As-Built Addition</a:t>
            </a:r>
          </a:p>
        </p:txBody>
      </p:sp>
      <p:sp>
        <p:nvSpPr>
          <p:cNvPr id="4" name="Slide Number Placeholder 3">
            <a:extLst>
              <a:ext uri="{FF2B5EF4-FFF2-40B4-BE49-F238E27FC236}">
                <a16:creationId xmlns:a16="http://schemas.microsoft.com/office/drawing/2014/main" id="{B005FAE3-19EB-35C4-787E-6B73FE10C2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D538619C-5EA2-C122-7A74-FDBBFF141CF2}"/>
              </a:ext>
            </a:extLst>
          </p:cNvPr>
          <p:cNvGrpSpPr>
            <a:grpSpLocks noChangeAspect="1"/>
          </p:cNvGrpSpPr>
          <p:nvPr/>
        </p:nvGrpSpPr>
        <p:grpSpPr>
          <a:xfrm>
            <a:off x="4933977" y="715962"/>
            <a:ext cx="6191223" cy="5943600"/>
            <a:chOff x="0" y="0"/>
            <a:chExt cx="5366698" cy="5152030"/>
          </a:xfrm>
        </p:grpSpPr>
        <p:grpSp>
          <p:nvGrpSpPr>
            <p:cNvPr id="7" name="Group 6">
              <a:extLst>
                <a:ext uri="{FF2B5EF4-FFF2-40B4-BE49-F238E27FC236}">
                  <a16:creationId xmlns:a16="http://schemas.microsoft.com/office/drawing/2014/main" id="{60F127DA-2C33-2D77-F746-10B2200C4CA2}"/>
                </a:ext>
              </a:extLst>
            </p:cNvPr>
            <p:cNvGrpSpPr/>
            <p:nvPr/>
          </p:nvGrpSpPr>
          <p:grpSpPr>
            <a:xfrm>
              <a:off x="0" y="0"/>
              <a:ext cx="5366698" cy="5152030"/>
              <a:chOff x="0" y="0"/>
              <a:chExt cx="5366698" cy="5152030"/>
            </a:xfrm>
          </p:grpSpPr>
          <p:pic>
            <p:nvPicPr>
              <p:cNvPr id="10" name="Picture 9">
                <a:extLst>
                  <a:ext uri="{FF2B5EF4-FFF2-40B4-BE49-F238E27FC236}">
                    <a16:creationId xmlns:a16="http://schemas.microsoft.com/office/drawing/2014/main" id="{EAE3CEDB-21C2-90D1-1EA8-6F36019F000D}"/>
                  </a:ext>
                </a:extLst>
              </p:cNvPr>
              <p:cNvPicPr>
                <a:picLocks noChangeAspect="1"/>
              </p:cNvPicPr>
              <p:nvPr/>
            </p:nvPicPr>
            <p:blipFill>
              <a:blip r:embed="rId2"/>
              <a:stretch>
                <a:fillRect/>
              </a:stretch>
            </p:blipFill>
            <p:spPr>
              <a:xfrm>
                <a:off x="0" y="0"/>
                <a:ext cx="5366698" cy="5152030"/>
              </a:xfrm>
              <a:prstGeom prst="rect">
                <a:avLst/>
              </a:prstGeom>
              <a:ln w="28575">
                <a:solidFill>
                  <a:schemeClr val="tx1"/>
                </a:solidFill>
              </a:ln>
            </p:spPr>
          </p:pic>
          <p:sp>
            <p:nvSpPr>
              <p:cNvPr id="11" name="Right Triangle 10">
                <a:extLst>
                  <a:ext uri="{FF2B5EF4-FFF2-40B4-BE49-F238E27FC236}">
                    <a16:creationId xmlns:a16="http://schemas.microsoft.com/office/drawing/2014/main" id="{6016718C-3764-B53A-881A-EC1E22E55E45}"/>
                  </a:ext>
                </a:extLst>
              </p:cNvPr>
              <p:cNvSpPr/>
              <p:nvPr/>
            </p:nvSpPr>
            <p:spPr>
              <a:xfrm flipH="1" flipV="1">
                <a:off x="3584196" y="2917646"/>
                <a:ext cx="590550" cy="45719"/>
              </a:xfrm>
              <a:prstGeom prst="rtTriangle">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Arrow: Up 7">
              <a:extLst>
                <a:ext uri="{FF2B5EF4-FFF2-40B4-BE49-F238E27FC236}">
                  <a16:creationId xmlns:a16="http://schemas.microsoft.com/office/drawing/2014/main" id="{DE2829DE-4A87-60B7-9074-1F0F1F57CE81}"/>
                </a:ext>
              </a:extLst>
            </p:cNvPr>
            <p:cNvSpPr/>
            <p:nvPr/>
          </p:nvSpPr>
          <p:spPr>
            <a:xfrm rot="1049150">
              <a:off x="3850896" y="3007815"/>
              <a:ext cx="260350" cy="38100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9" name="Circle: Hollow 8">
              <a:extLst>
                <a:ext uri="{FF2B5EF4-FFF2-40B4-BE49-F238E27FC236}">
                  <a16:creationId xmlns:a16="http://schemas.microsoft.com/office/drawing/2014/main" id="{0E0E33A9-B55F-3B04-B8CA-BBC548A858E2}"/>
                </a:ext>
              </a:extLst>
            </p:cNvPr>
            <p:cNvSpPr/>
            <p:nvPr/>
          </p:nvSpPr>
          <p:spPr>
            <a:xfrm>
              <a:off x="4047746" y="3782515"/>
              <a:ext cx="476250" cy="755650"/>
            </a:xfrm>
            <a:prstGeom prst="donut">
              <a:avLst>
                <a:gd name="adj" fmla="val 716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219282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6"/>
            <a:ext cx="3201366" cy="2149814"/>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fontScale="85000" lnSpcReduction="10000"/>
          </a:bodyPr>
          <a:lstStyle/>
          <a:p>
            <a:pPr indent="-228600" algn="l">
              <a:buFont typeface="Arial" panose="020B0604020202020204" pitchFamily="34" charset="0"/>
              <a:buChar char="•"/>
            </a:pPr>
            <a:r>
              <a:rPr lang="en-US" sz="2800" b="1" i="1" cap="none" dirty="0">
                <a:solidFill>
                  <a:schemeClr val="tx1"/>
                </a:solidFill>
                <a:latin typeface="+mn-lt"/>
              </a:rPr>
              <a:t>Bd. of Adjustment of New Castle </a:t>
            </a:r>
            <a:r>
              <a:rPr lang="en-US" sz="2800" b="1" i="1" cap="none" dirty="0" err="1">
                <a:solidFill>
                  <a:schemeClr val="tx1"/>
                </a:solidFill>
                <a:latin typeface="+mn-lt"/>
              </a:rPr>
              <a:t>Cty</a:t>
            </a:r>
            <a:r>
              <a:rPr lang="en-US" sz="2800" b="1" i="1" cap="none" dirty="0">
                <a:solidFill>
                  <a:schemeClr val="tx1"/>
                </a:solidFill>
                <a:latin typeface="+mn-lt"/>
              </a:rPr>
              <a:t> v. Kwik-Check Realty, Inc</a:t>
            </a:r>
          </a:p>
          <a:p>
            <a:pPr lvl="1"/>
            <a:r>
              <a:rPr lang="en-US" sz="2800" cap="none" dirty="0">
                <a:solidFill>
                  <a:schemeClr val="tx1"/>
                </a:solidFill>
                <a:latin typeface="+mn-lt"/>
              </a:rPr>
              <a:t>Delaware Supreme Court: “[s]</a:t>
            </a:r>
            <a:r>
              <a:rPr lang="en-US" sz="2800" cap="none" dirty="0" err="1">
                <a:solidFill>
                  <a:schemeClr val="tx1"/>
                </a:solidFill>
                <a:latin typeface="+mn-lt"/>
              </a:rPr>
              <a:t>uch</a:t>
            </a:r>
            <a:r>
              <a:rPr lang="en-US" sz="2800" cap="none" dirty="0">
                <a:solidFill>
                  <a:schemeClr val="tx1"/>
                </a:solidFill>
                <a:latin typeface="+mn-lt"/>
              </a:rPr>
              <a:t> [exceptional] practical difficulty is present where the requested dimensional change is minimal and the harm to the applicant if the variance is denied will be greater than the probable effect on the neighboring properties if the variance is granted.”</a:t>
            </a:r>
          </a:p>
          <a:p>
            <a:pPr indent="-228600" algn="l">
              <a:buFont typeface="Arial" panose="020B0604020202020204" pitchFamily="34" charset="0"/>
              <a:buChar char="•"/>
            </a:pPr>
            <a:r>
              <a:rPr lang="en-US" sz="2800" b="1" cap="none" dirty="0">
                <a:solidFill>
                  <a:schemeClr val="tx1"/>
                </a:solidFill>
                <a:latin typeface="+mn-lt"/>
              </a:rPr>
              <a:t>Conway &amp; Conway v. Zoning Bd. of Adjustment</a:t>
            </a:r>
            <a:endParaRPr lang="en-US" sz="2800" cap="none" dirty="0">
              <a:solidFill>
                <a:schemeClr val="tx1"/>
              </a:solidFill>
              <a:latin typeface="+mn-lt"/>
            </a:endParaRPr>
          </a:p>
          <a:p>
            <a:pPr lvl="1"/>
            <a:r>
              <a:rPr lang="en-US" sz="2800" cap="none" dirty="0">
                <a:solidFill>
                  <a:schemeClr val="tx1"/>
                </a:solidFill>
                <a:latin typeface="+mn-lt"/>
              </a:rPr>
              <a:t>Delaware Superior Court: the Kwik-Check analysis is “…a determination as to whether the Appellants are experiencing exceptional practical difficulty in their efforts to make normal improvements to their property, which, in turn, </a:t>
            </a:r>
            <a:r>
              <a:rPr lang="en-US" sz="2800" b="1" i="1" cap="none" dirty="0">
                <a:solidFill>
                  <a:schemeClr val="tx1"/>
                </a:solidFill>
                <a:latin typeface="+mn-lt"/>
              </a:rPr>
              <a:t>is decided by weighing the interest of the applicants against the interest of the public. The balancing of competing interests is the essence of the Kwik-Check test</a:t>
            </a:r>
            <a:r>
              <a:rPr lang="en-US" sz="2800" cap="none" dirty="0">
                <a:solidFill>
                  <a:schemeClr val="tx1"/>
                </a:solidFill>
                <a:latin typeface="+mn-lt"/>
              </a:rPr>
              <a:t>.” </a:t>
            </a: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69F1C481-5F7C-EFBF-40D3-DB83A27E89F3}"/>
              </a:ext>
            </a:extLst>
          </p:cNvPr>
          <p:cNvSpPr>
            <a:spLocks noGrp="1"/>
          </p:cNvSpPr>
          <p:nvPr>
            <p:ph type="sldNum" sz="quarter" idx="12"/>
          </p:nvPr>
        </p:nvSpPr>
        <p:spPr/>
        <p:txBody>
          <a:bodyPr/>
          <a:lstStyle/>
          <a:p>
            <a:fld id="{B9713C8C-8E70-45D5-AE59-23E60168254E}" type="slidenum">
              <a:rPr lang="en-US" smtClean="0"/>
              <a:t>12</a:t>
            </a:fld>
            <a:endParaRPr lang="en-US" dirty="0"/>
          </a:p>
        </p:txBody>
      </p:sp>
      <p:pic>
        <p:nvPicPr>
          <p:cNvPr id="1026" name="Picture 2" descr="Scales of justice icon isolated on blue background">
            <a:extLst>
              <a:ext uri="{FF2B5EF4-FFF2-40B4-BE49-F238E27FC236}">
                <a16:creationId xmlns:a16="http://schemas.microsoft.com/office/drawing/2014/main" id="{9C93314D-0003-D28E-13CE-4D819AD65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3" t="19333" r="16194" b="25333"/>
          <a:stretch>
            <a:fillRect/>
          </a:stretch>
        </p:blipFill>
        <p:spPr bwMode="auto">
          <a:xfrm>
            <a:off x="1181941" y="3233057"/>
            <a:ext cx="2521379" cy="224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590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The exceptional practical difficulty arises from the fact that the structure exists in its present configuration due to no fault of the Perrys and the encroachment, if not legalized through a variance, would create a greater harm to the applicant than would be the probable effect on the neighboring properties if the variance is granted.</a:t>
            </a: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98C42A9-3E65-D8F3-E153-3092345715FA}"/>
              </a:ext>
            </a:extLst>
          </p:cNvPr>
          <p:cNvSpPr>
            <a:spLocks noGrp="1"/>
          </p:cNvSpPr>
          <p:nvPr>
            <p:ph type="sldNum" sz="quarter" idx="12"/>
          </p:nvPr>
        </p:nvSpPr>
        <p:spPr/>
        <p:txBody>
          <a:bodyPr/>
          <a:lstStyle/>
          <a:p>
            <a:fld id="{B9713C8C-8E70-45D5-AE59-23E60168254E}" type="slidenum">
              <a:rPr lang="en-US" smtClean="0"/>
              <a:t>13</a:t>
            </a:fld>
            <a:endParaRPr lang="en-US" dirty="0"/>
          </a:p>
        </p:txBody>
      </p:sp>
    </p:spTree>
    <p:extLst>
      <p:ext uri="{BB962C8B-B14F-4D97-AF65-F5344CB8AC3E}">
        <p14:creationId xmlns:p14="http://schemas.microsoft.com/office/powerpoint/2010/main" val="156739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F</a:t>
            </a:r>
            <a:r>
              <a:rPr lang="en-US" sz="2000" b="1" cap="none" dirty="0">
                <a:solidFill>
                  <a:schemeClr val="tx1"/>
                </a:solidFill>
                <a:latin typeface="+mn-lt"/>
              </a:rPr>
              <a:t>our factors to be considered by a Board of Adjustment:</a:t>
            </a:r>
          </a:p>
          <a:p>
            <a:pPr marL="457200" indent="-228600" algn="l">
              <a:buFont typeface="Arial" panose="020B0604020202020204" pitchFamily="34" charset="0"/>
              <a:buChar char="•"/>
            </a:pPr>
            <a:r>
              <a:rPr lang="en-US" sz="2000" cap="none" dirty="0">
                <a:solidFill>
                  <a:schemeClr val="tx1"/>
                </a:solidFill>
                <a:latin typeface="+mn-lt"/>
              </a:rPr>
              <a:t>The nature of the zone in which the property lies; </a:t>
            </a:r>
          </a:p>
          <a:p>
            <a:pPr marL="457200" indent="-228600" algn="l">
              <a:buFont typeface="Arial" panose="020B0604020202020204" pitchFamily="34" charset="0"/>
              <a:buChar char="•"/>
            </a:pPr>
            <a:r>
              <a:rPr lang="en-US" sz="2000" dirty="0">
                <a:solidFill>
                  <a:schemeClr val="tx1"/>
                </a:solidFill>
                <a:latin typeface="+mn-lt"/>
              </a:rPr>
              <a:t>T</a:t>
            </a:r>
            <a:r>
              <a:rPr lang="en-US" sz="2000" cap="none" dirty="0">
                <a:solidFill>
                  <a:schemeClr val="tx1"/>
                </a:solidFill>
                <a:latin typeface="+mn-lt"/>
              </a:rPr>
              <a:t>he character of the immediate vicinity and the uses contained therein;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upon the applicant’s property were removed, such removal would seriously affect such neighboring property and uses; and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83DEE3D6-EE06-B953-EA9D-5D2622977D7B}"/>
              </a:ext>
            </a:extLst>
          </p:cNvPr>
          <p:cNvSpPr>
            <a:spLocks noGrp="1"/>
          </p:cNvSpPr>
          <p:nvPr>
            <p:ph type="sldNum" sz="quarter" idx="12"/>
          </p:nvPr>
        </p:nvSpPr>
        <p:spPr/>
        <p:txBody>
          <a:bodyPr/>
          <a:lstStyle/>
          <a:p>
            <a:fld id="{B9713C8C-8E70-45D5-AE59-23E60168254E}" type="slidenum">
              <a:rPr lang="en-US" smtClean="0"/>
              <a:t>14</a:t>
            </a:fld>
            <a:endParaRPr lang="en-US" dirty="0"/>
          </a:p>
        </p:txBody>
      </p:sp>
    </p:spTree>
    <p:extLst>
      <p:ext uri="{BB962C8B-B14F-4D97-AF65-F5344CB8AC3E}">
        <p14:creationId xmlns:p14="http://schemas.microsoft.com/office/powerpoint/2010/main" val="3906688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(1) The nature of the zone in which the property lies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Property is in the Resort Business District-3 (RB-3) Zoning District, where residential, mixed-use, and commercial uses are permitted. Front yard setback for commercial uses is 18 feet.</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22FBA712-D1D0-D6F1-E4C4-B7100C268BC6}"/>
              </a:ext>
            </a:extLst>
          </p:cNvPr>
          <p:cNvSpPr>
            <a:spLocks noGrp="1"/>
          </p:cNvSpPr>
          <p:nvPr>
            <p:ph type="sldNum" sz="quarter" idx="12"/>
          </p:nvPr>
        </p:nvSpPr>
        <p:spPr/>
        <p:txBody>
          <a:bodyPr/>
          <a:lstStyle/>
          <a:p>
            <a:fld id="{B9713C8C-8E70-45D5-AE59-23E60168254E}" type="slidenum">
              <a:rPr lang="en-US" smtClean="0"/>
              <a:t>15</a:t>
            </a:fld>
            <a:endParaRPr lang="en-US" dirty="0"/>
          </a:p>
        </p:txBody>
      </p:sp>
    </p:spTree>
    <p:extLst>
      <p:ext uri="{BB962C8B-B14F-4D97-AF65-F5344CB8AC3E}">
        <p14:creationId xmlns:p14="http://schemas.microsoft.com/office/powerpoint/2010/main" val="35648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(2) The character of the immediate vicinity and the uses contained therein</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Structures in the surrounding area include residential multi-floor dwellings (east, west, and north) and commercial structures.  The subject property is in character with the immediate vicinity and the surrounding uses.</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F3151A76-814E-12DB-0E12-A877D710D793}"/>
              </a:ext>
            </a:extLst>
          </p:cNvPr>
          <p:cNvSpPr>
            <a:spLocks noGrp="1"/>
          </p:cNvSpPr>
          <p:nvPr>
            <p:ph type="sldNum" sz="quarter" idx="12"/>
          </p:nvPr>
        </p:nvSpPr>
        <p:spPr/>
        <p:txBody>
          <a:bodyPr/>
          <a:lstStyle/>
          <a:p>
            <a:fld id="{B9713C8C-8E70-45D5-AE59-23E60168254E}" type="slidenum">
              <a:rPr lang="en-US" smtClean="0"/>
              <a:t>16</a:t>
            </a:fld>
            <a:endParaRPr lang="en-US" dirty="0"/>
          </a:p>
        </p:txBody>
      </p:sp>
    </p:spTree>
    <p:extLst>
      <p:ext uri="{BB962C8B-B14F-4D97-AF65-F5344CB8AC3E}">
        <p14:creationId xmlns:p14="http://schemas.microsoft.com/office/powerpoint/2010/main" val="316796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(3) Whether, if the restriction upon the applicant’s property were removed, such removal would seriously affect such neighboring property and uses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Every bayside property on the south side of Bellevue Street is closer to the front property line than the encroaching portion of the new addition. Granting of the requested relief would not seriously affect neighboring property.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4618C156-2DFC-002B-E76B-CF829D62AF23}"/>
              </a:ext>
            </a:extLst>
          </p:cNvPr>
          <p:cNvSpPr>
            <a:spLocks noGrp="1"/>
          </p:cNvSpPr>
          <p:nvPr>
            <p:ph type="sldNum" sz="quarter" idx="12"/>
          </p:nvPr>
        </p:nvSpPr>
        <p:spPr/>
        <p:txBody>
          <a:bodyPr/>
          <a:lstStyle/>
          <a:p>
            <a:fld id="{B9713C8C-8E70-45D5-AE59-23E60168254E}" type="slidenum">
              <a:rPr lang="en-US" smtClean="0"/>
              <a:t>17</a:t>
            </a:fld>
            <a:endParaRPr lang="en-US" dirty="0"/>
          </a:p>
        </p:txBody>
      </p:sp>
    </p:spTree>
    <p:extLst>
      <p:ext uri="{BB962C8B-B14F-4D97-AF65-F5344CB8AC3E}">
        <p14:creationId xmlns:p14="http://schemas.microsoft.com/office/powerpoint/2010/main" val="205980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(4) Whether,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modest addition at issue here is a normal improvement. If the variance is not granted, the owners will be required to remove the encroachment—far outweighing any harm created if it remains.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68DD1B16-0D1C-60EC-630A-B81CA30BCC89}"/>
              </a:ext>
            </a:extLst>
          </p:cNvPr>
          <p:cNvSpPr>
            <a:spLocks noGrp="1"/>
          </p:cNvSpPr>
          <p:nvPr>
            <p:ph type="sldNum" sz="quarter" idx="12"/>
          </p:nvPr>
        </p:nvSpPr>
        <p:spPr/>
        <p:txBody>
          <a:bodyPr/>
          <a:lstStyle/>
          <a:p>
            <a:fld id="{B9713C8C-8E70-45D5-AE59-23E60168254E}" type="slidenum">
              <a:rPr lang="en-US" smtClean="0"/>
              <a:t>18</a:t>
            </a:fld>
            <a:endParaRPr lang="en-US" dirty="0"/>
          </a:p>
        </p:txBody>
      </p:sp>
    </p:spTree>
    <p:extLst>
      <p:ext uri="{BB962C8B-B14F-4D97-AF65-F5344CB8AC3E}">
        <p14:creationId xmlns:p14="http://schemas.microsoft.com/office/powerpoint/2010/main" val="2268803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7FA0D8-616E-1974-C3C5-1A121691866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12B945-B0C0-FE51-77D0-4AAAAA6E7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608F64A-38F4-E9CF-9E13-03074B79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775600C-2050-80F4-7F36-6C6FC53D5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5EA5E6-27B7-72E8-46FD-F1B0646F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D5377CC-4E00-856F-89D1-8052BF28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120E39F-4910-0DFA-E916-A1513957E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A113EE-D78B-91ED-CB88-CADDE43BF217}"/>
              </a:ext>
            </a:extLst>
          </p:cNvPr>
          <p:cNvSpPr>
            <a:spLocks noGrp="1"/>
          </p:cNvSpPr>
          <p:nvPr>
            <p:ph type="title"/>
          </p:nvPr>
        </p:nvSpPr>
        <p:spPr>
          <a:xfrm>
            <a:off x="473254" y="926397"/>
            <a:ext cx="3201366" cy="1969203"/>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CD17CC2F-C7D7-8F76-6A21-FCC0B9D093B4}"/>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Conway &amp; Conway v. Zoning Bd. of Adjustment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Delaware Superior Court: the Kwik-Check analysis is “…a determination as to whether the Appellants are experiencing exceptional practical difficulty in their efforts to make normal improvements to their property, which, in turn,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is decided by weighing the interest of the applicants against the interest of the public. The balancing of competing interests is the essence of the Kwik-Check 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DAA705EE-CCF8-4917-B06B-6844F80AED69}"/>
              </a:ext>
            </a:extLst>
          </p:cNvPr>
          <p:cNvSpPr>
            <a:spLocks noGrp="1"/>
          </p:cNvSpPr>
          <p:nvPr>
            <p:ph type="sldNum" sz="quarter" idx="12"/>
          </p:nvPr>
        </p:nvSpPr>
        <p:spPr/>
        <p:txBody>
          <a:bodyPr/>
          <a:lstStyle/>
          <a:p>
            <a:fld id="{B9713C8C-8E70-45D5-AE59-23E60168254E}" type="slidenum">
              <a:rPr lang="en-US" smtClean="0"/>
              <a:t>19</a:t>
            </a:fld>
            <a:endParaRPr lang="en-US" dirty="0"/>
          </a:p>
        </p:txBody>
      </p:sp>
      <p:pic>
        <p:nvPicPr>
          <p:cNvPr id="5" name="Picture 2" descr="Scales of justice icon isolated on blue background">
            <a:extLst>
              <a:ext uri="{FF2B5EF4-FFF2-40B4-BE49-F238E27FC236}">
                <a16:creationId xmlns:a16="http://schemas.microsoft.com/office/drawing/2014/main" id="{4C17F9AF-43A6-0977-F3BC-DDC52312F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3" t="19333" r="16194" b="25333"/>
          <a:stretch>
            <a:fillRect/>
          </a:stretch>
        </p:blipFill>
        <p:spPr bwMode="auto">
          <a:xfrm>
            <a:off x="1181941" y="3233057"/>
            <a:ext cx="2521379" cy="224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5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17730-F021-4433-290B-CEC11DAEE97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268F13-89D4-6E4B-E3B6-0B537DC61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60B557-B4A8-9A69-2BE2-7CE2D8E95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DCCC4FE-73F9-07FB-4067-A9ACBA3A7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A85E77-4585-F4B4-A024-B3BC48250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1E6E9F5-5609-FED6-B631-2CEFC41FD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4DC42BD-6D44-A08F-A02C-D01261653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6BCB55-965B-2005-2D47-1E199AFE5F3C}"/>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Agenda</a:t>
            </a:r>
          </a:p>
        </p:txBody>
      </p:sp>
      <p:sp>
        <p:nvSpPr>
          <p:cNvPr id="3" name="Text Placeholder 2">
            <a:extLst>
              <a:ext uri="{FF2B5EF4-FFF2-40B4-BE49-F238E27FC236}">
                <a16:creationId xmlns:a16="http://schemas.microsoft.com/office/drawing/2014/main" id="{5EB64F98-5B6E-581A-B061-65BE8A031ADE}"/>
              </a:ext>
            </a:extLst>
          </p:cNvPr>
          <p:cNvSpPr>
            <a:spLocks noGrp="1"/>
          </p:cNvSpPr>
          <p:nvPr>
            <p:ph type="body" sz="quarter" idx="13"/>
          </p:nvPr>
        </p:nvSpPr>
        <p:spPr>
          <a:xfrm>
            <a:off x="4581727" y="649480"/>
            <a:ext cx="7372708"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Home addition</a:t>
            </a:r>
            <a:r>
              <a:rPr lang="en-US" sz="2800" b="1" i="1" cap="none" dirty="0">
                <a:solidFill>
                  <a:schemeClr val="tx1"/>
                </a:solidFill>
                <a:latin typeface="+mn-lt"/>
              </a:rPr>
              <a:t> </a:t>
            </a:r>
            <a:r>
              <a:rPr lang="en-US" sz="2800" b="1" i="1" dirty="0">
                <a:solidFill>
                  <a:schemeClr val="tx1"/>
                </a:solidFill>
                <a:latin typeface="+mn-lt"/>
              </a:rPr>
              <a:t>o</a:t>
            </a:r>
            <a:r>
              <a:rPr lang="en-US" sz="2800" b="1" i="1" cap="none" dirty="0">
                <a:solidFill>
                  <a:schemeClr val="tx1"/>
                </a:solidFill>
                <a:latin typeface="+mn-lt"/>
              </a:rPr>
              <a:t>verview</a:t>
            </a:r>
          </a:p>
          <a:p>
            <a:pPr indent="-228600" algn="l">
              <a:buFont typeface="Arial" panose="020B0604020202020204" pitchFamily="34" charset="0"/>
              <a:buChar char="•"/>
            </a:pPr>
            <a:r>
              <a:rPr lang="en-US" sz="2800" b="1" i="1" cap="none" dirty="0">
                <a:solidFill>
                  <a:schemeClr val="tx1"/>
                </a:solidFill>
                <a:latin typeface="+mn-lt"/>
              </a:rPr>
              <a:t>Our variance request</a:t>
            </a:r>
          </a:p>
          <a:p>
            <a:pPr indent="-228600" algn="l">
              <a:buFont typeface="Arial" panose="020B0604020202020204" pitchFamily="34" charset="0"/>
              <a:buChar char="•"/>
            </a:pPr>
            <a:r>
              <a:rPr lang="en-US" sz="2800" b="1" i="1" cap="none" dirty="0">
                <a:solidFill>
                  <a:schemeClr val="tx1"/>
                </a:solidFill>
                <a:latin typeface="+mn-lt"/>
              </a:rPr>
              <a:t>Circumstances leading to our variance requests</a:t>
            </a:r>
          </a:p>
          <a:p>
            <a:pPr indent="-228600" algn="l">
              <a:buFont typeface="Arial" panose="020B0604020202020204" pitchFamily="34" charset="0"/>
              <a:buChar char="•"/>
            </a:pPr>
            <a:r>
              <a:rPr lang="en-US" sz="2800" b="1" i="1" cap="none" dirty="0">
                <a:solidFill>
                  <a:schemeClr val="tx1"/>
                </a:solidFill>
                <a:latin typeface="+mn-lt"/>
              </a:rPr>
              <a:t>Exceptional Practical Difficulty</a:t>
            </a:r>
          </a:p>
          <a:p>
            <a:pPr indent="-228600" algn="l">
              <a:buFont typeface="Arial" panose="020B0604020202020204" pitchFamily="34" charset="0"/>
              <a:buChar char="•"/>
            </a:pPr>
            <a:r>
              <a:rPr lang="en-US" sz="2800" b="1" i="1" dirty="0">
                <a:solidFill>
                  <a:schemeClr val="tx1"/>
                </a:solidFill>
                <a:latin typeface="+mn-lt"/>
              </a:rPr>
              <a:t>Conclusion</a:t>
            </a: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244850D-6CA7-BA28-15EF-CD620A4E4840}"/>
              </a:ext>
            </a:extLst>
          </p:cNvPr>
          <p:cNvSpPr>
            <a:spLocks noGrp="1"/>
          </p:cNvSpPr>
          <p:nvPr>
            <p:ph type="sldNum" sz="quarter" idx="12"/>
          </p:nvPr>
        </p:nvSpPr>
        <p:spPr/>
        <p:txBody>
          <a:bodyPr/>
          <a:lstStyle/>
          <a:p>
            <a:fld id="{B9713C8C-8E70-45D5-AE59-23E60168254E}" type="slidenum">
              <a:rPr lang="en-US" smtClean="0"/>
              <a:t>2</a:t>
            </a:fld>
            <a:endParaRPr lang="en-US" dirty="0"/>
          </a:p>
        </p:txBody>
      </p:sp>
    </p:spTree>
    <p:extLst>
      <p:ext uri="{BB962C8B-B14F-4D97-AF65-F5344CB8AC3E}">
        <p14:creationId xmlns:p14="http://schemas.microsoft.com/office/powerpoint/2010/main" val="367259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38456D-B0A1-E80D-52B3-9D32E3EDB16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C42FFA-0070-FDC2-3646-11EECA29A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B2D8EB-DE7A-6AF0-CB6E-B80855C77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5DA39CA-F2AE-F28D-F661-5DA546D52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0834BCD-79F8-8FD1-AA37-DBEABE63A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A3040A4-6FEF-8819-9ACE-12F6BDAF5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B10F5FB-AA0C-9B63-C338-0BCE70095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3F1775-09E9-716E-808F-05CFC168E1AC}"/>
              </a:ext>
            </a:extLst>
          </p:cNvPr>
          <p:cNvSpPr>
            <a:spLocks noGrp="1"/>
          </p:cNvSpPr>
          <p:nvPr>
            <p:ph type="title"/>
          </p:nvPr>
        </p:nvSpPr>
        <p:spPr>
          <a:xfrm>
            <a:off x="492848" y="1534886"/>
            <a:ext cx="3201366" cy="89804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By the way… </a:t>
            </a:r>
          </a:p>
        </p:txBody>
      </p:sp>
      <p:sp>
        <p:nvSpPr>
          <p:cNvPr id="3" name="Text Placeholder 2">
            <a:extLst>
              <a:ext uri="{FF2B5EF4-FFF2-40B4-BE49-F238E27FC236}">
                <a16:creationId xmlns:a16="http://schemas.microsoft.com/office/drawing/2014/main" id="{BEB50EBF-49E6-C288-24A2-733A16670A3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Delaware Code, Title 22, Section 327</a:t>
            </a:r>
          </a:p>
          <a:p>
            <a:pPr indent="-228600" algn="l">
              <a:buFont typeface="Arial" panose="020B0604020202020204" pitchFamily="34" charset="0"/>
              <a:buChar char="•"/>
            </a:pPr>
            <a:r>
              <a:rPr lang="en-US" sz="2000" dirty="0">
                <a:solidFill>
                  <a:schemeClr val="tx1"/>
                </a:solidFill>
                <a:latin typeface="+mn-lt"/>
              </a:rPr>
              <a:t>. . . the legislative body of any city or incorporated town may, by ordinance, vest a designated town official or department with authority to administratively grant a dimensional variance for existing conditions that do not exceed 1 foot of the required dimension restrictions without the application being considered by the board of adjustment. . .</a:t>
            </a:r>
            <a:endParaRPr lang="en-US" sz="2000" cap="none" dirty="0">
              <a:solidFill>
                <a:schemeClr val="tx1"/>
              </a:solidFill>
              <a:latin typeface="+mn-lt"/>
            </a:endParaRPr>
          </a:p>
          <a:p>
            <a:pPr marL="457200" indent="-228600" algn="l">
              <a:buFont typeface="Arial" panose="020B0604020202020204" pitchFamily="34" charset="0"/>
              <a:buChar char="•"/>
            </a:pPr>
            <a:endParaRPr lang="en-US" sz="2000" cap="none" dirty="0">
              <a:solidFill>
                <a:schemeClr val="tx1"/>
              </a:solidFill>
              <a:latin typeface="+mn-lt"/>
            </a:endParaRP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B6BEB652-D102-60C1-79C3-AC08C14817CB}"/>
              </a:ext>
            </a:extLst>
          </p:cNvPr>
          <p:cNvSpPr>
            <a:spLocks noGrp="1"/>
          </p:cNvSpPr>
          <p:nvPr>
            <p:ph type="sldNum" sz="quarter" idx="12"/>
          </p:nvPr>
        </p:nvSpPr>
        <p:spPr/>
        <p:txBody>
          <a:bodyPr/>
          <a:lstStyle/>
          <a:p>
            <a:fld id="{B9713C8C-8E70-45D5-AE59-23E60168254E}" type="slidenum">
              <a:rPr lang="en-US" smtClean="0"/>
              <a:t>20</a:t>
            </a:fld>
            <a:endParaRPr lang="en-US" dirty="0"/>
          </a:p>
        </p:txBody>
      </p:sp>
    </p:spTree>
    <p:extLst>
      <p:ext uri="{BB962C8B-B14F-4D97-AF65-F5344CB8AC3E}">
        <p14:creationId xmlns:p14="http://schemas.microsoft.com/office/powerpoint/2010/main" val="234981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FF3806-EE3C-EE76-0517-B7498787127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D1043A-2345-877E-F355-74FF6A60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EFB4D2D-15FE-96A2-4431-DCEDB27B5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690666F-8EF3-FE51-6423-D18B9E2A5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AEDBF93-8542-A0E8-EE54-854FA3C7B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F990859-56F2-98B5-9B4E-13B3E0FB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01625FF-440B-0C94-7A17-EBEB74A60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F6E9D-0A6E-5384-B273-FB6DC17468B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A5F11EA8-4A8F-C1F5-92BA-D5CB3E532CD2}"/>
              </a:ext>
            </a:extLst>
          </p:cNvPr>
          <p:cNvSpPr>
            <a:spLocks noGrp="1"/>
          </p:cNvSpPr>
          <p:nvPr>
            <p:ph type="body" sz="quarter" idx="13"/>
          </p:nvPr>
        </p:nvSpPr>
        <p:spPr>
          <a:xfrm>
            <a:off x="4581727" y="649481"/>
            <a:ext cx="7279347" cy="4543006"/>
          </a:xfrm>
        </p:spPr>
        <p:txBody>
          <a:bodyPr vert="horz" lIns="91440" tIns="45720" rIns="91440" bIns="45720" rtlCol="0" anchor="ctr">
            <a:normAutofit/>
          </a:bodyPr>
          <a:lstStyle/>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indent="-228600" algn="l">
              <a:spcBef>
                <a:spcPts val="500"/>
              </a:spcBef>
              <a:buFont typeface="Arial" panose="020B0604020202020204" pitchFamily="34" charset="0"/>
              <a:buChar char="•"/>
              <a:defRPr/>
            </a:pPr>
            <a:r>
              <a:rPr lang="en-US" dirty="0">
                <a:solidFill>
                  <a:schemeClr val="tx1"/>
                </a:solidFill>
              </a:rPr>
              <a:t>Balancing the interest of the applicant against the interest of the public demonstrates that an exceptional practical difficulty exists such that the applicant should be granted the variance.</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B4FCB2D-5ED6-41CD-EFC1-3B00E101EFCA}"/>
              </a:ext>
            </a:extLst>
          </p:cNvPr>
          <p:cNvSpPr>
            <a:spLocks noGrp="1"/>
          </p:cNvSpPr>
          <p:nvPr>
            <p:ph type="sldNum" sz="quarter" idx="12"/>
          </p:nvPr>
        </p:nvSpPr>
        <p:spPr/>
        <p:txBody>
          <a:bodyPr/>
          <a:lstStyle/>
          <a:p>
            <a:fld id="{B9713C8C-8E70-45D5-AE59-23E60168254E}" type="slidenum">
              <a:rPr lang="en-US" smtClean="0"/>
              <a:t>21</a:t>
            </a:fld>
            <a:endParaRPr lang="en-US" dirty="0"/>
          </a:p>
        </p:txBody>
      </p:sp>
    </p:spTree>
    <p:extLst>
      <p:ext uri="{BB962C8B-B14F-4D97-AF65-F5344CB8AC3E}">
        <p14:creationId xmlns:p14="http://schemas.microsoft.com/office/powerpoint/2010/main" val="92921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20DCCF-E279-DB46-3BAD-A0E3A4683BB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74B869-088F-14E3-904E-F6C30FFEE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801BDAF-AFAC-1500-9711-FE6E31E2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76ADB2-53EF-7D07-9842-9DFADD6AB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316346-F597-A96B-2FA1-5C0E73EB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7FF8C8-852F-B301-8B7D-1961BB08F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7AC432-4D99-BC3A-8B99-FE90E7F69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D1E78-EF15-C877-19B1-E32DF4DD7154}"/>
              </a:ext>
            </a:extLst>
          </p:cNvPr>
          <p:cNvSpPr>
            <a:spLocks noGrp="1"/>
          </p:cNvSpPr>
          <p:nvPr>
            <p:ph type="title"/>
          </p:nvPr>
        </p:nvSpPr>
        <p:spPr>
          <a:xfrm>
            <a:off x="0" y="420040"/>
            <a:ext cx="3201366" cy="69206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Questions</a:t>
            </a:r>
          </a:p>
        </p:txBody>
      </p:sp>
      <p:sp>
        <p:nvSpPr>
          <p:cNvPr id="9" name="Rectangle 8">
            <a:extLst>
              <a:ext uri="{FF2B5EF4-FFF2-40B4-BE49-F238E27FC236}">
                <a16:creationId xmlns:a16="http://schemas.microsoft.com/office/drawing/2014/main" id="{43E3ACA1-1F32-27B3-868D-F7DC0DEA1144}"/>
              </a:ext>
            </a:extLst>
          </p:cNvPr>
          <p:cNvSpPr/>
          <p:nvPr/>
        </p:nvSpPr>
        <p:spPr>
          <a:xfrm>
            <a:off x="0" y="5640859"/>
            <a:ext cx="4102443" cy="1217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F37CBA25-1D28-DF53-7BEC-1B198FDE355D}"/>
              </a:ext>
            </a:extLst>
          </p:cNvPr>
          <p:cNvSpPr>
            <a:spLocks noGrp="1"/>
          </p:cNvSpPr>
          <p:nvPr>
            <p:ph type="sldNum" sz="quarter" idx="12"/>
          </p:nvPr>
        </p:nvSpPr>
        <p:spPr/>
        <p:txBody>
          <a:bodyPr/>
          <a:lstStyle/>
          <a:p>
            <a:fld id="{B9713C8C-8E70-45D5-AE59-23E60168254E}" type="slidenum">
              <a:rPr lang="en-US" smtClean="0"/>
              <a:t>22</a:t>
            </a:fld>
            <a:endParaRPr lang="en-US" dirty="0"/>
          </a:p>
        </p:txBody>
      </p:sp>
      <p:grpSp>
        <p:nvGrpSpPr>
          <p:cNvPr id="3" name="Group 2">
            <a:extLst>
              <a:ext uri="{FF2B5EF4-FFF2-40B4-BE49-F238E27FC236}">
                <a16:creationId xmlns:a16="http://schemas.microsoft.com/office/drawing/2014/main" id="{7C66FFC8-7806-EDEE-4AE2-35078E528908}"/>
              </a:ext>
            </a:extLst>
          </p:cNvPr>
          <p:cNvGrpSpPr>
            <a:grpSpLocks noChangeAspect="1"/>
          </p:cNvGrpSpPr>
          <p:nvPr/>
        </p:nvGrpSpPr>
        <p:grpSpPr>
          <a:xfrm>
            <a:off x="4790286" y="278356"/>
            <a:ext cx="6191223" cy="5943600"/>
            <a:chOff x="0" y="0"/>
            <a:chExt cx="5366698" cy="5152030"/>
          </a:xfrm>
        </p:grpSpPr>
        <p:grpSp>
          <p:nvGrpSpPr>
            <p:cNvPr id="4" name="Group 3">
              <a:extLst>
                <a:ext uri="{FF2B5EF4-FFF2-40B4-BE49-F238E27FC236}">
                  <a16:creationId xmlns:a16="http://schemas.microsoft.com/office/drawing/2014/main" id="{704DD153-6021-8A6B-C378-473FC6E1D4E3}"/>
                </a:ext>
              </a:extLst>
            </p:cNvPr>
            <p:cNvGrpSpPr/>
            <p:nvPr/>
          </p:nvGrpSpPr>
          <p:grpSpPr>
            <a:xfrm>
              <a:off x="0" y="0"/>
              <a:ext cx="5366698" cy="5152030"/>
              <a:chOff x="0" y="0"/>
              <a:chExt cx="5366698" cy="5152030"/>
            </a:xfrm>
          </p:grpSpPr>
          <p:pic>
            <p:nvPicPr>
              <p:cNvPr id="7" name="Picture 6">
                <a:extLst>
                  <a:ext uri="{FF2B5EF4-FFF2-40B4-BE49-F238E27FC236}">
                    <a16:creationId xmlns:a16="http://schemas.microsoft.com/office/drawing/2014/main" id="{FCF4294A-30EE-8D31-0533-9500E03430EC}"/>
                  </a:ext>
                </a:extLst>
              </p:cNvPr>
              <p:cNvPicPr>
                <a:picLocks noChangeAspect="1"/>
              </p:cNvPicPr>
              <p:nvPr/>
            </p:nvPicPr>
            <p:blipFill>
              <a:blip r:embed="rId2"/>
              <a:stretch>
                <a:fillRect/>
              </a:stretch>
            </p:blipFill>
            <p:spPr>
              <a:xfrm>
                <a:off x="0" y="0"/>
                <a:ext cx="5366698" cy="5152030"/>
              </a:xfrm>
              <a:prstGeom prst="rect">
                <a:avLst/>
              </a:prstGeom>
              <a:ln w="28575">
                <a:solidFill>
                  <a:schemeClr val="tx1"/>
                </a:solidFill>
              </a:ln>
            </p:spPr>
          </p:pic>
          <p:sp>
            <p:nvSpPr>
              <p:cNvPr id="11" name="Right Triangle 10">
                <a:extLst>
                  <a:ext uri="{FF2B5EF4-FFF2-40B4-BE49-F238E27FC236}">
                    <a16:creationId xmlns:a16="http://schemas.microsoft.com/office/drawing/2014/main" id="{248E669E-C90C-D9B1-21EC-B118C0F3FA5B}"/>
                  </a:ext>
                </a:extLst>
              </p:cNvPr>
              <p:cNvSpPr/>
              <p:nvPr/>
            </p:nvSpPr>
            <p:spPr>
              <a:xfrm flipH="1" flipV="1">
                <a:off x="3584196" y="2917646"/>
                <a:ext cx="590550" cy="45719"/>
              </a:xfrm>
              <a:prstGeom prst="rtTriangle">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 name="Arrow: Up 4">
              <a:extLst>
                <a:ext uri="{FF2B5EF4-FFF2-40B4-BE49-F238E27FC236}">
                  <a16:creationId xmlns:a16="http://schemas.microsoft.com/office/drawing/2014/main" id="{5B3051E4-722A-B403-9C5E-579DFADB80E1}"/>
                </a:ext>
              </a:extLst>
            </p:cNvPr>
            <p:cNvSpPr/>
            <p:nvPr/>
          </p:nvSpPr>
          <p:spPr>
            <a:xfrm rot="1049150">
              <a:off x="3850896" y="3007815"/>
              <a:ext cx="260350" cy="38100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Circle: Hollow 5">
              <a:extLst>
                <a:ext uri="{FF2B5EF4-FFF2-40B4-BE49-F238E27FC236}">
                  <a16:creationId xmlns:a16="http://schemas.microsoft.com/office/drawing/2014/main" id="{39ACAA5D-4BE6-8200-71F2-896482A308C4}"/>
                </a:ext>
              </a:extLst>
            </p:cNvPr>
            <p:cNvSpPr/>
            <p:nvPr/>
          </p:nvSpPr>
          <p:spPr>
            <a:xfrm>
              <a:off x="4047746" y="3782515"/>
              <a:ext cx="476250" cy="755650"/>
            </a:xfrm>
            <a:prstGeom prst="donut">
              <a:avLst>
                <a:gd name="adj" fmla="val 716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2943672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A1191-8665-2821-6EB8-1DAD9197CFD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8EE794-9F85-802F-C2B1-D527E173D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6D1B5-1309-C255-C1C3-BD24BA788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076228A-808B-8573-F8D6-171AD70A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26B474B-D9C0-0284-9F0D-DB7FFF980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C073300-EE1F-1D2A-380B-24B820499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2E5A0C8-848A-4A57-3756-C44813D32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5E3B6-A327-09AF-CE16-F50644A89DB2}"/>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Home Addition Overview</a:t>
            </a:r>
          </a:p>
        </p:txBody>
      </p:sp>
      <p:sp>
        <p:nvSpPr>
          <p:cNvPr id="3" name="Text Placeholder 2">
            <a:extLst>
              <a:ext uri="{FF2B5EF4-FFF2-40B4-BE49-F238E27FC236}">
                <a16:creationId xmlns:a16="http://schemas.microsoft.com/office/drawing/2014/main" id="{FE6CD516-833A-CDFC-EF4F-BCAEE8EC849C}"/>
              </a:ext>
            </a:extLst>
          </p:cNvPr>
          <p:cNvSpPr>
            <a:spLocks noGrp="1"/>
          </p:cNvSpPr>
          <p:nvPr>
            <p:ph type="body" sz="quarter" idx="13"/>
          </p:nvPr>
        </p:nvSpPr>
        <p:spPr>
          <a:xfrm>
            <a:off x="4522944" y="120465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i="1" cap="none" dirty="0">
                <a:solidFill>
                  <a:schemeClr val="tx1"/>
                </a:solidFill>
                <a:latin typeface="+mn-lt"/>
              </a:rPr>
              <a:t>Located at 114 Bellevue Street</a:t>
            </a:r>
          </a:p>
          <a:p>
            <a:pPr indent="-228600" algn="l">
              <a:buFont typeface="Arial" panose="020B0604020202020204" pitchFamily="34" charset="0"/>
              <a:buChar char="•"/>
            </a:pPr>
            <a:r>
              <a:rPr lang="en-US" sz="2800" i="1" cap="none" dirty="0">
                <a:solidFill>
                  <a:schemeClr val="tx1"/>
                </a:solidFill>
                <a:latin typeface="+mn-lt"/>
              </a:rPr>
              <a:t>Zoning: Resort Business 3 (RB3)</a:t>
            </a:r>
          </a:p>
          <a:p>
            <a:pPr indent="-228600" algn="l">
              <a:buFont typeface="Arial" panose="020B0604020202020204" pitchFamily="34" charset="0"/>
              <a:buChar char="•"/>
            </a:pPr>
            <a:r>
              <a:rPr lang="en-US" sz="2800" i="1" dirty="0">
                <a:solidFill>
                  <a:schemeClr val="tx1"/>
                </a:solidFill>
                <a:latin typeface="+mn-lt"/>
              </a:rPr>
              <a:t>Setbacks</a:t>
            </a:r>
          </a:p>
          <a:p>
            <a:pPr lvl="1"/>
            <a:r>
              <a:rPr lang="en-US" sz="2800" i="1" dirty="0">
                <a:solidFill>
                  <a:schemeClr val="tx1"/>
                </a:solidFill>
                <a:latin typeface="+mn-lt"/>
              </a:rPr>
              <a:t>Front yard: 22 feet</a:t>
            </a:r>
          </a:p>
          <a:p>
            <a:pPr lvl="1"/>
            <a:r>
              <a:rPr lang="en-US" sz="2800" i="1" cap="none" dirty="0">
                <a:solidFill>
                  <a:schemeClr val="tx1"/>
                </a:solidFill>
                <a:latin typeface="+mn-lt"/>
              </a:rPr>
              <a:t>Rear yard: 10 feet</a:t>
            </a:r>
          </a:p>
          <a:p>
            <a:pPr lvl="1"/>
            <a:r>
              <a:rPr lang="en-US" sz="2800" i="1" cap="none" dirty="0">
                <a:solidFill>
                  <a:schemeClr val="tx1"/>
                </a:solidFill>
                <a:latin typeface="+mn-lt"/>
              </a:rPr>
              <a:t>Side yard: 8 feet</a:t>
            </a:r>
          </a:p>
          <a:p>
            <a:pPr indent="-228600" algn="l">
              <a:buFont typeface="Arial" panose="020B0604020202020204" pitchFamily="34" charset="0"/>
              <a:buChar char="•"/>
            </a:pPr>
            <a:r>
              <a:rPr lang="en-US" sz="2800" i="1" cap="none" dirty="0">
                <a:solidFill>
                  <a:schemeClr val="tx1"/>
                </a:solidFill>
                <a:latin typeface="+mn-lt"/>
              </a:rPr>
              <a:t>Approx. 210 </a:t>
            </a:r>
            <a:r>
              <a:rPr lang="en-US" sz="2800" i="1" dirty="0">
                <a:solidFill>
                  <a:schemeClr val="tx1"/>
                </a:solidFill>
                <a:latin typeface="+mn-lt"/>
              </a:rPr>
              <a:t>sf second-floor addition</a:t>
            </a:r>
            <a:endParaRPr lang="en-US" sz="2800" i="1" cap="none" dirty="0">
              <a:solidFill>
                <a:schemeClr val="tx1"/>
              </a:solidFill>
              <a:latin typeface="+mn-lt"/>
            </a:endParaRP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943467D-3D0E-EC03-AD6B-E7295F54E7F0}"/>
              </a:ext>
            </a:extLst>
          </p:cNvPr>
          <p:cNvSpPr>
            <a:spLocks noGrp="1"/>
          </p:cNvSpPr>
          <p:nvPr>
            <p:ph type="sldNum" sz="quarter" idx="12"/>
          </p:nvPr>
        </p:nvSpPr>
        <p:spPr/>
        <p:txBody>
          <a:bodyPr/>
          <a:lstStyle/>
          <a:p>
            <a:fld id="{B9713C8C-8E70-45D5-AE59-23E60168254E}" type="slidenum">
              <a:rPr lang="en-US" smtClean="0"/>
              <a:t>3</a:t>
            </a:fld>
            <a:endParaRPr lang="en-US" dirty="0"/>
          </a:p>
        </p:txBody>
      </p:sp>
    </p:spTree>
    <p:extLst>
      <p:ext uri="{BB962C8B-B14F-4D97-AF65-F5344CB8AC3E}">
        <p14:creationId xmlns:p14="http://schemas.microsoft.com/office/powerpoint/2010/main" val="335202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0127FAF-463A-7F83-D89C-8E4B646C2F8A}"/>
              </a:ext>
            </a:extLst>
          </p:cNvPr>
          <p:cNvSpPr>
            <a:spLocks noGrp="1"/>
          </p:cNvSpPr>
          <p:nvPr>
            <p:ph type="sldNum" sz="quarter" idx="12"/>
          </p:nvPr>
        </p:nvSpPr>
        <p:spPr/>
        <p:txBody>
          <a:bodyPr/>
          <a:lstStyle/>
          <a:p>
            <a:fld id="{B9713C8C-8E70-45D5-AE59-23E60168254E}" type="slidenum">
              <a:rPr lang="en-US" smtClean="0"/>
              <a:t>4</a:t>
            </a:fld>
            <a:endParaRPr lang="en-US" dirty="0"/>
          </a:p>
        </p:txBody>
      </p:sp>
      <p:pic>
        <p:nvPicPr>
          <p:cNvPr id="2" name="Picture 1">
            <a:extLst>
              <a:ext uri="{FF2B5EF4-FFF2-40B4-BE49-F238E27FC236}">
                <a16:creationId xmlns:a16="http://schemas.microsoft.com/office/drawing/2014/main" id="{47279468-D6E0-F72E-6AA1-EC4B3AF826C0}"/>
              </a:ext>
            </a:extLst>
          </p:cNvPr>
          <p:cNvPicPr>
            <a:picLocks noChangeAspect="1"/>
          </p:cNvPicPr>
          <p:nvPr/>
        </p:nvPicPr>
        <p:blipFill>
          <a:blip r:embed="rId2"/>
          <a:stretch>
            <a:fillRect/>
          </a:stretch>
        </p:blipFill>
        <p:spPr>
          <a:xfrm>
            <a:off x="2043952" y="570267"/>
            <a:ext cx="7584141" cy="5717466"/>
          </a:xfrm>
          <a:prstGeom prst="rect">
            <a:avLst/>
          </a:prstGeom>
        </p:spPr>
      </p:pic>
      <p:sp>
        <p:nvSpPr>
          <p:cNvPr id="3" name="Rectangle 2">
            <a:extLst>
              <a:ext uri="{FF2B5EF4-FFF2-40B4-BE49-F238E27FC236}">
                <a16:creationId xmlns:a16="http://schemas.microsoft.com/office/drawing/2014/main" id="{C247ECC6-D87D-8CC4-0931-8C555A97C76B}"/>
              </a:ext>
            </a:extLst>
          </p:cNvPr>
          <p:cNvSpPr/>
          <p:nvPr/>
        </p:nvSpPr>
        <p:spPr>
          <a:xfrm>
            <a:off x="7274859" y="1055594"/>
            <a:ext cx="2225488" cy="2454088"/>
          </a:xfrm>
          <a:prstGeom prst="rect">
            <a:avLst/>
          </a:prstGeom>
          <a:solidFill>
            <a:srgbClr val="FFFF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6EE32D-4079-EDFB-35BD-3B23C8F0EE3B}"/>
              </a:ext>
            </a:extLst>
          </p:cNvPr>
          <p:cNvSpPr/>
          <p:nvPr/>
        </p:nvSpPr>
        <p:spPr>
          <a:xfrm>
            <a:off x="8256750" y="3507057"/>
            <a:ext cx="1246479" cy="2416949"/>
          </a:xfrm>
          <a:prstGeom prst="rect">
            <a:avLst/>
          </a:prstGeom>
          <a:solidFill>
            <a:srgbClr val="FFFF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44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79CEF-1091-B11C-32EF-ABEB3D11ECE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E4A1E0-3A0C-3497-C303-33FE9F538B17}"/>
              </a:ext>
            </a:extLst>
          </p:cNvPr>
          <p:cNvSpPr>
            <a:spLocks noGrp="1"/>
          </p:cNvSpPr>
          <p:nvPr>
            <p:ph type="sldNum" sz="quarter" idx="12"/>
          </p:nvPr>
        </p:nvSpPr>
        <p:spPr/>
        <p:txBody>
          <a:bodyPr/>
          <a:lstStyle/>
          <a:p>
            <a:fld id="{B9713C8C-8E70-45D5-AE59-23E60168254E}" type="slidenum">
              <a:rPr lang="en-US" smtClean="0"/>
              <a:t>5</a:t>
            </a:fld>
            <a:endParaRPr lang="en-US" dirty="0"/>
          </a:p>
        </p:txBody>
      </p:sp>
      <p:pic>
        <p:nvPicPr>
          <p:cNvPr id="3" name="Picture 2">
            <a:extLst>
              <a:ext uri="{FF2B5EF4-FFF2-40B4-BE49-F238E27FC236}">
                <a16:creationId xmlns:a16="http://schemas.microsoft.com/office/drawing/2014/main" id="{4D2EE91A-1BC0-210D-E3A0-8639799C4C2F}"/>
              </a:ext>
            </a:extLst>
          </p:cNvPr>
          <p:cNvPicPr>
            <a:picLocks noChangeAspect="1"/>
          </p:cNvPicPr>
          <p:nvPr/>
        </p:nvPicPr>
        <p:blipFill>
          <a:blip r:embed="rId2"/>
          <a:stretch>
            <a:fillRect/>
          </a:stretch>
        </p:blipFill>
        <p:spPr>
          <a:xfrm>
            <a:off x="2089464" y="333446"/>
            <a:ext cx="7947929" cy="6191107"/>
          </a:xfrm>
          <a:prstGeom prst="rect">
            <a:avLst/>
          </a:prstGeom>
        </p:spPr>
      </p:pic>
    </p:spTree>
    <p:extLst>
      <p:ext uri="{BB962C8B-B14F-4D97-AF65-F5344CB8AC3E}">
        <p14:creationId xmlns:p14="http://schemas.microsoft.com/office/powerpoint/2010/main" val="27030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65755DD-B377-7A11-C1C8-BC0CA2839FD3}"/>
              </a:ext>
            </a:extLst>
          </p:cNvPr>
          <p:cNvSpPr>
            <a:spLocks noGrp="1"/>
          </p:cNvSpPr>
          <p:nvPr>
            <p:ph type="sldNum" sz="quarter" idx="12"/>
          </p:nvPr>
        </p:nvSpPr>
        <p:spPr/>
        <p:txBody>
          <a:bodyPr/>
          <a:lstStyle/>
          <a:p>
            <a:fld id="{B9713C8C-8E70-45D5-AE59-23E60168254E}" type="slidenum">
              <a:rPr lang="en-US" smtClean="0"/>
              <a:t>6</a:t>
            </a:fld>
            <a:endParaRPr lang="en-US" dirty="0"/>
          </a:p>
        </p:txBody>
      </p:sp>
      <p:pic>
        <p:nvPicPr>
          <p:cNvPr id="4" name="Picture 3">
            <a:extLst>
              <a:ext uri="{FF2B5EF4-FFF2-40B4-BE49-F238E27FC236}">
                <a16:creationId xmlns:a16="http://schemas.microsoft.com/office/drawing/2014/main" id="{3809CD2F-DD94-476E-C7EB-0F595595E68C}"/>
              </a:ext>
            </a:extLst>
          </p:cNvPr>
          <p:cNvPicPr>
            <a:picLocks noChangeAspect="1"/>
          </p:cNvPicPr>
          <p:nvPr/>
        </p:nvPicPr>
        <p:blipFill>
          <a:blip r:embed="rId2"/>
          <a:stretch>
            <a:fillRect/>
          </a:stretch>
        </p:blipFill>
        <p:spPr>
          <a:xfrm>
            <a:off x="1427772" y="0"/>
            <a:ext cx="9336456" cy="6858000"/>
          </a:xfrm>
          <a:prstGeom prst="rect">
            <a:avLst/>
          </a:prstGeom>
        </p:spPr>
      </p:pic>
    </p:spTree>
    <p:extLst>
      <p:ext uri="{BB962C8B-B14F-4D97-AF65-F5344CB8AC3E}">
        <p14:creationId xmlns:p14="http://schemas.microsoft.com/office/powerpoint/2010/main" val="117047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D6D902A-E504-A2D3-A8F2-22473D1098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1931" y="0"/>
            <a:ext cx="9143999"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B0141C8-B9A5-CEF5-2BC4-5D0CF3B594FB}"/>
              </a:ext>
            </a:extLst>
          </p:cNvPr>
          <p:cNvSpPr>
            <a:spLocks noGrp="1"/>
          </p:cNvSpPr>
          <p:nvPr>
            <p:ph type="sldNum" sz="quarter" idx="12"/>
          </p:nvPr>
        </p:nvSpPr>
        <p:spPr>
          <a:xfrm>
            <a:off x="8610600" y="6356350"/>
            <a:ext cx="2743200" cy="365125"/>
          </a:xfrm>
        </p:spPr>
        <p:txBody>
          <a:bodyPr>
            <a:normAutofit/>
          </a:bodyPr>
          <a:lstStyle/>
          <a:p>
            <a:pPr>
              <a:spcAft>
                <a:spcPts val="600"/>
              </a:spcAft>
            </a:pPr>
            <a:fld id="{B9713C8C-8E70-45D5-AE59-23E60168254E}" type="slidenum">
              <a:rPr lang="en-US" smtClean="0"/>
              <a:pPr>
                <a:spcAft>
                  <a:spcPts val="600"/>
                </a:spcAft>
              </a:pPr>
              <a:t>7</a:t>
            </a:fld>
            <a:endParaRPr lang="en-US"/>
          </a:p>
        </p:txBody>
      </p:sp>
    </p:spTree>
    <p:extLst>
      <p:ext uri="{BB962C8B-B14F-4D97-AF65-F5344CB8AC3E}">
        <p14:creationId xmlns:p14="http://schemas.microsoft.com/office/powerpoint/2010/main" val="5944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B643-A82A-3098-40F2-6FDA65CF02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B8C767-D3A1-A351-19AE-D89E368D8F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B38894-C1CE-91AD-F8BB-66F94A77BDF7}"/>
              </a:ext>
            </a:extLst>
          </p:cNvPr>
          <p:cNvPicPr>
            <a:picLocks noChangeAspect="1"/>
          </p:cNvPicPr>
          <p:nvPr/>
        </p:nvPicPr>
        <p:blipFill>
          <a:blip r:embed="rId2"/>
          <a:stretch>
            <a:fillRect/>
          </a:stretch>
        </p:blipFill>
        <p:spPr>
          <a:xfrm>
            <a:off x="68325" y="0"/>
            <a:ext cx="12055350" cy="6858000"/>
          </a:xfrm>
          <a:prstGeom prst="rect">
            <a:avLst/>
          </a:prstGeom>
        </p:spPr>
      </p:pic>
      <p:sp>
        <p:nvSpPr>
          <p:cNvPr id="6" name="Rectangle 5">
            <a:extLst>
              <a:ext uri="{FF2B5EF4-FFF2-40B4-BE49-F238E27FC236}">
                <a16:creationId xmlns:a16="http://schemas.microsoft.com/office/drawing/2014/main" id="{9A2A8EB2-A25B-05E1-2C6A-283075A21AB2}"/>
              </a:ext>
            </a:extLst>
          </p:cNvPr>
          <p:cNvSpPr/>
          <p:nvPr/>
        </p:nvSpPr>
        <p:spPr>
          <a:xfrm rot="21123660">
            <a:off x="6373906" y="3025588"/>
            <a:ext cx="181535" cy="228600"/>
          </a:xfrm>
          <a:prstGeom prst="rect">
            <a:avLst/>
          </a:prstGeom>
          <a:solidFill>
            <a:srgbClr val="FFFF00">
              <a:alpha val="30000"/>
            </a:srgb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A5AED9-1E35-58EA-38DE-34B147B9DA14}"/>
              </a:ext>
            </a:extLst>
          </p:cNvPr>
          <p:cNvCxnSpPr/>
          <p:nvPr/>
        </p:nvCxnSpPr>
        <p:spPr>
          <a:xfrm flipV="1">
            <a:off x="3898232" y="2117558"/>
            <a:ext cx="6957690" cy="9762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27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4F19F-5C88-A3F1-E0D4-016456D8118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8E3EDF-369A-B14D-CAFD-576F2775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09CE11-F1A5-AADC-C902-7B3A92299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97A433-72E1-FDED-04A9-97FE5E67D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C7B7C7-614F-7C75-047B-7D35B78C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1DFC844-3699-8669-41C5-4482C8EBA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45D27D6-DDAC-C6C9-8BA1-D59CB7129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FF8690-76FD-622F-F728-3338F96A7694}"/>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Our Request</a:t>
            </a:r>
          </a:p>
        </p:txBody>
      </p:sp>
      <p:sp>
        <p:nvSpPr>
          <p:cNvPr id="3" name="Text Placeholder 2">
            <a:extLst>
              <a:ext uri="{FF2B5EF4-FFF2-40B4-BE49-F238E27FC236}">
                <a16:creationId xmlns:a16="http://schemas.microsoft.com/office/drawing/2014/main" id="{0B9F335A-A22D-A650-E930-E114D74B5DB4}"/>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The new addition encroaches the front yard setback by 0.4 feet such that the addition is 21.6 feet from the front lot line rather than the required 22 feet.  </a:t>
            </a:r>
          </a:p>
          <a:p>
            <a:pPr indent="-228600" algn="l">
              <a:buFont typeface="Arial" panose="020B0604020202020204" pitchFamily="34" charset="0"/>
              <a:buChar char="•"/>
            </a:pPr>
            <a:r>
              <a:rPr lang="en-US" sz="2800" b="1" i="1" dirty="0">
                <a:solidFill>
                  <a:schemeClr val="tx1"/>
                </a:solidFill>
                <a:latin typeface="+mn-lt"/>
              </a:rPr>
              <a:t>Requesting a 0.4 feet variance from the 22-feet front yard setback requirement.</a:t>
            </a:r>
          </a:p>
          <a:p>
            <a:pPr indent="-228600" algn="l">
              <a:buFont typeface="Arial" panose="020B0604020202020204" pitchFamily="34" charset="0"/>
              <a:buChar char="•"/>
            </a:pPr>
            <a:r>
              <a:rPr lang="en-US" sz="2800" b="1" i="1" cap="none" dirty="0">
                <a:solidFill>
                  <a:schemeClr val="tx1"/>
                </a:solidFill>
                <a:latin typeface="+mn-lt"/>
              </a:rPr>
              <a:t>0.4 feet = 4.8 inches</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4660405-6C3F-700E-9991-FBBD75E8E6D0}"/>
              </a:ext>
            </a:extLst>
          </p:cNvPr>
          <p:cNvSpPr>
            <a:spLocks noGrp="1"/>
          </p:cNvSpPr>
          <p:nvPr>
            <p:ph type="sldNum" sz="quarter" idx="12"/>
          </p:nvPr>
        </p:nvSpPr>
        <p:spPr/>
        <p:txBody>
          <a:bodyPr/>
          <a:lstStyle/>
          <a:p>
            <a:fld id="{B9713C8C-8E70-45D5-AE59-23E60168254E}" type="slidenum">
              <a:rPr lang="en-US" smtClean="0"/>
              <a:t>9</a:t>
            </a:fld>
            <a:endParaRPr lang="en-US" dirty="0"/>
          </a:p>
        </p:txBody>
      </p:sp>
    </p:spTree>
    <p:extLst>
      <p:ext uri="{BB962C8B-B14F-4D97-AF65-F5344CB8AC3E}">
        <p14:creationId xmlns:p14="http://schemas.microsoft.com/office/powerpoint/2010/main" val="1067900684"/>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3954</TotalTime>
  <Words>925</Words>
  <Application>Microsoft Office PowerPoint</Application>
  <PresentationFormat>Widescreen</PresentationFormat>
  <Paragraphs>91</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Century Gothic</vt:lpstr>
      <vt:lpstr>Elephant</vt:lpstr>
      <vt:lpstr>Brush</vt:lpstr>
      <vt:lpstr>Office Theme</vt:lpstr>
      <vt:lpstr>Glenn Mandalas, Esq </vt:lpstr>
      <vt:lpstr>Agenda</vt:lpstr>
      <vt:lpstr>Home Addition Overview</vt:lpstr>
      <vt:lpstr>PowerPoint Presentation</vt:lpstr>
      <vt:lpstr>PowerPoint Presentation</vt:lpstr>
      <vt:lpstr>PowerPoint Presentation</vt:lpstr>
      <vt:lpstr>PowerPoint Presentation</vt:lpstr>
      <vt:lpstr>PowerPoint Presentation</vt:lpstr>
      <vt:lpstr>Our Request</vt:lpstr>
      <vt:lpstr>Circumstances Leading to Our Request</vt:lpstr>
      <vt:lpstr>Circumstances Leading to Our Request</vt:lpstr>
      <vt:lpstr>Exceptional Practical Difficulty</vt:lpstr>
      <vt:lpstr>Exceptional Practical Difficulty</vt:lpstr>
      <vt:lpstr>Exceptional Practical Difficulty</vt:lpstr>
      <vt:lpstr>Exceptional Practical Difficulty </vt:lpstr>
      <vt:lpstr>Exceptional Practical Difficulty</vt:lpstr>
      <vt:lpstr>Exceptional Practical Difficulty</vt:lpstr>
      <vt:lpstr>Exceptional Practical Difficulty</vt:lpstr>
      <vt:lpstr>Exceptional Practical Difficulty</vt:lpstr>
      <vt:lpstr>By the way… </vt:lpstr>
      <vt:lpstr>Exceptional Practical Difficulty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Dewey Beach  Board of Adjustment</dc:title>
  <dc:creator>Glenn Mandalas</dc:creator>
  <cp:lastModifiedBy>Glenn C. Mandalas</cp:lastModifiedBy>
  <cp:revision>49</cp:revision>
  <dcterms:created xsi:type="dcterms:W3CDTF">2022-09-14T15:00:58Z</dcterms:created>
  <dcterms:modified xsi:type="dcterms:W3CDTF">2025-12-11T21:53:26Z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