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 id="2147483775" r:id="rId5"/>
  </p:sldMasterIdLst>
  <p:notesMasterIdLst>
    <p:notesMasterId r:id="rId37"/>
  </p:notesMasterIdLst>
  <p:sldIdLst>
    <p:sldId id="436" r:id="rId6"/>
    <p:sldId id="439" r:id="rId7"/>
    <p:sldId id="440" r:id="rId8"/>
    <p:sldId id="488" r:id="rId9"/>
    <p:sldId id="489" r:id="rId10"/>
    <p:sldId id="490" r:id="rId11"/>
    <p:sldId id="500" r:id="rId12"/>
    <p:sldId id="498" r:id="rId13"/>
    <p:sldId id="447" r:id="rId14"/>
    <p:sldId id="455" r:id="rId15"/>
    <p:sldId id="501" r:id="rId16"/>
    <p:sldId id="503" r:id="rId17"/>
    <p:sldId id="487" r:id="rId18"/>
    <p:sldId id="486" r:id="rId19"/>
    <p:sldId id="482" r:id="rId20"/>
    <p:sldId id="497" r:id="rId21"/>
    <p:sldId id="496" r:id="rId22"/>
    <p:sldId id="491" r:id="rId23"/>
    <p:sldId id="499" r:id="rId24"/>
    <p:sldId id="492" r:id="rId25"/>
    <p:sldId id="494" r:id="rId26"/>
    <p:sldId id="420" r:id="rId27"/>
    <p:sldId id="431" r:id="rId28"/>
    <p:sldId id="422" r:id="rId29"/>
    <p:sldId id="432" r:id="rId30"/>
    <p:sldId id="433" r:id="rId31"/>
    <p:sldId id="434" r:id="rId32"/>
    <p:sldId id="435" r:id="rId33"/>
    <p:sldId id="463" r:id="rId34"/>
    <p:sldId id="476" r:id="rId35"/>
    <p:sldId id="477"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08" autoAdjust="0"/>
  </p:normalViewPr>
  <p:slideViewPr>
    <p:cSldViewPr snapToGrid="0">
      <p:cViewPr varScale="1">
        <p:scale>
          <a:sx n="146" d="100"/>
          <a:sy n="146" d="100"/>
        </p:scale>
        <p:origin x="168" y="408"/>
      </p:cViewPr>
      <p:guideLst>
        <p:guide orient="horz" pos="2160"/>
        <p:guide pos="672"/>
        <p:guide pos="7008"/>
        <p:guide orient="horz" pos="1824"/>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860B616-BCB2-4E7C-BAA6-B90DF21B9EDF}" type="datetimeFigureOut">
              <a:rPr lang="en-US" smtClean="0"/>
              <a:t>12/15/2025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216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5789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19782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8930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682606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1454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92248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5753-E3B1-BC7F-0C34-3D9891C38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6F48E-94FF-E9A6-4756-9638099AC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743DD6-39F9-452F-0D06-51E540D17179}"/>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CE2F998A-02ED-F755-3E0D-8CFB809B108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284493DE-C3FC-6DA3-0C89-61E51C249277}"/>
              </a:ext>
            </a:extLst>
          </p:cNvPr>
          <p:cNvSpPr>
            <a:spLocks noGrp="1"/>
          </p:cNvSpPr>
          <p:nvPr>
            <p:ph type="sldNum" sz="quarter" idx="12"/>
          </p:nvPr>
        </p:nvSpPr>
        <p:spPr/>
        <p:txBody>
          <a:bodyPr/>
          <a:lstStyle/>
          <a:p>
            <a:fld id="{5AD26B54-8186-4BCB-A45E-6B97C086199E}"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752F6864-2B8B-89FB-4D05-E4167E043790}"/>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5100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37-0A6D-FE78-6A9E-2DD6891D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22CB9-0A6E-A52A-36EF-E2E7EB7A3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F7F1C-9521-0DFB-F121-4E72FDE16DAC}"/>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477701A-D315-FA3E-817D-AFC5BF722CA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A5ABC21-EBE0-05D4-8F60-B156BD58BD1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51937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A14E-AF48-687A-EB84-7FCCCBC98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06E8E2-9C31-F358-3A24-37A2F3CCB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8A5B0-6F9D-C48D-4954-388DCEF550D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8BAE068E-1B1F-5EA0-B8C5-F5ACF2F5EA1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B168352-F33F-99BF-A29F-A2EF181E6B9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80941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7E6D-0369-E5D7-7250-9BE739D51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B6B3E-9285-0E49-DDFE-F0C116816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6F106E-FDF6-859A-2470-E595C6E51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22EBE-D0A4-575E-4124-6ED518D9C270}"/>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98AF84CD-1ABD-87D1-BB2B-85F0F8D893D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5CFB5C4-5438-6397-BE29-0ADF6D4DA74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86899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76C-EB3B-2D31-CF26-900729BC8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83E7D-F101-B894-B5E5-CFD356E43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7AD4C-43B3-A9FC-9B64-874EC9BDD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CFCC8-2CF6-DE84-4D0E-16A33F410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F7FA31-2108-CC23-721A-296AEFD64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5D0BC-105D-DEC2-91DC-5C857907AFC9}"/>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682D1E67-B5E2-AEE3-04E0-2CB0C6B7A4F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7C37D479-F95F-832B-0A94-44DC9BF5DDE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0307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B07-76C3-E957-582B-0A6611B55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C4F0A-3D1A-7253-540B-B612ED87A3B7}"/>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C18B6C54-8745-17DC-4D9C-0A51837ECBB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03DF894-1484-9598-8141-5C81BADA633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0848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E3E7C-3ABF-EF00-A131-76028FC8C6DC}"/>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21C76369-ABEA-6E80-0E04-F6DA5B2B5E71}"/>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A32301C-4D66-47CC-416C-8148B59127C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4097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1A63-A276-717E-60C3-FA3F24A70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5A243-91C5-FB92-DA07-F23990DA2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27D79-AB84-EBCC-039C-9B3240C5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E945E-6517-BEC1-3D69-8AE590D5A438}"/>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255CA6E-2305-9F34-02D4-B40D0A45539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F4845AA-B89C-C910-110E-9389A8AC5071}"/>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8652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D947-03DB-688F-5E1A-2478192AE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8F258-19D1-D90A-77EE-823D85EBE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2308E-34D9-F40F-3D8E-73ACED64D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07614-429F-63F8-0326-30BB3B2759A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A096FE1-DB12-2E45-35C3-56477EFF283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2B39933-1EE3-F8C0-104A-ABAF2027871D}"/>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4061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CBB6-6C75-7A59-8C1B-D9B7277BF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0B08D-0745-B5AA-E8B2-5F7598848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2F05A-2364-F41D-9042-FF8375F99F37}"/>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08BFCFE4-1176-230B-4650-125C22F3394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A0881A0-1E9B-42F9-903D-0D8D0E9735A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33157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30F44-2BB0-AC94-547A-7288F7B46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F4F73-049F-42C1-EF04-0ABA7F8A6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7BEA4-1F22-C77B-D668-F446F68BE071}"/>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2AFC4E2-F4E9-4934-56A3-0DC1FAA5283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B62E558-0262-2521-2477-8701E1A0FF1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126048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1111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67" r:id="rId17"/>
    <p:sldLayoutId id="2147483768" r:id="rId18"/>
    <p:sldLayoutId id="2147483769" r:id="rId19"/>
    <p:sldLayoutId id="2147483770" r:id="rId20"/>
    <p:sldLayoutId id="2147483771" r:id="rId21"/>
    <p:sldLayoutId id="2147483773" r:id="rId22"/>
    <p:sldLayoutId id="2147483774" r:id="rId23"/>
  </p:sldLayoutIdLst>
  <p:hf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64D26-9760-EF7C-4C7D-06A87EE32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8687DB-9799-9D8A-3330-50D4BAA43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F2A86-3AC6-346B-E37C-43ACECC6A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1CC81FF0-D318-7037-74DE-0DD66E87F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B1C418CE-8E8D-DE6E-46FA-5F4980AD1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883582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6D19B7-FE5E-56DF-855A-F1C538E9223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075C3-EEB4-CE84-47D2-E18D71BE5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C73E02D-F4AD-C76C-F807-ABC0C5668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C8EAFBC-85F9-BD6E-A18B-55686788A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Dewey Beach Delaware logo">
            <a:extLst>
              <a:ext uri="{FF2B5EF4-FFF2-40B4-BE49-F238E27FC236}">
                <a16:creationId xmlns:a16="http://schemas.microsoft.com/office/drawing/2014/main" id="{3B5AB5C5-D2F1-E724-4B50-B43920E5E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149" y="2240280"/>
            <a:ext cx="932921" cy="9372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8AF2658-8857-F300-4D88-199E4D968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FF951A6-FA85-E3B0-1569-19B90D093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1DE5AEB-8F62-BB16-D63D-7D548D00A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88852F3-A89C-2201-B17D-40B9876F39A2}"/>
              </a:ext>
            </a:extLst>
          </p:cNvPr>
          <p:cNvSpPr txBox="1">
            <a:spLocks/>
          </p:cNvSpPr>
          <p:nvPr/>
        </p:nvSpPr>
        <p:spPr>
          <a:xfrm>
            <a:off x="42111" y="842210"/>
            <a:ext cx="3970422" cy="141972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3600" kern="1200">
                <a:solidFill>
                  <a:schemeClr val="bg1"/>
                </a:solidFill>
                <a:latin typeface="+mn-lt"/>
                <a:ea typeface="+mj-ea"/>
                <a:cs typeface="+mj-cs"/>
              </a:defRPr>
            </a:lvl1pPr>
          </a:lstStyle>
          <a:p>
            <a:r>
              <a:rPr lang="en-US" dirty="0">
                <a:ln w="25400">
                  <a:solidFill>
                    <a:schemeClr val="bg1"/>
                  </a:solidFill>
                </a:ln>
                <a:effectLst/>
                <a:latin typeface="+mj-lt"/>
                <a:cs typeface="Arial" panose="020B0604020202020204" pitchFamily="34" charset="0"/>
              </a:rPr>
              <a:t>Dewey Beach</a:t>
            </a:r>
          </a:p>
          <a:p>
            <a:r>
              <a:rPr lang="en-US" dirty="0">
                <a:ln w="25400">
                  <a:solidFill>
                    <a:schemeClr val="bg1"/>
                  </a:solidFill>
                </a:ln>
                <a:effectLst/>
                <a:latin typeface="+mj-lt"/>
                <a:cs typeface="Arial" panose="020B0604020202020204" pitchFamily="34" charset="0"/>
              </a:rPr>
              <a:t> </a:t>
            </a:r>
            <a:br>
              <a:rPr lang="en-US" dirty="0">
                <a:ln w="25400">
                  <a:solidFill>
                    <a:schemeClr val="bg1"/>
                  </a:solidFill>
                </a:ln>
                <a:effectLst/>
                <a:latin typeface="+mj-lt"/>
                <a:cs typeface="Arial" panose="020B0604020202020204" pitchFamily="34" charset="0"/>
              </a:rPr>
            </a:br>
            <a:r>
              <a:rPr lang="en-US" dirty="0">
                <a:ln w="25400">
                  <a:solidFill>
                    <a:schemeClr val="bg1"/>
                  </a:solidFill>
                </a:ln>
                <a:effectLst/>
                <a:latin typeface="+mj-lt"/>
                <a:cs typeface="Arial" panose="020B0604020202020204" pitchFamily="34" charset="0"/>
              </a:rPr>
              <a:t>Board of Adjustment</a:t>
            </a:r>
          </a:p>
          <a:p>
            <a:endParaRPr lang="en-US" dirty="0">
              <a:ln w="25400">
                <a:solidFill>
                  <a:schemeClr val="bg1"/>
                </a:solidFill>
              </a:ln>
              <a:effectLst/>
              <a:latin typeface="+mj-lt"/>
              <a:cs typeface="Arial" panose="020B0604020202020204" pitchFamily="34" charset="0"/>
            </a:endParaRPr>
          </a:p>
          <a:p>
            <a:r>
              <a:rPr lang="en-US" dirty="0">
                <a:ln w="25400">
                  <a:solidFill>
                    <a:schemeClr val="bg1"/>
                  </a:solidFill>
                </a:ln>
                <a:effectLst/>
                <a:latin typeface="+mj-lt"/>
                <a:cs typeface="Arial" panose="020B0604020202020204" pitchFamily="34" charset="0"/>
              </a:rPr>
              <a:t>Dec 17, 2025</a:t>
            </a:r>
          </a:p>
        </p:txBody>
      </p:sp>
      <p:sp>
        <p:nvSpPr>
          <p:cNvPr id="9" name="Title 8">
            <a:extLst>
              <a:ext uri="{FF2B5EF4-FFF2-40B4-BE49-F238E27FC236}">
                <a16:creationId xmlns:a16="http://schemas.microsoft.com/office/drawing/2014/main" id="{390E9CA8-AA32-A445-D3A8-0E5C9B19123A}"/>
              </a:ext>
            </a:extLst>
          </p:cNvPr>
          <p:cNvSpPr>
            <a:spLocks noGrp="1"/>
          </p:cNvSpPr>
          <p:nvPr>
            <p:ph type="title"/>
          </p:nvPr>
        </p:nvSpPr>
        <p:spPr>
          <a:xfrm>
            <a:off x="7441633" y="3966239"/>
            <a:ext cx="3539691" cy="451184"/>
          </a:xfrm>
        </p:spPr>
        <p:txBody>
          <a:bodyPr anchor="t">
            <a:normAutofit fontScale="90000"/>
          </a:bodyPr>
          <a:lstStyle/>
          <a:p>
            <a:pPr algn="l"/>
            <a:r>
              <a:rPr lang="en-US" sz="2400" dirty="0">
                <a:solidFill>
                  <a:schemeClr val="accent1">
                    <a:lumMod val="75000"/>
                  </a:schemeClr>
                </a:solidFill>
              </a:rPr>
              <a:t>Glenn Mandalas, Esq</a:t>
            </a:r>
            <a:br>
              <a:rPr lang="en-US" sz="2400" dirty="0">
                <a:solidFill>
                  <a:schemeClr val="accent1">
                    <a:lumMod val="75000"/>
                  </a:schemeClr>
                </a:solidFill>
              </a:rPr>
            </a:br>
            <a:endParaRPr lang="en-US" sz="2400" dirty="0">
              <a:solidFill>
                <a:schemeClr val="accent1">
                  <a:lumMod val="75000"/>
                </a:schemeClr>
              </a:solidFill>
            </a:endParaRPr>
          </a:p>
        </p:txBody>
      </p:sp>
      <p:sp>
        <p:nvSpPr>
          <p:cNvPr id="28" name="TextBox 27">
            <a:extLst>
              <a:ext uri="{FF2B5EF4-FFF2-40B4-BE49-F238E27FC236}">
                <a16:creationId xmlns:a16="http://schemas.microsoft.com/office/drawing/2014/main" id="{38F3A748-771D-C8BC-C639-77FB27D90389}"/>
              </a:ext>
            </a:extLst>
          </p:cNvPr>
          <p:cNvSpPr txBox="1"/>
          <p:nvPr/>
        </p:nvSpPr>
        <p:spPr>
          <a:xfrm>
            <a:off x="6197862" y="369410"/>
            <a:ext cx="3771900" cy="369332"/>
          </a:xfrm>
          <a:prstGeom prst="rect">
            <a:avLst/>
          </a:prstGeom>
          <a:noFill/>
        </p:spPr>
        <p:txBody>
          <a:bodyPr wrap="square" rtlCol="0">
            <a:spAutoFit/>
          </a:bodyPr>
          <a:lstStyle/>
          <a:p>
            <a:pPr algn="ctr"/>
            <a:r>
              <a:rPr lang="en-US" dirty="0">
                <a:solidFill>
                  <a:schemeClr val="bg1"/>
                </a:solidFill>
              </a:rPr>
              <a:t>1603 Coastal Highway, Dewey Beach</a:t>
            </a:r>
          </a:p>
        </p:txBody>
      </p:sp>
      <p:sp>
        <p:nvSpPr>
          <p:cNvPr id="29" name="Slide Number Placeholder 28">
            <a:extLst>
              <a:ext uri="{FF2B5EF4-FFF2-40B4-BE49-F238E27FC236}">
                <a16:creationId xmlns:a16="http://schemas.microsoft.com/office/drawing/2014/main" id="{91EC3DBB-398F-D17A-D9C5-24F3693E0D92}"/>
              </a:ext>
            </a:extLst>
          </p:cNvPr>
          <p:cNvSpPr>
            <a:spLocks noGrp="1"/>
          </p:cNvSpPr>
          <p:nvPr>
            <p:ph type="sldNum" sz="quarter" idx="12"/>
          </p:nvPr>
        </p:nvSpPr>
        <p:spPr/>
        <p:txBody>
          <a:bodyPr/>
          <a:lstStyle/>
          <a:p>
            <a:fld id="{B9713C8C-8E70-45D5-AE59-23E60168254E}" type="slidenum">
              <a:rPr lang="en-US" smtClean="0"/>
              <a:t>1</a:t>
            </a:fld>
            <a:endParaRPr lang="en-US" dirty="0"/>
          </a:p>
        </p:txBody>
      </p:sp>
      <p:pic>
        <p:nvPicPr>
          <p:cNvPr id="17" name="Picture 16">
            <a:extLst>
              <a:ext uri="{FF2B5EF4-FFF2-40B4-BE49-F238E27FC236}">
                <a16:creationId xmlns:a16="http://schemas.microsoft.com/office/drawing/2014/main" id="{AA861D16-346E-0DB3-85FA-732A69927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55690" y="3581228"/>
            <a:ext cx="2008896" cy="673614"/>
          </a:xfrm>
          <a:prstGeom prst="rect">
            <a:avLst/>
          </a:prstGeom>
          <a:noFill/>
          <a:ln>
            <a:noFill/>
          </a:ln>
        </p:spPr>
      </p:pic>
      <p:sp>
        <p:nvSpPr>
          <p:cNvPr id="2" name="TextBox 1">
            <a:extLst>
              <a:ext uri="{FF2B5EF4-FFF2-40B4-BE49-F238E27FC236}">
                <a16:creationId xmlns:a16="http://schemas.microsoft.com/office/drawing/2014/main" id="{71D9D800-B02C-F35C-5CBE-026EDF1C7DAB}"/>
              </a:ext>
            </a:extLst>
          </p:cNvPr>
          <p:cNvSpPr txBox="1"/>
          <p:nvPr/>
        </p:nvSpPr>
        <p:spPr>
          <a:xfrm>
            <a:off x="7432765" y="4735379"/>
            <a:ext cx="3487783" cy="430887"/>
          </a:xfrm>
          <a:prstGeom prst="rect">
            <a:avLst/>
          </a:prstGeom>
          <a:noFill/>
        </p:spPr>
        <p:txBody>
          <a:bodyPr wrap="square" rtlCol="0">
            <a:spAutoFit/>
          </a:bodyPr>
          <a:lstStyle/>
          <a:p>
            <a:r>
              <a:rPr lang="en-US" sz="2200" dirty="0">
                <a:solidFill>
                  <a:schemeClr val="accent1">
                    <a:lumMod val="75000"/>
                  </a:schemeClr>
                </a:solidFill>
              </a:rPr>
              <a:t>Douglas M. Warner, P.E.</a:t>
            </a:r>
          </a:p>
        </p:txBody>
      </p:sp>
      <p:pic>
        <p:nvPicPr>
          <p:cNvPr id="1026" name="Picture 2" descr="logo">
            <a:extLst>
              <a:ext uri="{FF2B5EF4-FFF2-40B4-BE49-F238E27FC236}">
                <a16:creationId xmlns:a16="http://schemas.microsoft.com/office/drawing/2014/main" id="{95DC4AF6-675B-98B0-0AA9-FEBEE8E5F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236" y="4745601"/>
            <a:ext cx="2068966" cy="41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50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D56B91-0A24-D3E0-0614-B9127D0D0E4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0F1653-7AFB-CD19-C3AD-EACF4AB55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F219A48-4206-90CE-468E-850F4765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CDF792D-6F6D-692A-FC6F-0C0448AFD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8971264-6495-599E-B078-FD762B66B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F0FC520-C784-5A7E-55E9-6CCF3CB8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C67F7C-8A8E-2B10-A44C-A1405E772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E89754-4903-8F48-2B32-9C9745277BC7}"/>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B85E8AA5-CB01-C40B-6F42-F859BF9509EF}"/>
              </a:ext>
            </a:extLst>
          </p:cNvPr>
          <p:cNvSpPr>
            <a:spLocks noGrp="1"/>
          </p:cNvSpPr>
          <p:nvPr>
            <p:ph type="body" sz="quarter" idx="13"/>
          </p:nvPr>
        </p:nvSpPr>
        <p:spPr>
          <a:xfrm>
            <a:off x="4352477" y="1722297"/>
            <a:ext cx="6215374" cy="3968498"/>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Severely undersized lot</a:t>
            </a:r>
          </a:p>
          <a:p>
            <a:pPr indent="-228600" algn="l">
              <a:buFont typeface="Arial" panose="020B0604020202020204" pitchFamily="34" charset="0"/>
              <a:buChar char="•"/>
            </a:pPr>
            <a:r>
              <a:rPr lang="en-US" sz="2800" b="1" i="1" dirty="0">
                <a:solidFill>
                  <a:schemeClr val="tx1"/>
                </a:solidFill>
                <a:latin typeface="+mn-lt"/>
              </a:rPr>
              <a:t>At 2,239 sf, the lot is less than half the size of most lots</a:t>
            </a:r>
          </a:p>
          <a:p>
            <a:pPr indent="-228600" algn="l">
              <a:buFont typeface="Arial" panose="020B0604020202020204" pitchFamily="34" charset="0"/>
              <a:buChar char="•"/>
            </a:pPr>
            <a:r>
              <a:rPr lang="en-US" sz="2800" b="1" i="1" dirty="0">
                <a:solidFill>
                  <a:schemeClr val="tx1"/>
                </a:solidFill>
                <a:latin typeface="+mn-lt"/>
              </a:rPr>
              <a:t>In the RB-3 zoning district, the minimum lot size is 5,000 sf</a:t>
            </a:r>
          </a:p>
          <a:p>
            <a:pPr indent="-228600" algn="l">
              <a:buFont typeface="Arial" panose="020B0604020202020204" pitchFamily="34" charset="0"/>
              <a:buChar char="•"/>
            </a:pPr>
            <a:r>
              <a:rPr lang="en-US" sz="2800" b="1" i="1" dirty="0">
                <a:solidFill>
                  <a:schemeClr val="tx1"/>
                </a:solidFill>
                <a:latin typeface="+mn-lt"/>
              </a:rPr>
              <a:t>Two lots the size of 116 </a:t>
            </a:r>
            <a:r>
              <a:rPr lang="en-US" sz="2800" b="1" i="1" dirty="0" err="1">
                <a:solidFill>
                  <a:schemeClr val="tx1"/>
                </a:solidFill>
                <a:latin typeface="+mn-lt"/>
              </a:rPr>
              <a:t>Dagsworthy</a:t>
            </a:r>
            <a:r>
              <a:rPr lang="en-US" sz="2800" b="1" i="1" dirty="0">
                <a:solidFill>
                  <a:schemeClr val="tx1"/>
                </a:solidFill>
                <a:latin typeface="+mn-lt"/>
              </a:rPr>
              <a:t> combined would not satisfy the minimum lot size requirement   </a:t>
            </a:r>
          </a:p>
        </p:txBody>
      </p:sp>
      <p:sp>
        <p:nvSpPr>
          <p:cNvPr id="4" name="Slide Number Placeholder 3">
            <a:extLst>
              <a:ext uri="{FF2B5EF4-FFF2-40B4-BE49-F238E27FC236}">
                <a16:creationId xmlns:a16="http://schemas.microsoft.com/office/drawing/2014/main" id="{EAF24633-4283-A1AA-46D2-36C4C8CA3D00}"/>
              </a:ext>
            </a:extLst>
          </p:cNvPr>
          <p:cNvSpPr>
            <a:spLocks noGrp="1"/>
          </p:cNvSpPr>
          <p:nvPr>
            <p:ph type="sldNum" sz="quarter" idx="12"/>
          </p:nvPr>
        </p:nvSpPr>
        <p:spPr/>
        <p:txBody>
          <a:bodyPr/>
          <a:lstStyle/>
          <a:p>
            <a:fld id="{B9713C8C-8E70-45D5-AE59-23E60168254E}" type="slidenum">
              <a:rPr lang="en-US" smtClean="0"/>
              <a:t>10</a:t>
            </a:fld>
            <a:endParaRPr lang="en-US" dirty="0"/>
          </a:p>
        </p:txBody>
      </p:sp>
    </p:spTree>
    <p:extLst>
      <p:ext uri="{BB962C8B-B14F-4D97-AF65-F5344CB8AC3E}">
        <p14:creationId xmlns:p14="http://schemas.microsoft.com/office/powerpoint/2010/main" val="1148417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40FBAA-149E-AF15-BEF7-DFA9B933BD0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579B488-3DA4-D1BE-AC9B-77C7830B6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B352139-CA02-E0A8-A8F3-C6F325523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A342524-D537-F2E5-77A6-A3CE139E4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0AE9C1E-25C6-7073-A9E5-16CA0044F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8ACC761-011C-0BA2-E695-86A50C6AD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D208594-E64E-4EF7-0FF9-A60268C30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D737A5-D623-DC5A-59C1-F7B82FE98FB1}"/>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dirty="0">
                <a:solidFill>
                  <a:srgbClr val="FFFFFF"/>
                </a:solidFill>
              </a:rPr>
              <a:t>Circumstances Leading to Our Request</a:t>
            </a:r>
            <a:endParaRPr lang="en-US" sz="40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3229C81E-EBAA-DC9E-CC0D-FB816A40E6B3}"/>
              </a:ext>
            </a:extLst>
          </p:cNvPr>
          <p:cNvSpPr>
            <a:spLocks noGrp="1"/>
          </p:cNvSpPr>
          <p:nvPr>
            <p:ph type="body" sz="quarter" idx="13"/>
          </p:nvPr>
        </p:nvSpPr>
        <p:spPr>
          <a:xfrm>
            <a:off x="4522944" y="120465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i="1" cap="none" dirty="0">
                <a:solidFill>
                  <a:schemeClr val="tx1"/>
                </a:solidFill>
                <a:latin typeface="+mn-lt"/>
              </a:rPr>
              <a:t>§ 185-47 Lot area.</a:t>
            </a:r>
          </a:p>
          <a:p>
            <a:pPr indent="-228600" algn="l">
              <a:buFont typeface="Arial" panose="020B0604020202020204" pitchFamily="34" charset="0"/>
              <a:buChar char="•"/>
            </a:pPr>
            <a:r>
              <a:rPr lang="en-US" sz="2800" i="1" cap="none" dirty="0">
                <a:solidFill>
                  <a:schemeClr val="tx1"/>
                </a:solidFill>
                <a:latin typeface="+mn-lt"/>
              </a:rPr>
              <a:t>A. If the deed or instrument under which an owner acquired title to a lot was of record prior to the application of any zoning regulations and restrictions to the premises, and if such lot does not conform to the requirements of such regulations and restrictions as to width of lots and lot area per dwelling unit, the provisions of such lot area per dwelling unit and lot width regulations and restrictions </a:t>
            </a:r>
            <a:r>
              <a:rPr lang="en-US" sz="2800" i="1" cap="none" dirty="0">
                <a:solidFill>
                  <a:schemeClr val="tx1"/>
                </a:solidFill>
                <a:highlight>
                  <a:srgbClr val="FFFF00"/>
                </a:highlight>
                <a:latin typeface="+mn-lt"/>
              </a:rPr>
              <a:t>shall not prevent the owner of such lot from erecting a single-family detached dwelling or making other improvements on the lot.</a:t>
            </a:r>
            <a:endParaRPr lang="en-US" sz="2800" b="1" i="1" cap="none" dirty="0">
              <a:solidFill>
                <a:schemeClr val="tx1"/>
              </a:solidFill>
              <a:highlight>
                <a:srgbClr val="FFFF00"/>
              </a:highlight>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899EA3EA-D0A6-5DCF-7B60-BC7BAC4B9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24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300BA4-FD6A-2504-9C1A-2E9D440C3A9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CA894-DA9A-0DBC-B70F-5A13B14B0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6952D6B-E41D-3AEE-3F62-17FF056A6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6EB9480-0A25-6946-DCD8-655531E19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B49C203-05CE-F8A0-2509-66676A8EE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70D02C1-E0F1-9FD7-762F-F17B7DAC8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CE63A94-BDB7-9674-42EC-81B10FD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388F30-C272-0D89-FE43-F7AC6E0A91E5}"/>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4" name="Slide Number Placeholder 3">
            <a:extLst>
              <a:ext uri="{FF2B5EF4-FFF2-40B4-BE49-F238E27FC236}">
                <a16:creationId xmlns:a16="http://schemas.microsoft.com/office/drawing/2014/main" id="{A02E9850-A72A-DC59-6924-4D5472F877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41B9A9EC-697F-753B-529D-821C0B67993E}"/>
              </a:ext>
            </a:extLst>
          </p:cNvPr>
          <p:cNvSpPr>
            <a:spLocks noGrp="1"/>
          </p:cNvSpPr>
          <p:nvPr>
            <p:ph type="body" sz="quarter" idx="13"/>
          </p:nvPr>
        </p:nvSpPr>
        <p:spPr/>
        <p:txBody>
          <a:bodyPr/>
          <a:lstStyle/>
          <a:p>
            <a:endParaRPr lang="en-US"/>
          </a:p>
        </p:txBody>
      </p:sp>
      <p:grpSp>
        <p:nvGrpSpPr>
          <p:cNvPr id="7" name="Group 6">
            <a:extLst>
              <a:ext uri="{FF2B5EF4-FFF2-40B4-BE49-F238E27FC236}">
                <a16:creationId xmlns:a16="http://schemas.microsoft.com/office/drawing/2014/main" id="{43A4D7CD-61C4-314B-5531-135FE4EE7C27}"/>
              </a:ext>
            </a:extLst>
          </p:cNvPr>
          <p:cNvGrpSpPr/>
          <p:nvPr/>
        </p:nvGrpSpPr>
        <p:grpSpPr>
          <a:xfrm>
            <a:off x="4759359" y="188048"/>
            <a:ext cx="6295596" cy="6272703"/>
            <a:chOff x="2734617" y="142328"/>
            <a:chExt cx="6295596" cy="6272703"/>
          </a:xfrm>
        </p:grpSpPr>
        <p:pic>
          <p:nvPicPr>
            <p:cNvPr id="8" name="Picture 7">
              <a:extLst>
                <a:ext uri="{FF2B5EF4-FFF2-40B4-BE49-F238E27FC236}">
                  <a16:creationId xmlns:a16="http://schemas.microsoft.com/office/drawing/2014/main" id="{CD56227A-2E3F-D81A-E6A0-2576AB9A1AD9}"/>
                </a:ext>
              </a:extLst>
            </p:cNvPr>
            <p:cNvPicPr>
              <a:picLocks noChangeAspect="1"/>
            </p:cNvPicPr>
            <p:nvPr/>
          </p:nvPicPr>
          <p:blipFill>
            <a:blip r:embed="rId2"/>
            <a:stretch>
              <a:fillRect/>
            </a:stretch>
          </p:blipFill>
          <p:spPr>
            <a:xfrm rot="159166">
              <a:off x="2734617" y="142328"/>
              <a:ext cx="6295596" cy="6272703"/>
            </a:xfrm>
            <a:prstGeom prst="rect">
              <a:avLst/>
            </a:prstGeom>
          </p:spPr>
        </p:pic>
        <p:sp>
          <p:nvSpPr>
            <p:cNvPr id="9" name="Rectangle 8">
              <a:extLst>
                <a:ext uri="{FF2B5EF4-FFF2-40B4-BE49-F238E27FC236}">
                  <a16:creationId xmlns:a16="http://schemas.microsoft.com/office/drawing/2014/main" id="{661347DD-9909-7EC1-A6C8-381729E6F635}"/>
                </a:ext>
              </a:extLst>
            </p:cNvPr>
            <p:cNvSpPr/>
            <p:nvPr/>
          </p:nvSpPr>
          <p:spPr>
            <a:xfrm>
              <a:off x="4114416" y="1721031"/>
              <a:ext cx="2070847" cy="134471"/>
            </a:xfrm>
            <a:prstGeom prst="rect">
              <a:avLst/>
            </a:prstGeom>
            <a:solidFill>
              <a:srgbClr val="FFFF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6084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9F9AC-62CF-37FD-72DA-6824B3CD82A9}"/>
              </a:ext>
            </a:extLst>
          </p:cNvPr>
          <p:cNvSpPr>
            <a:spLocks noGrp="1"/>
          </p:cNvSpPr>
          <p:nvPr>
            <p:ph type="sldNum" sz="quarter" idx="12"/>
          </p:nvPr>
        </p:nvSpPr>
        <p:spPr/>
        <p:txBody>
          <a:bodyPr/>
          <a:lstStyle/>
          <a:p>
            <a:fld id="{B9713C8C-8E70-45D5-AE59-23E60168254E}" type="slidenum">
              <a:rPr lang="en-US" smtClean="0"/>
              <a:t>13</a:t>
            </a:fld>
            <a:endParaRPr lang="en-US" dirty="0"/>
          </a:p>
        </p:txBody>
      </p:sp>
      <p:pic>
        <p:nvPicPr>
          <p:cNvPr id="4" name="Picture 3">
            <a:extLst>
              <a:ext uri="{FF2B5EF4-FFF2-40B4-BE49-F238E27FC236}">
                <a16:creationId xmlns:a16="http://schemas.microsoft.com/office/drawing/2014/main" id="{3563A27E-35D1-974D-F9AF-AD25207CD0D2}"/>
              </a:ext>
            </a:extLst>
          </p:cNvPr>
          <p:cNvPicPr>
            <a:picLocks noChangeAspect="1"/>
          </p:cNvPicPr>
          <p:nvPr/>
        </p:nvPicPr>
        <p:blipFill>
          <a:blip r:embed="rId2"/>
          <a:stretch>
            <a:fillRect/>
          </a:stretch>
        </p:blipFill>
        <p:spPr>
          <a:xfrm>
            <a:off x="1302854" y="139849"/>
            <a:ext cx="3927498" cy="5825265"/>
          </a:xfrm>
          <a:prstGeom prst="rect">
            <a:avLst/>
          </a:prstGeom>
        </p:spPr>
      </p:pic>
      <p:pic>
        <p:nvPicPr>
          <p:cNvPr id="6" name="Picture 5">
            <a:extLst>
              <a:ext uri="{FF2B5EF4-FFF2-40B4-BE49-F238E27FC236}">
                <a16:creationId xmlns:a16="http://schemas.microsoft.com/office/drawing/2014/main" id="{2657BBAE-B39D-BBBE-0501-50D13780EBDE}"/>
              </a:ext>
            </a:extLst>
          </p:cNvPr>
          <p:cNvPicPr>
            <a:picLocks noChangeAspect="1"/>
          </p:cNvPicPr>
          <p:nvPr/>
        </p:nvPicPr>
        <p:blipFill>
          <a:blip r:embed="rId3"/>
          <a:stretch>
            <a:fillRect/>
          </a:stretch>
        </p:blipFill>
        <p:spPr>
          <a:xfrm>
            <a:off x="6906409" y="121475"/>
            <a:ext cx="3789129" cy="5736063"/>
          </a:xfrm>
          <a:prstGeom prst="rect">
            <a:avLst/>
          </a:prstGeom>
        </p:spPr>
      </p:pic>
      <p:sp>
        <p:nvSpPr>
          <p:cNvPr id="7" name="TextBox 6">
            <a:extLst>
              <a:ext uri="{FF2B5EF4-FFF2-40B4-BE49-F238E27FC236}">
                <a16:creationId xmlns:a16="http://schemas.microsoft.com/office/drawing/2014/main" id="{F1A5AF7E-1BD1-BA9B-43EC-34F0CE591317}"/>
              </a:ext>
            </a:extLst>
          </p:cNvPr>
          <p:cNvSpPr txBox="1"/>
          <p:nvPr/>
        </p:nvSpPr>
        <p:spPr>
          <a:xfrm>
            <a:off x="1983442" y="6162786"/>
            <a:ext cx="2835983" cy="369332"/>
          </a:xfrm>
          <a:prstGeom prst="rect">
            <a:avLst/>
          </a:prstGeom>
          <a:noFill/>
        </p:spPr>
        <p:txBody>
          <a:bodyPr wrap="square" rtlCol="0">
            <a:spAutoFit/>
          </a:bodyPr>
          <a:lstStyle/>
          <a:p>
            <a:r>
              <a:rPr lang="en-US" dirty="0"/>
              <a:t>Code Compliant First Floor</a:t>
            </a:r>
          </a:p>
        </p:txBody>
      </p:sp>
      <p:sp>
        <p:nvSpPr>
          <p:cNvPr id="8" name="TextBox 7">
            <a:extLst>
              <a:ext uri="{FF2B5EF4-FFF2-40B4-BE49-F238E27FC236}">
                <a16:creationId xmlns:a16="http://schemas.microsoft.com/office/drawing/2014/main" id="{8C028370-2A8F-FDDB-ADAB-336691F95998}"/>
              </a:ext>
            </a:extLst>
          </p:cNvPr>
          <p:cNvSpPr txBox="1"/>
          <p:nvPr/>
        </p:nvSpPr>
        <p:spPr>
          <a:xfrm>
            <a:off x="7450119" y="6110791"/>
            <a:ext cx="2974040" cy="369332"/>
          </a:xfrm>
          <a:prstGeom prst="rect">
            <a:avLst/>
          </a:prstGeom>
          <a:noFill/>
        </p:spPr>
        <p:txBody>
          <a:bodyPr wrap="square" rtlCol="0">
            <a:spAutoFit/>
          </a:bodyPr>
          <a:lstStyle/>
          <a:p>
            <a:r>
              <a:rPr lang="en-US" dirty="0"/>
              <a:t>Code Compliant Second Floor</a:t>
            </a:r>
          </a:p>
        </p:txBody>
      </p:sp>
    </p:spTree>
    <p:extLst>
      <p:ext uri="{BB962C8B-B14F-4D97-AF65-F5344CB8AC3E}">
        <p14:creationId xmlns:p14="http://schemas.microsoft.com/office/powerpoint/2010/main" val="55693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5986F5-0724-5A89-CE80-3BA0553A5691}"/>
              </a:ext>
            </a:extLst>
          </p:cNvPr>
          <p:cNvSpPr>
            <a:spLocks noGrp="1"/>
          </p:cNvSpPr>
          <p:nvPr>
            <p:ph type="sldNum" sz="quarter" idx="12"/>
          </p:nvPr>
        </p:nvSpPr>
        <p:spPr/>
        <p:txBody>
          <a:bodyPr/>
          <a:lstStyle/>
          <a:p>
            <a:fld id="{B9713C8C-8E70-45D5-AE59-23E60168254E}" type="slidenum">
              <a:rPr lang="en-US" smtClean="0"/>
              <a:t>14</a:t>
            </a:fld>
            <a:endParaRPr lang="en-US" dirty="0"/>
          </a:p>
        </p:txBody>
      </p:sp>
      <p:pic>
        <p:nvPicPr>
          <p:cNvPr id="4" name="Picture 3">
            <a:extLst>
              <a:ext uri="{FF2B5EF4-FFF2-40B4-BE49-F238E27FC236}">
                <a16:creationId xmlns:a16="http://schemas.microsoft.com/office/drawing/2014/main" id="{6AE5F096-270A-4738-DA69-8BB45FD547CE}"/>
              </a:ext>
            </a:extLst>
          </p:cNvPr>
          <p:cNvPicPr>
            <a:picLocks noChangeAspect="1"/>
          </p:cNvPicPr>
          <p:nvPr/>
        </p:nvPicPr>
        <p:blipFill>
          <a:blip r:embed="rId2"/>
          <a:stretch>
            <a:fillRect/>
          </a:stretch>
        </p:blipFill>
        <p:spPr>
          <a:xfrm>
            <a:off x="1474497" y="188259"/>
            <a:ext cx="3910069" cy="5896535"/>
          </a:xfrm>
          <a:prstGeom prst="rect">
            <a:avLst/>
          </a:prstGeom>
        </p:spPr>
      </p:pic>
      <p:pic>
        <p:nvPicPr>
          <p:cNvPr id="6" name="Picture 5">
            <a:extLst>
              <a:ext uri="{FF2B5EF4-FFF2-40B4-BE49-F238E27FC236}">
                <a16:creationId xmlns:a16="http://schemas.microsoft.com/office/drawing/2014/main" id="{7A2E778E-DE11-0A0B-748F-369A4959E911}"/>
              </a:ext>
            </a:extLst>
          </p:cNvPr>
          <p:cNvPicPr>
            <a:picLocks noChangeAspect="1"/>
          </p:cNvPicPr>
          <p:nvPr/>
        </p:nvPicPr>
        <p:blipFill>
          <a:blip r:embed="rId3"/>
          <a:stretch>
            <a:fillRect/>
          </a:stretch>
        </p:blipFill>
        <p:spPr>
          <a:xfrm>
            <a:off x="6689911" y="188260"/>
            <a:ext cx="3863241" cy="5829300"/>
          </a:xfrm>
          <a:prstGeom prst="rect">
            <a:avLst/>
          </a:prstGeom>
        </p:spPr>
      </p:pic>
      <p:sp>
        <p:nvSpPr>
          <p:cNvPr id="7" name="TextBox 6">
            <a:extLst>
              <a:ext uri="{FF2B5EF4-FFF2-40B4-BE49-F238E27FC236}">
                <a16:creationId xmlns:a16="http://schemas.microsoft.com/office/drawing/2014/main" id="{874147BC-8ABB-0CAD-FFB1-C268BB5C0EB2}"/>
              </a:ext>
            </a:extLst>
          </p:cNvPr>
          <p:cNvSpPr txBox="1"/>
          <p:nvPr/>
        </p:nvSpPr>
        <p:spPr>
          <a:xfrm>
            <a:off x="2790266" y="6205817"/>
            <a:ext cx="1337982" cy="369332"/>
          </a:xfrm>
          <a:prstGeom prst="rect">
            <a:avLst/>
          </a:prstGeom>
          <a:noFill/>
        </p:spPr>
        <p:txBody>
          <a:bodyPr wrap="square" rtlCol="0">
            <a:spAutoFit/>
          </a:bodyPr>
          <a:lstStyle/>
          <a:p>
            <a:r>
              <a:rPr lang="en-US" dirty="0"/>
              <a:t>First Floor</a:t>
            </a:r>
          </a:p>
        </p:txBody>
      </p:sp>
      <p:sp>
        <p:nvSpPr>
          <p:cNvPr id="8" name="TextBox 7">
            <a:extLst>
              <a:ext uri="{FF2B5EF4-FFF2-40B4-BE49-F238E27FC236}">
                <a16:creationId xmlns:a16="http://schemas.microsoft.com/office/drawing/2014/main" id="{E7072E2B-0A60-EF9B-0E90-87D21B319194}"/>
              </a:ext>
            </a:extLst>
          </p:cNvPr>
          <p:cNvSpPr txBox="1"/>
          <p:nvPr/>
        </p:nvSpPr>
        <p:spPr>
          <a:xfrm>
            <a:off x="8012207" y="6143065"/>
            <a:ext cx="1568822" cy="369332"/>
          </a:xfrm>
          <a:prstGeom prst="rect">
            <a:avLst/>
          </a:prstGeom>
          <a:noFill/>
        </p:spPr>
        <p:txBody>
          <a:bodyPr wrap="square" rtlCol="0">
            <a:spAutoFit/>
          </a:bodyPr>
          <a:lstStyle/>
          <a:p>
            <a:r>
              <a:rPr lang="en-US" dirty="0"/>
              <a:t>Second Floor</a:t>
            </a:r>
          </a:p>
        </p:txBody>
      </p:sp>
    </p:spTree>
    <p:extLst>
      <p:ext uri="{BB962C8B-B14F-4D97-AF65-F5344CB8AC3E}">
        <p14:creationId xmlns:p14="http://schemas.microsoft.com/office/powerpoint/2010/main" val="1429053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B16B8C-ECBA-9F59-D972-4929F79B4E2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D0F4195-DEFD-BC02-7E1F-40574C207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2ACE3A-6B6F-0686-0B2E-AA258DE7A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603B7E7-FFEF-6ED7-5A51-9E9641B82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F45872-2A12-337B-FB1B-3BEA367C1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3131891-5195-57C4-E335-01ED676B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F11855B-95AD-68E6-EEE6-79CC56DEE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5EDB67-A17F-2C6E-5D24-C4F2AC78ED26}"/>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91286EA0-5C26-E585-8536-BDDDBF9943BE}"/>
              </a:ext>
            </a:extLst>
          </p:cNvPr>
          <p:cNvSpPr>
            <a:spLocks noGrp="1"/>
          </p:cNvSpPr>
          <p:nvPr>
            <p:ph type="body" sz="quarter" idx="13"/>
          </p:nvPr>
        </p:nvSpPr>
        <p:spPr>
          <a:xfrm>
            <a:off x="4418815" y="1002688"/>
            <a:ext cx="6706385" cy="4011530"/>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If variances are granted</a:t>
            </a:r>
          </a:p>
          <a:p>
            <a:pPr lvl="1"/>
            <a:r>
              <a:rPr lang="en-US" sz="2800" b="1" i="1" dirty="0"/>
              <a:t>Rebuild within the front and back setbacks observed by the previous structure</a:t>
            </a:r>
          </a:p>
          <a:p>
            <a:pPr lvl="1"/>
            <a:r>
              <a:rPr lang="en-US" sz="2800" b="1" i="1" dirty="0"/>
              <a:t>Rebuild well-within established building lines</a:t>
            </a:r>
          </a:p>
        </p:txBody>
      </p:sp>
      <p:sp>
        <p:nvSpPr>
          <p:cNvPr id="4" name="Slide Number Placeholder 3">
            <a:extLst>
              <a:ext uri="{FF2B5EF4-FFF2-40B4-BE49-F238E27FC236}">
                <a16:creationId xmlns:a16="http://schemas.microsoft.com/office/drawing/2014/main" id="{B005FAE3-19EB-35C4-787E-6B73FE10C2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82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F650-6550-97E6-96A8-894837DC65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9A106-1929-8BAD-C320-EDDB7B797F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8D36CD-7B09-D009-8225-49733B06B16C}"/>
              </a:ext>
            </a:extLst>
          </p:cNvPr>
          <p:cNvPicPr>
            <a:picLocks noChangeAspect="1"/>
          </p:cNvPicPr>
          <p:nvPr/>
        </p:nvPicPr>
        <p:blipFill>
          <a:blip r:embed="rId2"/>
          <a:stretch>
            <a:fillRect/>
          </a:stretch>
        </p:blipFill>
        <p:spPr>
          <a:xfrm>
            <a:off x="792244" y="0"/>
            <a:ext cx="10648152" cy="6858000"/>
          </a:xfrm>
          <a:prstGeom prst="rect">
            <a:avLst/>
          </a:prstGeom>
        </p:spPr>
      </p:pic>
      <p:grpSp>
        <p:nvGrpSpPr>
          <p:cNvPr id="23" name="Group 22">
            <a:extLst>
              <a:ext uri="{FF2B5EF4-FFF2-40B4-BE49-F238E27FC236}">
                <a16:creationId xmlns:a16="http://schemas.microsoft.com/office/drawing/2014/main" id="{FD0DC723-7756-745A-3408-08568303B00C}"/>
              </a:ext>
            </a:extLst>
          </p:cNvPr>
          <p:cNvGrpSpPr/>
          <p:nvPr/>
        </p:nvGrpSpPr>
        <p:grpSpPr>
          <a:xfrm>
            <a:off x="809897" y="2877250"/>
            <a:ext cx="10085551" cy="1306578"/>
            <a:chOff x="809897" y="2877250"/>
            <a:chExt cx="10085551" cy="1306578"/>
          </a:xfrm>
        </p:grpSpPr>
        <p:sp>
          <p:nvSpPr>
            <p:cNvPr id="7" name="Rectangle 6">
              <a:extLst>
                <a:ext uri="{FF2B5EF4-FFF2-40B4-BE49-F238E27FC236}">
                  <a16:creationId xmlns:a16="http://schemas.microsoft.com/office/drawing/2014/main" id="{80FF4592-D282-AEE4-EFAF-2327CA6E4C44}"/>
                </a:ext>
              </a:extLst>
            </p:cNvPr>
            <p:cNvSpPr/>
            <p:nvPr/>
          </p:nvSpPr>
          <p:spPr>
            <a:xfrm rot="21123660">
              <a:off x="6680456" y="3311669"/>
              <a:ext cx="292960" cy="408762"/>
            </a:xfrm>
            <a:prstGeom prst="rect">
              <a:avLst/>
            </a:prstGeom>
            <a:solidFill>
              <a:srgbClr val="FFFF00">
                <a:alpha val="30000"/>
              </a:srgbClr>
            </a:solid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B8EF269-8A9B-2196-9A04-CD655E4B45E3}"/>
                </a:ext>
              </a:extLst>
            </p:cNvPr>
            <p:cNvSpPr/>
            <p:nvPr/>
          </p:nvSpPr>
          <p:spPr>
            <a:xfrm rot="21169239">
              <a:off x="4276387" y="3420747"/>
              <a:ext cx="525646" cy="42813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9BFCAB7-4F73-AEB0-4FAC-702DB1CD366D}"/>
                </a:ext>
              </a:extLst>
            </p:cNvPr>
            <p:cNvSpPr/>
            <p:nvPr/>
          </p:nvSpPr>
          <p:spPr>
            <a:xfrm rot="21169239">
              <a:off x="6082175" y="3270896"/>
              <a:ext cx="461013" cy="42813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E070E13-B172-EA08-FFBE-D60CE057CF34}"/>
                </a:ext>
              </a:extLst>
            </p:cNvPr>
            <p:cNvSpPr/>
            <p:nvPr/>
          </p:nvSpPr>
          <p:spPr>
            <a:xfrm rot="21169239">
              <a:off x="7089283" y="3156911"/>
              <a:ext cx="579682" cy="780380"/>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9A229A-2233-CD4B-9CB7-7C0777344235}"/>
                </a:ext>
              </a:extLst>
            </p:cNvPr>
            <p:cNvSpPr/>
            <p:nvPr/>
          </p:nvSpPr>
          <p:spPr>
            <a:xfrm rot="21269082">
              <a:off x="7988119" y="3084433"/>
              <a:ext cx="1309266" cy="595629"/>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976F077-AA24-1A6A-1F46-3EDDB8F4758A}"/>
                </a:ext>
              </a:extLst>
            </p:cNvPr>
            <p:cNvSpPr/>
            <p:nvPr/>
          </p:nvSpPr>
          <p:spPr>
            <a:xfrm rot="21224516">
              <a:off x="9445463" y="3022317"/>
              <a:ext cx="449359" cy="53648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BC87EFD-89BF-CF99-39EA-C660D0EAD730}"/>
                </a:ext>
              </a:extLst>
            </p:cNvPr>
            <p:cNvSpPr/>
            <p:nvPr/>
          </p:nvSpPr>
          <p:spPr>
            <a:xfrm rot="21360399">
              <a:off x="10236191" y="2877250"/>
              <a:ext cx="613918" cy="83407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4028AE8-62A5-24EF-9D85-F714081F4B21}"/>
                </a:ext>
              </a:extLst>
            </p:cNvPr>
            <p:cNvSpPr/>
            <p:nvPr/>
          </p:nvSpPr>
          <p:spPr>
            <a:xfrm rot="21169239">
              <a:off x="817740" y="3483695"/>
              <a:ext cx="1000765" cy="678213"/>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A27E53A-5E73-280B-CD86-105085731F40}"/>
                </a:ext>
              </a:extLst>
            </p:cNvPr>
            <p:cNvSpPr/>
            <p:nvPr/>
          </p:nvSpPr>
          <p:spPr>
            <a:xfrm rot="21169239">
              <a:off x="5615086" y="3382960"/>
              <a:ext cx="255233" cy="177466"/>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318CF2FF-29BD-83F7-842C-AE9F92964546}"/>
                </a:ext>
              </a:extLst>
            </p:cNvPr>
            <p:cNvCxnSpPr>
              <a:cxnSpLocks/>
            </p:cNvCxnSpPr>
            <p:nvPr/>
          </p:nvCxnSpPr>
          <p:spPr>
            <a:xfrm flipV="1">
              <a:off x="809897" y="2952206"/>
              <a:ext cx="10019212" cy="65967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4C9815-4A84-8584-E2C9-447EFBF2010A}"/>
                </a:ext>
              </a:extLst>
            </p:cNvPr>
            <p:cNvCxnSpPr>
              <a:cxnSpLocks/>
            </p:cNvCxnSpPr>
            <p:nvPr/>
          </p:nvCxnSpPr>
          <p:spPr>
            <a:xfrm flipV="1">
              <a:off x="876236" y="3524154"/>
              <a:ext cx="10019212" cy="65967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Star: 5 Points 23">
            <a:extLst>
              <a:ext uri="{FF2B5EF4-FFF2-40B4-BE49-F238E27FC236}">
                <a16:creationId xmlns:a16="http://schemas.microsoft.com/office/drawing/2014/main" id="{3DAEADF3-0529-0D96-B563-94FADA3D6260}"/>
              </a:ext>
            </a:extLst>
          </p:cNvPr>
          <p:cNvSpPr/>
          <p:nvPr/>
        </p:nvSpPr>
        <p:spPr>
          <a:xfrm>
            <a:off x="6707778" y="3376749"/>
            <a:ext cx="235131"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CEF9672-9080-2F2F-EA32-9360B8C1D48C}"/>
              </a:ext>
            </a:extLst>
          </p:cNvPr>
          <p:cNvSpPr txBox="1"/>
          <p:nvPr/>
        </p:nvSpPr>
        <p:spPr>
          <a:xfrm>
            <a:off x="868682" y="313509"/>
            <a:ext cx="2645228"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Established Building Lines</a:t>
            </a:r>
          </a:p>
        </p:txBody>
      </p:sp>
    </p:spTree>
    <p:extLst>
      <p:ext uri="{BB962C8B-B14F-4D97-AF65-F5344CB8AC3E}">
        <p14:creationId xmlns:p14="http://schemas.microsoft.com/office/powerpoint/2010/main" val="3377921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FCE971-951D-E054-E17E-772971C5428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B4BC10-6C15-5430-2CF8-DCCA3369E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F837B1D-BF90-B223-9EA1-CA449C8DB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561C008-E9D5-CD1C-4339-621D26456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6046AF8-5114-BE28-3215-D5BCD14FF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6554C94-4BD7-9799-6100-1C3C501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7E3ABDD-ADF6-AA42-704B-4541D6875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01C772-8378-9D83-B5E1-D519050350E2}"/>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AAEA6804-4096-3AB3-28A1-2CE9DF2D0938}"/>
              </a:ext>
            </a:extLst>
          </p:cNvPr>
          <p:cNvSpPr>
            <a:spLocks noGrp="1"/>
          </p:cNvSpPr>
          <p:nvPr>
            <p:ph type="body" sz="quarter" idx="13"/>
          </p:nvPr>
        </p:nvSpPr>
        <p:spPr>
          <a:xfrm>
            <a:off x="4341719" y="356076"/>
            <a:ext cx="6706385" cy="5453054"/>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If variances are granted</a:t>
            </a:r>
          </a:p>
          <a:p>
            <a:pPr lvl="1"/>
            <a:r>
              <a:rPr lang="en-US" sz="2800" b="1" i="1" dirty="0">
                <a:solidFill>
                  <a:schemeClr val="tx1"/>
                </a:solidFill>
                <a:latin typeface="+mn-lt"/>
              </a:rPr>
              <a:t>Edge of existing pavement is approximately 40 feet from the property line, so the home will be </a:t>
            </a:r>
            <a:r>
              <a:rPr lang="en-US" sz="2800" b="1" i="1" dirty="0"/>
              <a:t>approximately 43 feet from the edge of pavement (almost double the 22 foot setback requirement).</a:t>
            </a:r>
            <a:endParaRPr lang="en-US" sz="2800" b="1" i="1" dirty="0">
              <a:solidFill>
                <a:schemeClr val="tx1"/>
              </a:solidFill>
              <a:latin typeface="+mn-lt"/>
            </a:endParaRPr>
          </a:p>
        </p:txBody>
      </p:sp>
      <p:sp>
        <p:nvSpPr>
          <p:cNvPr id="4" name="Slide Number Placeholder 3">
            <a:extLst>
              <a:ext uri="{FF2B5EF4-FFF2-40B4-BE49-F238E27FC236}">
                <a16:creationId xmlns:a16="http://schemas.microsoft.com/office/drawing/2014/main" id="{D0B30AEF-218B-AF20-3EEA-94C127B0C0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640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9E64-3A03-780A-0812-D09B67AB31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899F5-8CEB-A3F7-D7A0-11784ECD74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DCD7986-80A9-0AA7-7FF3-0A65B46C6360}"/>
              </a:ext>
            </a:extLst>
          </p:cNvPr>
          <p:cNvPicPr>
            <a:picLocks noChangeAspect="1"/>
          </p:cNvPicPr>
          <p:nvPr/>
        </p:nvPicPr>
        <p:blipFill>
          <a:blip r:embed="rId2"/>
          <a:stretch>
            <a:fillRect/>
          </a:stretch>
        </p:blipFill>
        <p:spPr>
          <a:xfrm>
            <a:off x="651673" y="0"/>
            <a:ext cx="10888653" cy="6858000"/>
          </a:xfrm>
          <a:prstGeom prst="rect">
            <a:avLst/>
          </a:prstGeom>
        </p:spPr>
      </p:pic>
      <p:cxnSp>
        <p:nvCxnSpPr>
          <p:cNvPr id="6" name="Straight Connector 5">
            <a:extLst>
              <a:ext uri="{FF2B5EF4-FFF2-40B4-BE49-F238E27FC236}">
                <a16:creationId xmlns:a16="http://schemas.microsoft.com/office/drawing/2014/main" id="{41E6444E-BA5E-F8FA-F0BE-BE5C4F2E7DBE}"/>
              </a:ext>
            </a:extLst>
          </p:cNvPr>
          <p:cNvCxnSpPr/>
          <p:nvPr/>
        </p:nvCxnSpPr>
        <p:spPr>
          <a:xfrm>
            <a:off x="2193185" y="2530069"/>
            <a:ext cx="19113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854C65-0A2F-CAA9-1A99-D0336FC80397}"/>
              </a:ext>
            </a:extLst>
          </p:cNvPr>
          <p:cNvCxnSpPr>
            <a:cxnSpLocks/>
          </p:cNvCxnSpPr>
          <p:nvPr/>
        </p:nvCxnSpPr>
        <p:spPr>
          <a:xfrm flipV="1">
            <a:off x="4102539" y="1933303"/>
            <a:ext cx="6269370" cy="5924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321F55-1C83-00BD-A451-5B405E643967}"/>
              </a:ext>
            </a:extLst>
          </p:cNvPr>
          <p:cNvCxnSpPr>
            <a:cxnSpLocks/>
          </p:cNvCxnSpPr>
          <p:nvPr/>
        </p:nvCxnSpPr>
        <p:spPr>
          <a:xfrm flipV="1">
            <a:off x="653945" y="3278777"/>
            <a:ext cx="4518946" cy="4487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36B30C-9E34-2D96-CAF0-9282CC9DCCC5}"/>
              </a:ext>
            </a:extLst>
          </p:cNvPr>
          <p:cNvCxnSpPr>
            <a:cxnSpLocks/>
          </p:cNvCxnSpPr>
          <p:nvPr/>
        </p:nvCxnSpPr>
        <p:spPr>
          <a:xfrm flipV="1">
            <a:off x="5199819" y="3043646"/>
            <a:ext cx="5132901" cy="5205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934797-1D3D-C009-FD79-8F4C731DBD18}"/>
              </a:ext>
            </a:extLst>
          </p:cNvPr>
          <p:cNvCxnSpPr>
            <a:cxnSpLocks/>
          </p:cNvCxnSpPr>
          <p:nvPr/>
        </p:nvCxnSpPr>
        <p:spPr>
          <a:xfrm>
            <a:off x="5166360" y="3265714"/>
            <a:ext cx="58783" cy="3135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E54766-0739-14A1-7FFC-34821066ECFA}"/>
              </a:ext>
            </a:extLst>
          </p:cNvPr>
          <p:cNvCxnSpPr>
            <a:cxnSpLocks/>
          </p:cNvCxnSpPr>
          <p:nvPr/>
        </p:nvCxnSpPr>
        <p:spPr>
          <a:xfrm>
            <a:off x="5414554" y="3233057"/>
            <a:ext cx="54429" cy="29609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0FF6224-F63D-5777-99DE-8B98A4C93304}"/>
              </a:ext>
            </a:extLst>
          </p:cNvPr>
          <p:cNvSpPr txBox="1"/>
          <p:nvPr/>
        </p:nvSpPr>
        <p:spPr>
          <a:xfrm rot="21270522">
            <a:off x="5884433" y="2303930"/>
            <a:ext cx="940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 ft</a:t>
            </a:r>
          </a:p>
        </p:txBody>
      </p:sp>
      <p:sp>
        <p:nvSpPr>
          <p:cNvPr id="21" name="TextBox 20">
            <a:extLst>
              <a:ext uri="{FF2B5EF4-FFF2-40B4-BE49-F238E27FC236}">
                <a16:creationId xmlns:a16="http://schemas.microsoft.com/office/drawing/2014/main" id="{A001CFAE-D8B8-7A11-10DE-C4AE259E0AF1}"/>
              </a:ext>
            </a:extLst>
          </p:cNvPr>
          <p:cNvSpPr txBox="1"/>
          <p:nvPr/>
        </p:nvSpPr>
        <p:spPr>
          <a:xfrm rot="21270522">
            <a:off x="5397138" y="3119845"/>
            <a:ext cx="940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 ft</a:t>
            </a:r>
          </a:p>
        </p:txBody>
      </p:sp>
      <p:sp>
        <p:nvSpPr>
          <p:cNvPr id="22" name="Star: 5 Points 21">
            <a:extLst>
              <a:ext uri="{FF2B5EF4-FFF2-40B4-BE49-F238E27FC236}">
                <a16:creationId xmlns:a16="http://schemas.microsoft.com/office/drawing/2014/main" id="{759FA776-F567-19D8-8EB1-B12809464BEC}"/>
              </a:ext>
            </a:extLst>
          </p:cNvPr>
          <p:cNvSpPr/>
          <p:nvPr/>
        </p:nvSpPr>
        <p:spPr>
          <a:xfrm>
            <a:off x="6296298" y="3540034"/>
            <a:ext cx="235131"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4D1AFD7B-7229-D30F-0C33-F5ACBC509CC9}"/>
              </a:ext>
            </a:extLst>
          </p:cNvPr>
          <p:cNvCxnSpPr>
            <a:cxnSpLocks/>
          </p:cNvCxnSpPr>
          <p:nvPr/>
        </p:nvCxnSpPr>
        <p:spPr>
          <a:xfrm>
            <a:off x="6282466" y="3012141"/>
            <a:ext cx="77096" cy="41958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BBDE2DC-1C30-F930-C41A-C9EE78B69623}"/>
              </a:ext>
            </a:extLst>
          </p:cNvPr>
          <p:cNvSpPr/>
          <p:nvPr/>
        </p:nvSpPr>
        <p:spPr>
          <a:xfrm rot="21266141">
            <a:off x="677731" y="2719444"/>
            <a:ext cx="9929308" cy="352313"/>
          </a:xfrm>
          <a:prstGeom prst="rect">
            <a:avLst/>
          </a:prstGeom>
          <a:solidFill>
            <a:schemeClr val="accent3">
              <a:alpha val="7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67CF17F-5458-FF14-07E8-86A2ECCD9C3B}"/>
              </a:ext>
            </a:extLst>
          </p:cNvPr>
          <p:cNvCxnSpPr>
            <a:cxnSpLocks/>
          </p:cNvCxnSpPr>
          <p:nvPr/>
        </p:nvCxnSpPr>
        <p:spPr>
          <a:xfrm>
            <a:off x="5905948" y="2345167"/>
            <a:ext cx="150607" cy="108383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A2B35BD-9ED5-A3D6-B641-F0F0F943570F}"/>
              </a:ext>
            </a:extLst>
          </p:cNvPr>
          <p:cNvSpPr txBox="1"/>
          <p:nvPr/>
        </p:nvSpPr>
        <p:spPr>
          <a:xfrm rot="21270522">
            <a:off x="6284259" y="3006093"/>
            <a:ext cx="940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ft</a:t>
            </a:r>
          </a:p>
        </p:txBody>
      </p:sp>
      <p:sp>
        <p:nvSpPr>
          <p:cNvPr id="25" name="TextBox 24">
            <a:extLst>
              <a:ext uri="{FF2B5EF4-FFF2-40B4-BE49-F238E27FC236}">
                <a16:creationId xmlns:a16="http://schemas.microsoft.com/office/drawing/2014/main" id="{95A82D4D-1216-003F-2380-78EFDC9EBBAE}"/>
              </a:ext>
            </a:extLst>
          </p:cNvPr>
          <p:cNvSpPr txBox="1"/>
          <p:nvPr/>
        </p:nvSpPr>
        <p:spPr>
          <a:xfrm rot="21270522">
            <a:off x="6999864" y="2430180"/>
            <a:ext cx="3187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Calibri" panose="020F0502020204030204"/>
              </a:rPr>
              <a:t>Dagsworthy</a:t>
            </a:r>
            <a:r>
              <a:rPr lang="en-US" dirty="0">
                <a:solidFill>
                  <a:prstClr val="black"/>
                </a:solidFill>
                <a:latin typeface="Calibri" panose="020F0502020204030204"/>
              </a:rPr>
              <a:t> Ave Pavement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04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BAE33-39EC-D38B-1540-FB4FBE8857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6026A-D0E3-D4D6-D384-1F4F6FC066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C42303E-06FF-CDD9-F06B-B32EA0E1858D}"/>
              </a:ext>
            </a:extLst>
          </p:cNvPr>
          <p:cNvPicPr>
            <a:picLocks noChangeAspect="1"/>
          </p:cNvPicPr>
          <p:nvPr/>
        </p:nvPicPr>
        <p:blipFill>
          <a:blip r:embed="rId2"/>
          <a:stretch>
            <a:fillRect/>
          </a:stretch>
        </p:blipFill>
        <p:spPr>
          <a:xfrm>
            <a:off x="457995" y="0"/>
            <a:ext cx="11276010" cy="6858000"/>
          </a:xfrm>
          <a:prstGeom prst="rect">
            <a:avLst/>
          </a:prstGeom>
        </p:spPr>
      </p:pic>
      <p:cxnSp>
        <p:nvCxnSpPr>
          <p:cNvPr id="5" name="Straight Arrow Connector 4">
            <a:extLst>
              <a:ext uri="{FF2B5EF4-FFF2-40B4-BE49-F238E27FC236}">
                <a16:creationId xmlns:a16="http://schemas.microsoft.com/office/drawing/2014/main" id="{2A14E2E6-E29B-9BED-372F-E2AB11F36BA6}"/>
              </a:ext>
            </a:extLst>
          </p:cNvPr>
          <p:cNvCxnSpPr>
            <a:cxnSpLocks/>
          </p:cNvCxnSpPr>
          <p:nvPr/>
        </p:nvCxnSpPr>
        <p:spPr>
          <a:xfrm flipV="1">
            <a:off x="3331029" y="3749040"/>
            <a:ext cx="3069771" cy="156754"/>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C069900-D0C4-DFE3-3C8C-EDC659386DDB}"/>
              </a:ext>
            </a:extLst>
          </p:cNvPr>
          <p:cNvSpPr txBox="1"/>
          <p:nvPr/>
        </p:nvSpPr>
        <p:spPr>
          <a:xfrm rot="21363150">
            <a:off x="4598124" y="3768634"/>
            <a:ext cx="1064623" cy="400110"/>
          </a:xfrm>
          <a:prstGeom prst="rect">
            <a:avLst/>
          </a:prstGeom>
          <a:noFill/>
        </p:spPr>
        <p:txBody>
          <a:bodyPr wrap="square" rtlCol="0">
            <a:spAutoFit/>
          </a:bodyPr>
          <a:lstStyle/>
          <a:p>
            <a:r>
              <a:rPr lang="en-US" sz="2000" b="1" dirty="0">
                <a:solidFill>
                  <a:srgbClr val="FFFF00"/>
                </a:solidFill>
              </a:rPr>
              <a:t>40 ft+-</a:t>
            </a:r>
          </a:p>
        </p:txBody>
      </p:sp>
      <p:cxnSp>
        <p:nvCxnSpPr>
          <p:cNvPr id="9" name="Straight Connector 8">
            <a:extLst>
              <a:ext uri="{FF2B5EF4-FFF2-40B4-BE49-F238E27FC236}">
                <a16:creationId xmlns:a16="http://schemas.microsoft.com/office/drawing/2014/main" id="{ED6FBAB6-3B12-AA43-58BA-D9A9F07E339C}"/>
              </a:ext>
            </a:extLst>
          </p:cNvPr>
          <p:cNvCxnSpPr/>
          <p:nvPr/>
        </p:nvCxnSpPr>
        <p:spPr>
          <a:xfrm>
            <a:off x="1312817" y="3161211"/>
            <a:ext cx="8281852" cy="91440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76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F17730-F021-4433-290B-CEC11DAEE97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268F13-89D4-6E4B-E3B6-0B537DC61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60B557-B4A8-9A69-2BE2-7CE2D8E95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DCCC4FE-73F9-07FB-4067-A9ACBA3A7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CA85E77-4585-F4B4-A024-B3BC48250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1E6E9F5-5609-FED6-B631-2CEFC41FD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4DC42BD-6D44-A08F-A02C-D01261653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6BCB55-965B-2005-2D47-1E199AFE5F3C}"/>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Agenda</a:t>
            </a:r>
          </a:p>
        </p:txBody>
      </p:sp>
      <p:sp>
        <p:nvSpPr>
          <p:cNvPr id="3" name="Text Placeholder 2">
            <a:extLst>
              <a:ext uri="{FF2B5EF4-FFF2-40B4-BE49-F238E27FC236}">
                <a16:creationId xmlns:a16="http://schemas.microsoft.com/office/drawing/2014/main" id="{5EB64F98-5B6E-581A-B061-65BE8A031ADE}"/>
              </a:ext>
            </a:extLst>
          </p:cNvPr>
          <p:cNvSpPr>
            <a:spLocks noGrp="1"/>
          </p:cNvSpPr>
          <p:nvPr>
            <p:ph type="body" sz="quarter" idx="13"/>
          </p:nvPr>
        </p:nvSpPr>
        <p:spPr>
          <a:xfrm>
            <a:off x="4581727" y="649480"/>
            <a:ext cx="7372708"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Building lot</a:t>
            </a:r>
            <a:r>
              <a:rPr lang="en-US" sz="2800" b="1" i="1" cap="none" dirty="0">
                <a:solidFill>
                  <a:schemeClr val="tx1"/>
                </a:solidFill>
                <a:latin typeface="+mn-lt"/>
              </a:rPr>
              <a:t> </a:t>
            </a:r>
            <a:r>
              <a:rPr lang="en-US" sz="2800" b="1" i="1" dirty="0">
                <a:solidFill>
                  <a:schemeClr val="tx1"/>
                </a:solidFill>
                <a:latin typeface="+mn-lt"/>
              </a:rPr>
              <a:t>o</a:t>
            </a:r>
            <a:r>
              <a:rPr lang="en-US" sz="2800" b="1" i="1" cap="none" dirty="0">
                <a:solidFill>
                  <a:schemeClr val="tx1"/>
                </a:solidFill>
                <a:latin typeface="+mn-lt"/>
              </a:rPr>
              <a:t>verview</a:t>
            </a:r>
          </a:p>
          <a:p>
            <a:pPr indent="-228600" algn="l">
              <a:buFont typeface="Arial" panose="020B0604020202020204" pitchFamily="34" charset="0"/>
              <a:buChar char="•"/>
            </a:pPr>
            <a:r>
              <a:rPr lang="en-US" sz="2800" b="1" i="1" cap="none" dirty="0">
                <a:solidFill>
                  <a:schemeClr val="tx1"/>
                </a:solidFill>
                <a:latin typeface="+mn-lt"/>
              </a:rPr>
              <a:t>Our variance request</a:t>
            </a:r>
          </a:p>
          <a:p>
            <a:pPr indent="-228600" algn="l">
              <a:buFont typeface="Arial" panose="020B0604020202020204" pitchFamily="34" charset="0"/>
              <a:buChar char="•"/>
            </a:pPr>
            <a:r>
              <a:rPr lang="en-US" sz="2800" b="1" i="1" cap="none" dirty="0">
                <a:solidFill>
                  <a:schemeClr val="tx1"/>
                </a:solidFill>
                <a:latin typeface="+mn-lt"/>
              </a:rPr>
              <a:t>Circumstances leading to our variance requests</a:t>
            </a:r>
          </a:p>
          <a:p>
            <a:pPr indent="-228600" algn="l">
              <a:buFont typeface="Arial" panose="020B0604020202020204" pitchFamily="34" charset="0"/>
              <a:buChar char="•"/>
            </a:pPr>
            <a:r>
              <a:rPr lang="en-US" sz="2800" b="1" i="1" cap="none" dirty="0">
                <a:solidFill>
                  <a:schemeClr val="tx1"/>
                </a:solidFill>
                <a:latin typeface="+mn-lt"/>
              </a:rPr>
              <a:t>Exceptional Practical Difficulty</a:t>
            </a:r>
          </a:p>
          <a:p>
            <a:pPr indent="-228600" algn="l">
              <a:buFont typeface="Arial" panose="020B0604020202020204" pitchFamily="34" charset="0"/>
              <a:buChar char="•"/>
            </a:pPr>
            <a:r>
              <a:rPr lang="en-US" sz="2800" b="1" i="1" dirty="0">
                <a:solidFill>
                  <a:schemeClr val="tx1"/>
                </a:solidFill>
                <a:latin typeface="+mn-lt"/>
              </a:rPr>
              <a:t>Conclusion</a:t>
            </a: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244850D-6CA7-BA28-15EF-CD620A4E4840}"/>
              </a:ext>
            </a:extLst>
          </p:cNvPr>
          <p:cNvSpPr>
            <a:spLocks noGrp="1"/>
          </p:cNvSpPr>
          <p:nvPr>
            <p:ph type="sldNum" sz="quarter" idx="12"/>
          </p:nvPr>
        </p:nvSpPr>
        <p:spPr/>
        <p:txBody>
          <a:bodyPr/>
          <a:lstStyle/>
          <a:p>
            <a:fld id="{B9713C8C-8E70-45D5-AE59-23E60168254E}" type="slidenum">
              <a:rPr lang="en-US" smtClean="0"/>
              <a:t>2</a:t>
            </a:fld>
            <a:endParaRPr lang="en-US" dirty="0"/>
          </a:p>
        </p:txBody>
      </p:sp>
    </p:spTree>
    <p:extLst>
      <p:ext uri="{BB962C8B-B14F-4D97-AF65-F5344CB8AC3E}">
        <p14:creationId xmlns:p14="http://schemas.microsoft.com/office/powerpoint/2010/main" val="367259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5E2FB-A3EA-F8DB-060E-D480354A1DA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959E9FC-121A-A4EB-D61F-2A1D7C189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3485613-D628-E48D-C642-B9A47B922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86575F-3103-3652-A4BC-22F2E0F5A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ECC3C65-BAC6-9A95-BDC5-F526D023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58F3C47-FE06-9C9B-9240-FAD401237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F2A2E10-045B-B122-4D49-A6077DE0F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2FC490-8AB3-925B-9751-F7A773ED1848}"/>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Circumstances Leading to Our Request</a:t>
            </a:r>
          </a:p>
        </p:txBody>
      </p:sp>
      <p:sp>
        <p:nvSpPr>
          <p:cNvPr id="3" name="Text Placeholder 2">
            <a:extLst>
              <a:ext uri="{FF2B5EF4-FFF2-40B4-BE49-F238E27FC236}">
                <a16:creationId xmlns:a16="http://schemas.microsoft.com/office/drawing/2014/main" id="{D2BDA86A-D25E-4E92-40E3-108BAD85B4EC}"/>
              </a:ext>
            </a:extLst>
          </p:cNvPr>
          <p:cNvSpPr>
            <a:spLocks noGrp="1"/>
          </p:cNvSpPr>
          <p:nvPr>
            <p:ph type="body" sz="quarter" idx="13"/>
          </p:nvPr>
        </p:nvSpPr>
        <p:spPr>
          <a:xfrm>
            <a:off x="4341719" y="356075"/>
            <a:ext cx="6706385" cy="402228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If variances are granted</a:t>
            </a:r>
          </a:p>
          <a:p>
            <a:pPr lvl="1"/>
            <a:r>
              <a:rPr lang="en-US" sz="2800" b="1" i="1" dirty="0"/>
              <a:t>consistent with the rhythm and scale of the neighborhood</a:t>
            </a:r>
            <a:endParaRPr lang="en-US" sz="2800" b="1" i="1" dirty="0">
              <a:solidFill>
                <a:schemeClr val="tx1"/>
              </a:solidFill>
              <a:latin typeface="+mn-lt"/>
            </a:endParaRPr>
          </a:p>
        </p:txBody>
      </p:sp>
      <p:sp>
        <p:nvSpPr>
          <p:cNvPr id="4" name="Slide Number Placeholder 3">
            <a:extLst>
              <a:ext uri="{FF2B5EF4-FFF2-40B4-BE49-F238E27FC236}">
                <a16:creationId xmlns:a16="http://schemas.microsoft.com/office/drawing/2014/main" id="{4E6A6032-5324-F148-B974-FBEE254342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5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38C5-E419-7B5E-FD6F-53AC532F20FF}"/>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1D171C0D-B879-0DD9-2031-0F4D9A0964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12ACA5A-CD3A-86CB-DE57-DA34BEDB4341}"/>
              </a:ext>
            </a:extLst>
          </p:cNvPr>
          <p:cNvPicPr>
            <a:picLocks noChangeAspect="1"/>
          </p:cNvPicPr>
          <p:nvPr/>
        </p:nvPicPr>
        <p:blipFill>
          <a:blip r:embed="rId2"/>
          <a:stretch>
            <a:fillRect/>
          </a:stretch>
        </p:blipFill>
        <p:spPr>
          <a:xfrm>
            <a:off x="750411" y="0"/>
            <a:ext cx="10691178" cy="6858000"/>
          </a:xfrm>
          <a:prstGeom prst="rect">
            <a:avLst/>
          </a:prstGeom>
        </p:spPr>
      </p:pic>
    </p:spTree>
    <p:extLst>
      <p:ext uri="{BB962C8B-B14F-4D97-AF65-F5344CB8AC3E}">
        <p14:creationId xmlns:p14="http://schemas.microsoft.com/office/powerpoint/2010/main" val="44809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6"/>
            <a:ext cx="3201366" cy="2149814"/>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7279347" cy="5546047"/>
          </a:xfrm>
        </p:spPr>
        <p:txBody>
          <a:bodyPr vert="horz" lIns="91440" tIns="45720" rIns="91440" bIns="45720" rtlCol="0" anchor="ctr">
            <a:normAutofit fontScale="85000" lnSpcReduction="10000"/>
          </a:bodyPr>
          <a:lstStyle/>
          <a:p>
            <a:pPr indent="-228600" algn="l">
              <a:buFont typeface="Arial" panose="020B0604020202020204" pitchFamily="34" charset="0"/>
              <a:buChar char="•"/>
            </a:pPr>
            <a:r>
              <a:rPr lang="en-US" sz="2800" b="1" i="1" cap="none" dirty="0">
                <a:solidFill>
                  <a:schemeClr val="tx1"/>
                </a:solidFill>
                <a:latin typeface="+mn-lt"/>
              </a:rPr>
              <a:t>Bd. of Adjustment of New Castle </a:t>
            </a:r>
            <a:r>
              <a:rPr lang="en-US" sz="2800" b="1" i="1" cap="none" dirty="0" err="1">
                <a:solidFill>
                  <a:schemeClr val="tx1"/>
                </a:solidFill>
                <a:latin typeface="+mn-lt"/>
              </a:rPr>
              <a:t>Cty</a:t>
            </a:r>
            <a:r>
              <a:rPr lang="en-US" sz="2800" b="1" i="1" cap="none" dirty="0">
                <a:solidFill>
                  <a:schemeClr val="tx1"/>
                </a:solidFill>
                <a:latin typeface="+mn-lt"/>
              </a:rPr>
              <a:t> v. Kwik-Check Realty, Inc</a:t>
            </a:r>
          </a:p>
          <a:p>
            <a:pPr lvl="1"/>
            <a:r>
              <a:rPr lang="en-US" sz="2800" cap="none" dirty="0">
                <a:solidFill>
                  <a:schemeClr val="tx1"/>
                </a:solidFill>
                <a:latin typeface="+mn-lt"/>
              </a:rPr>
              <a:t>Delaware Supreme Court: “[s]</a:t>
            </a:r>
            <a:r>
              <a:rPr lang="en-US" sz="2800" cap="none" dirty="0" err="1">
                <a:solidFill>
                  <a:schemeClr val="tx1"/>
                </a:solidFill>
                <a:latin typeface="+mn-lt"/>
              </a:rPr>
              <a:t>uch</a:t>
            </a:r>
            <a:r>
              <a:rPr lang="en-US" sz="2800" cap="none" dirty="0">
                <a:solidFill>
                  <a:schemeClr val="tx1"/>
                </a:solidFill>
                <a:latin typeface="+mn-lt"/>
              </a:rPr>
              <a:t> [exceptional] practical difficulty is present where the requested dimensional change is minimal and the harm to the applicant if the variance is denied will be greater than the probable effect on the neighboring properties if the variance is granted.”</a:t>
            </a:r>
          </a:p>
          <a:p>
            <a:pPr indent="-228600" algn="l">
              <a:buFont typeface="Arial" panose="020B0604020202020204" pitchFamily="34" charset="0"/>
              <a:buChar char="•"/>
            </a:pPr>
            <a:r>
              <a:rPr lang="en-US" sz="2800" b="1" cap="none" dirty="0">
                <a:solidFill>
                  <a:schemeClr val="tx1"/>
                </a:solidFill>
                <a:latin typeface="+mn-lt"/>
              </a:rPr>
              <a:t>Conway &amp; Conway v. Zoning Bd. of Adjustment</a:t>
            </a:r>
            <a:endParaRPr lang="en-US" sz="2800" cap="none" dirty="0">
              <a:solidFill>
                <a:schemeClr val="tx1"/>
              </a:solidFill>
              <a:latin typeface="+mn-lt"/>
            </a:endParaRPr>
          </a:p>
          <a:p>
            <a:pPr lvl="1"/>
            <a:r>
              <a:rPr lang="en-US" sz="2800" cap="none" dirty="0">
                <a:solidFill>
                  <a:schemeClr val="tx1"/>
                </a:solidFill>
                <a:latin typeface="+mn-lt"/>
              </a:rPr>
              <a:t>Delaware Superior Court: the Kwik-Check analysis is “…a determination as to whether the Appellants are experiencing exceptional practical difficulty in their efforts to make normal improvements to their property, which, in turn, </a:t>
            </a:r>
            <a:r>
              <a:rPr lang="en-US" sz="2800" b="1" i="1" cap="none" dirty="0">
                <a:solidFill>
                  <a:schemeClr val="tx1"/>
                </a:solidFill>
                <a:latin typeface="+mn-lt"/>
              </a:rPr>
              <a:t>is decided by weighing the interest of the applicants against the interest of the public. The balancing of competing interests is the essence of the Kwik-Check test</a:t>
            </a:r>
            <a:r>
              <a:rPr lang="en-US" sz="2800" cap="none" dirty="0">
                <a:solidFill>
                  <a:schemeClr val="tx1"/>
                </a:solidFill>
                <a:latin typeface="+mn-lt"/>
              </a:rPr>
              <a:t>.” </a:t>
            </a: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69F1C481-5F7C-EFBF-40D3-DB83A27E89F3}"/>
              </a:ext>
            </a:extLst>
          </p:cNvPr>
          <p:cNvSpPr>
            <a:spLocks noGrp="1"/>
          </p:cNvSpPr>
          <p:nvPr>
            <p:ph type="sldNum" sz="quarter" idx="12"/>
          </p:nvPr>
        </p:nvSpPr>
        <p:spPr/>
        <p:txBody>
          <a:bodyPr/>
          <a:lstStyle/>
          <a:p>
            <a:fld id="{B9713C8C-8E70-45D5-AE59-23E60168254E}" type="slidenum">
              <a:rPr lang="en-US" smtClean="0"/>
              <a:t>22</a:t>
            </a:fld>
            <a:endParaRPr lang="en-US" dirty="0"/>
          </a:p>
        </p:txBody>
      </p:sp>
      <p:pic>
        <p:nvPicPr>
          <p:cNvPr id="1026" name="Picture 2" descr="Scales of justice icon isolated on blue background">
            <a:extLst>
              <a:ext uri="{FF2B5EF4-FFF2-40B4-BE49-F238E27FC236}">
                <a16:creationId xmlns:a16="http://schemas.microsoft.com/office/drawing/2014/main" id="{9C93314D-0003-D28E-13CE-4D819AD65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3" t="19333" r="16194" b="25333"/>
          <a:stretch>
            <a:fillRect/>
          </a:stretch>
        </p:blipFill>
        <p:spPr bwMode="auto">
          <a:xfrm>
            <a:off x="1181941" y="3233057"/>
            <a:ext cx="2521379" cy="224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590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cap="none" dirty="0">
                <a:solidFill>
                  <a:schemeClr val="tx1"/>
                </a:solidFill>
                <a:latin typeface="+mn-lt"/>
              </a:rPr>
              <a:t>The exceptional practical difficulty arises from the fact that the Property is a substantially undersized lot, making it infeasible to improve the Property with a residential single-family home consistent with other new home construction in Dewey Beach.</a:t>
            </a: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E98C42A9-3E65-D8F3-E153-3092345715FA}"/>
              </a:ext>
            </a:extLst>
          </p:cNvPr>
          <p:cNvSpPr>
            <a:spLocks noGrp="1"/>
          </p:cNvSpPr>
          <p:nvPr>
            <p:ph type="sldNum" sz="quarter" idx="12"/>
          </p:nvPr>
        </p:nvSpPr>
        <p:spPr/>
        <p:txBody>
          <a:bodyPr/>
          <a:lstStyle/>
          <a:p>
            <a:fld id="{B9713C8C-8E70-45D5-AE59-23E60168254E}" type="slidenum">
              <a:rPr lang="en-US" smtClean="0"/>
              <a:t>23</a:t>
            </a:fld>
            <a:endParaRPr lang="en-US" dirty="0"/>
          </a:p>
        </p:txBody>
      </p:sp>
    </p:spTree>
    <p:extLst>
      <p:ext uri="{BB962C8B-B14F-4D97-AF65-F5344CB8AC3E}">
        <p14:creationId xmlns:p14="http://schemas.microsoft.com/office/powerpoint/2010/main" val="156739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indent="-228600" algn="l">
              <a:buFont typeface="Arial" panose="020B0604020202020204" pitchFamily="34" charset="0"/>
              <a:buChar char="•"/>
            </a:pPr>
            <a:r>
              <a:rPr lang="en-US" sz="2000" b="1" dirty="0">
                <a:solidFill>
                  <a:schemeClr val="tx1"/>
                </a:solidFill>
                <a:latin typeface="+mn-lt"/>
              </a:rPr>
              <a:t>F</a:t>
            </a:r>
            <a:r>
              <a:rPr lang="en-US" sz="2000" b="1" cap="none" dirty="0">
                <a:solidFill>
                  <a:schemeClr val="tx1"/>
                </a:solidFill>
                <a:latin typeface="+mn-lt"/>
              </a:rPr>
              <a:t>our factors to be considered by a Board of Adjustment:</a:t>
            </a:r>
          </a:p>
          <a:p>
            <a:pPr marL="457200" indent="-228600" algn="l">
              <a:buFont typeface="Arial" panose="020B0604020202020204" pitchFamily="34" charset="0"/>
              <a:buChar char="•"/>
            </a:pPr>
            <a:r>
              <a:rPr lang="en-US" sz="2000" cap="none" dirty="0">
                <a:solidFill>
                  <a:schemeClr val="tx1"/>
                </a:solidFill>
                <a:latin typeface="+mn-lt"/>
              </a:rPr>
              <a:t>The nature of the zone in which the property lies; </a:t>
            </a:r>
          </a:p>
          <a:p>
            <a:pPr marL="457200" indent="-228600" algn="l">
              <a:buFont typeface="Arial" panose="020B0604020202020204" pitchFamily="34" charset="0"/>
              <a:buChar char="•"/>
            </a:pPr>
            <a:r>
              <a:rPr lang="en-US" sz="2000" dirty="0">
                <a:solidFill>
                  <a:schemeClr val="tx1"/>
                </a:solidFill>
                <a:latin typeface="+mn-lt"/>
              </a:rPr>
              <a:t>T</a:t>
            </a:r>
            <a:r>
              <a:rPr lang="en-US" sz="2000" cap="none" dirty="0">
                <a:solidFill>
                  <a:schemeClr val="tx1"/>
                </a:solidFill>
                <a:latin typeface="+mn-lt"/>
              </a:rPr>
              <a:t>he character of the immediate vicinity and the uses contained therein;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upon the applicant’s property were removed, such removal would seriously affect such neighboring property and uses; and </a:t>
            </a:r>
          </a:p>
          <a:p>
            <a:pPr marL="457200" indent="-228600" algn="l">
              <a:buFont typeface="Arial" panose="020B0604020202020204" pitchFamily="34" charset="0"/>
              <a:buChar char="•"/>
            </a:pPr>
            <a:r>
              <a:rPr lang="en-US" sz="2000" dirty="0">
                <a:solidFill>
                  <a:schemeClr val="tx1"/>
                </a:solidFill>
                <a:latin typeface="+mn-lt"/>
              </a:rPr>
              <a:t>W</a:t>
            </a:r>
            <a:r>
              <a:rPr lang="en-US" sz="2000" cap="none" dirty="0">
                <a:solidFill>
                  <a:schemeClr val="tx1"/>
                </a:solidFill>
                <a:latin typeface="+mn-lt"/>
              </a:rPr>
              <a:t>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83DEE3D6-EE06-B953-EA9D-5D2622977D7B}"/>
              </a:ext>
            </a:extLst>
          </p:cNvPr>
          <p:cNvSpPr>
            <a:spLocks noGrp="1"/>
          </p:cNvSpPr>
          <p:nvPr>
            <p:ph type="sldNum" sz="quarter" idx="12"/>
          </p:nvPr>
        </p:nvSpPr>
        <p:spPr/>
        <p:txBody>
          <a:bodyPr/>
          <a:lstStyle/>
          <a:p>
            <a:fld id="{B9713C8C-8E70-45D5-AE59-23E60168254E}" type="slidenum">
              <a:rPr lang="en-US" smtClean="0"/>
              <a:t>24</a:t>
            </a:fld>
            <a:endParaRPr lang="en-US" dirty="0"/>
          </a:p>
        </p:txBody>
      </p:sp>
    </p:spTree>
    <p:extLst>
      <p:ext uri="{BB962C8B-B14F-4D97-AF65-F5344CB8AC3E}">
        <p14:creationId xmlns:p14="http://schemas.microsoft.com/office/powerpoint/2010/main" val="3906688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 </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(1) The nature of the zone in which the property lies</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The Property is in the Resort Business District-3 (RB-3) Zoning District, where residential, mixed-use, and commercial uses are permitted. </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22FBA712-D1D0-D6F1-E4C4-B7100C268BC6}"/>
              </a:ext>
            </a:extLst>
          </p:cNvPr>
          <p:cNvSpPr>
            <a:spLocks noGrp="1"/>
          </p:cNvSpPr>
          <p:nvPr>
            <p:ph type="sldNum" sz="quarter" idx="12"/>
          </p:nvPr>
        </p:nvSpPr>
        <p:spPr/>
        <p:txBody>
          <a:bodyPr/>
          <a:lstStyle/>
          <a:p>
            <a:fld id="{B9713C8C-8E70-45D5-AE59-23E60168254E}" type="slidenum">
              <a:rPr lang="en-US" smtClean="0"/>
              <a:t>25</a:t>
            </a:fld>
            <a:endParaRPr lang="en-US" dirty="0"/>
          </a:p>
        </p:txBody>
      </p:sp>
    </p:spTree>
    <p:extLst>
      <p:ext uri="{BB962C8B-B14F-4D97-AF65-F5344CB8AC3E}">
        <p14:creationId xmlns:p14="http://schemas.microsoft.com/office/powerpoint/2010/main" val="35648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(2) The character of the immediate vicinity and the uses contained therein</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Structures in the surrounding area include residential multi-floor dwellings considerably larger than the code compliant option, and larger than the proposed construction.  The code-compliant option would be out of character with the immediate vicinity. The proposed option is in character with the immediate vicinity and the surrounding uses.</a:t>
            </a:r>
          </a:p>
          <a:p>
            <a:pPr indent="-228600" algn="l">
              <a:buFont typeface="Arial" panose="020B0604020202020204" pitchFamily="34" charset="0"/>
              <a:buChar char="•"/>
            </a:pP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F3151A76-814E-12DB-0E12-A877D710D793}"/>
              </a:ext>
            </a:extLst>
          </p:cNvPr>
          <p:cNvSpPr>
            <a:spLocks noGrp="1"/>
          </p:cNvSpPr>
          <p:nvPr>
            <p:ph type="sldNum" sz="quarter" idx="12"/>
          </p:nvPr>
        </p:nvSpPr>
        <p:spPr/>
        <p:txBody>
          <a:bodyPr/>
          <a:lstStyle/>
          <a:p>
            <a:fld id="{B9713C8C-8E70-45D5-AE59-23E60168254E}" type="slidenum">
              <a:rPr lang="en-US" smtClean="0"/>
              <a:t>26</a:t>
            </a:fld>
            <a:endParaRPr lang="en-US" dirty="0"/>
          </a:p>
        </p:txBody>
      </p:sp>
    </p:spTree>
    <p:extLst>
      <p:ext uri="{BB962C8B-B14F-4D97-AF65-F5344CB8AC3E}">
        <p14:creationId xmlns:p14="http://schemas.microsoft.com/office/powerpoint/2010/main" val="316796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(3) Whether, if the restriction upon the applicant’s property were removed, such removal would seriously affect such neighboring property and uses</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The proposal has a front yard setback and rear yard setback consistent with bayside properties on the south side of </a:t>
            </a:r>
            <a:r>
              <a:rPr lang="en-US" sz="2000" dirty="0" err="1">
                <a:solidFill>
                  <a:schemeClr val="tx1"/>
                </a:solidFill>
                <a:latin typeface="+mn-lt"/>
              </a:rPr>
              <a:t>Dagsworthy</a:t>
            </a:r>
            <a:r>
              <a:rPr lang="en-US" sz="2000" dirty="0">
                <a:solidFill>
                  <a:schemeClr val="tx1"/>
                </a:solidFill>
                <a:latin typeface="+mn-lt"/>
              </a:rPr>
              <a:t> Avenue.  Granting of the requested relief would not seriously affect neighboring property. </a:t>
            </a: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4618C156-2DFC-002B-E76B-CF829D62AF23}"/>
              </a:ext>
            </a:extLst>
          </p:cNvPr>
          <p:cNvSpPr>
            <a:spLocks noGrp="1"/>
          </p:cNvSpPr>
          <p:nvPr>
            <p:ph type="sldNum" sz="quarter" idx="12"/>
          </p:nvPr>
        </p:nvSpPr>
        <p:spPr/>
        <p:txBody>
          <a:bodyPr/>
          <a:lstStyle/>
          <a:p>
            <a:fld id="{B9713C8C-8E70-45D5-AE59-23E60168254E}" type="slidenum">
              <a:rPr lang="en-US" smtClean="0"/>
              <a:t>27</a:t>
            </a:fld>
            <a:endParaRPr lang="en-US" dirty="0"/>
          </a:p>
        </p:txBody>
      </p:sp>
    </p:spTree>
    <p:extLst>
      <p:ext uri="{BB962C8B-B14F-4D97-AF65-F5344CB8AC3E}">
        <p14:creationId xmlns:p14="http://schemas.microsoft.com/office/powerpoint/2010/main" val="2059803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13"/>
          </p:nvPr>
        </p:nvSpPr>
        <p:spPr>
          <a:xfrm>
            <a:off x="4581727" y="649480"/>
            <a:ext cx="6730707" cy="5546047"/>
          </a:xfrm>
        </p:spPr>
        <p:txBody>
          <a:bodyPr vert="horz" lIns="91440" tIns="45720" rIns="91440" bIns="45720" rtlCol="0" anchor="ctr">
            <a:normAutofit/>
          </a:bodyPr>
          <a:lstStyle/>
          <a:p>
            <a:pPr algn="l"/>
            <a:r>
              <a:rPr lang="en-US" sz="2000" b="1" dirty="0">
                <a:solidFill>
                  <a:schemeClr val="tx1"/>
                </a:solidFill>
                <a:latin typeface="+mn-lt"/>
              </a:rPr>
              <a:t>(4) Whether, if the restriction is not removed, the restriction would create [hardship] for the owner in relation to his efforts to make normal improvements in the character of that use of the property which is a permitted use under the use provisions of the ordinance. </a:t>
            </a:r>
          </a:p>
          <a:p>
            <a:pPr indent="-228600" algn="l">
              <a:buFont typeface="Arial" panose="020B0604020202020204" pitchFamily="34" charset="0"/>
              <a:buChar char="•"/>
            </a:pPr>
            <a:endParaRPr lang="en-US" sz="2000" b="1" dirty="0">
              <a:solidFill>
                <a:schemeClr val="tx1"/>
              </a:solidFill>
              <a:latin typeface="+mn-lt"/>
            </a:endParaRPr>
          </a:p>
          <a:p>
            <a:pPr algn="l"/>
            <a:r>
              <a:rPr lang="en-US" sz="2000" dirty="0">
                <a:solidFill>
                  <a:schemeClr val="tx1"/>
                </a:solidFill>
                <a:latin typeface="+mn-lt"/>
              </a:rPr>
              <a:t>The code compliant option allows for a single bedroom, and single bathroom home, which is not a normal improvement to the property.  Homes in Dewey Beach routinely exceed the home proposed here. If the variance is not granted, the owners will be prohibited from making normal improvements to the property, significantly diminishing the use and enjoyment of the property as compared to typical properties in Dewey Beach. </a:t>
            </a:r>
            <a:endParaRPr lang="en-US" sz="1400" cap="none" dirty="0">
              <a:solidFill>
                <a:schemeClr val="tx1"/>
              </a:solidFill>
              <a:latin typeface="+mn-lt"/>
            </a:endParaRPr>
          </a:p>
        </p:txBody>
      </p:sp>
      <p:sp>
        <p:nvSpPr>
          <p:cNvPr id="4" name="Slide Number Placeholder 3">
            <a:extLst>
              <a:ext uri="{FF2B5EF4-FFF2-40B4-BE49-F238E27FC236}">
                <a16:creationId xmlns:a16="http://schemas.microsoft.com/office/drawing/2014/main" id="{68DD1B16-0D1C-60EC-630A-B81CA30BCC89}"/>
              </a:ext>
            </a:extLst>
          </p:cNvPr>
          <p:cNvSpPr>
            <a:spLocks noGrp="1"/>
          </p:cNvSpPr>
          <p:nvPr>
            <p:ph type="sldNum" sz="quarter" idx="12"/>
          </p:nvPr>
        </p:nvSpPr>
        <p:spPr/>
        <p:txBody>
          <a:bodyPr/>
          <a:lstStyle/>
          <a:p>
            <a:fld id="{B9713C8C-8E70-45D5-AE59-23E60168254E}" type="slidenum">
              <a:rPr lang="en-US" smtClean="0"/>
              <a:t>28</a:t>
            </a:fld>
            <a:endParaRPr lang="en-US" dirty="0"/>
          </a:p>
        </p:txBody>
      </p:sp>
    </p:spTree>
    <p:extLst>
      <p:ext uri="{BB962C8B-B14F-4D97-AF65-F5344CB8AC3E}">
        <p14:creationId xmlns:p14="http://schemas.microsoft.com/office/powerpoint/2010/main" val="2268803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7FA0D8-616E-1974-C3C5-1A121691866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712B945-B0C0-FE51-77D0-4AAAAA6E7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608F64A-38F4-E9CF-9E13-03074B79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775600C-2050-80F4-7F36-6C6FC53D5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5EA5E6-27B7-72E8-46FD-F1B0646F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D5377CC-4E00-856F-89D1-8052BF287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120E39F-4910-0DFA-E916-A1513957E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A113EE-D78B-91ED-CB88-CADDE43BF217}"/>
              </a:ext>
            </a:extLst>
          </p:cNvPr>
          <p:cNvSpPr>
            <a:spLocks noGrp="1"/>
          </p:cNvSpPr>
          <p:nvPr>
            <p:ph type="title"/>
          </p:nvPr>
        </p:nvSpPr>
        <p:spPr>
          <a:xfrm>
            <a:off x="473254" y="926397"/>
            <a:ext cx="3201366" cy="1969203"/>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CD17CC2F-C7D7-8F76-6A21-FCC0B9D093B4}"/>
              </a:ext>
            </a:extLst>
          </p:cNvPr>
          <p:cNvSpPr>
            <a:spLocks noGrp="1"/>
          </p:cNvSpPr>
          <p:nvPr>
            <p:ph type="body" sz="quarter" idx="13"/>
          </p:nvPr>
        </p:nvSpPr>
        <p:spPr>
          <a:xfrm>
            <a:off x="4581727" y="649480"/>
            <a:ext cx="7279347" cy="5546047"/>
          </a:xfr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Conway &amp; Conway v. Zoning Bd. of Adjustment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Delaware Superior Court: the Kwik-Check analysis is “…a determination as to whether the Appellants are experiencing exceptional practical difficulty in their efforts to make normal improvements to their property, which, in turn,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is decided by weighing the interest of the applicants against the interest of the public. The balancing of competing interests is the essence of the Kwik-Check 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3">
            <a:extLst>
              <a:ext uri="{FF2B5EF4-FFF2-40B4-BE49-F238E27FC236}">
                <a16:creationId xmlns:a16="http://schemas.microsoft.com/office/drawing/2014/main" id="{DAA705EE-CCF8-4917-B06B-6844F80AED69}"/>
              </a:ext>
            </a:extLst>
          </p:cNvPr>
          <p:cNvSpPr>
            <a:spLocks noGrp="1"/>
          </p:cNvSpPr>
          <p:nvPr>
            <p:ph type="sldNum" sz="quarter" idx="12"/>
          </p:nvPr>
        </p:nvSpPr>
        <p:spPr/>
        <p:txBody>
          <a:bodyPr/>
          <a:lstStyle/>
          <a:p>
            <a:fld id="{B9713C8C-8E70-45D5-AE59-23E60168254E}" type="slidenum">
              <a:rPr lang="en-US" smtClean="0"/>
              <a:t>29</a:t>
            </a:fld>
            <a:endParaRPr lang="en-US" dirty="0"/>
          </a:p>
        </p:txBody>
      </p:sp>
      <p:pic>
        <p:nvPicPr>
          <p:cNvPr id="5" name="Picture 2" descr="Scales of justice icon isolated on blue background">
            <a:extLst>
              <a:ext uri="{FF2B5EF4-FFF2-40B4-BE49-F238E27FC236}">
                <a16:creationId xmlns:a16="http://schemas.microsoft.com/office/drawing/2014/main" id="{4C17F9AF-43A6-0977-F3BC-DDC52312F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3" t="19333" r="16194" b="25333"/>
          <a:stretch>
            <a:fillRect/>
          </a:stretch>
        </p:blipFill>
        <p:spPr bwMode="auto">
          <a:xfrm>
            <a:off x="1181941" y="3233057"/>
            <a:ext cx="2521379" cy="224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5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5A1191-8665-2821-6EB8-1DAD9197CFD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8EE794-9F85-802F-C2B1-D527E173D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66D1B5-1309-C255-C1C3-BD24BA788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076228A-808B-8573-F8D6-171AD70A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26B474B-D9C0-0284-9F0D-DB7FFF980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C073300-EE1F-1D2A-380B-24B820499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2E5A0C8-848A-4A57-3756-C44813D32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D5E3B6-A327-09AF-CE16-F50644A89DB2}"/>
              </a:ext>
            </a:extLst>
          </p:cNvPr>
          <p:cNvSpPr>
            <a:spLocks noGrp="1"/>
          </p:cNvSpPr>
          <p:nvPr>
            <p:ph type="title"/>
          </p:nvPr>
        </p:nvSpPr>
        <p:spPr>
          <a:xfrm>
            <a:off x="466722" y="1672045"/>
            <a:ext cx="3201366" cy="3801291"/>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Building Lot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Overview</a:t>
            </a:r>
          </a:p>
        </p:txBody>
      </p:sp>
      <p:sp>
        <p:nvSpPr>
          <p:cNvPr id="3" name="Text Placeholder 2">
            <a:extLst>
              <a:ext uri="{FF2B5EF4-FFF2-40B4-BE49-F238E27FC236}">
                <a16:creationId xmlns:a16="http://schemas.microsoft.com/office/drawing/2014/main" id="{FE6CD516-833A-CDFC-EF4F-BCAEE8EC849C}"/>
              </a:ext>
            </a:extLst>
          </p:cNvPr>
          <p:cNvSpPr>
            <a:spLocks noGrp="1"/>
          </p:cNvSpPr>
          <p:nvPr>
            <p:ph type="body" sz="quarter" idx="13"/>
          </p:nvPr>
        </p:nvSpPr>
        <p:spPr>
          <a:xfrm>
            <a:off x="4522944" y="120465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i="1" cap="none" dirty="0">
                <a:solidFill>
                  <a:schemeClr val="tx1"/>
                </a:solidFill>
                <a:latin typeface="+mn-lt"/>
              </a:rPr>
              <a:t>Located at 116 </a:t>
            </a:r>
            <a:r>
              <a:rPr lang="en-US" sz="2800" i="1" cap="none" dirty="0" err="1">
                <a:solidFill>
                  <a:schemeClr val="tx1"/>
                </a:solidFill>
                <a:latin typeface="+mn-lt"/>
              </a:rPr>
              <a:t>Dagsworthy</a:t>
            </a:r>
            <a:r>
              <a:rPr lang="en-US" sz="2800" i="1" cap="none" dirty="0">
                <a:solidFill>
                  <a:schemeClr val="tx1"/>
                </a:solidFill>
                <a:latin typeface="+mn-lt"/>
              </a:rPr>
              <a:t> Avenue</a:t>
            </a:r>
          </a:p>
          <a:p>
            <a:pPr indent="-228600" algn="l">
              <a:buFont typeface="Arial" panose="020B0604020202020204" pitchFamily="34" charset="0"/>
              <a:buChar char="•"/>
            </a:pPr>
            <a:r>
              <a:rPr lang="en-US" sz="2800" i="1" cap="none" dirty="0">
                <a:solidFill>
                  <a:schemeClr val="tx1"/>
                </a:solidFill>
                <a:latin typeface="+mn-lt"/>
              </a:rPr>
              <a:t>Zoning: Resort Business 3 (RB3)</a:t>
            </a:r>
          </a:p>
          <a:p>
            <a:pPr indent="-228600" algn="l">
              <a:buFont typeface="Arial" panose="020B0604020202020204" pitchFamily="34" charset="0"/>
              <a:buChar char="•"/>
            </a:pPr>
            <a:r>
              <a:rPr lang="en-US" sz="2800" i="1" dirty="0">
                <a:solidFill>
                  <a:schemeClr val="tx1"/>
                </a:solidFill>
                <a:latin typeface="+mn-lt"/>
              </a:rPr>
              <a:t>Setbacks</a:t>
            </a:r>
          </a:p>
          <a:p>
            <a:pPr lvl="1"/>
            <a:r>
              <a:rPr lang="en-US" sz="2800" i="1" dirty="0">
                <a:solidFill>
                  <a:schemeClr val="tx1"/>
                </a:solidFill>
                <a:latin typeface="+mn-lt"/>
              </a:rPr>
              <a:t>Front yard: 22 feet</a:t>
            </a:r>
          </a:p>
          <a:p>
            <a:pPr lvl="1"/>
            <a:r>
              <a:rPr lang="en-US" sz="2800" i="1" cap="none" dirty="0">
                <a:solidFill>
                  <a:schemeClr val="tx1"/>
                </a:solidFill>
                <a:latin typeface="+mn-lt"/>
              </a:rPr>
              <a:t>Rear yard: 10 feet</a:t>
            </a:r>
          </a:p>
          <a:p>
            <a:pPr lvl="1"/>
            <a:r>
              <a:rPr lang="en-US" sz="2800" i="1" cap="none" dirty="0">
                <a:solidFill>
                  <a:schemeClr val="tx1"/>
                </a:solidFill>
                <a:latin typeface="+mn-lt"/>
              </a:rPr>
              <a:t>Side yard: 8 feet</a:t>
            </a:r>
          </a:p>
          <a:p>
            <a:pPr indent="-228600" algn="l">
              <a:buFont typeface="Arial" panose="020B0604020202020204" pitchFamily="34" charset="0"/>
              <a:buChar char="•"/>
            </a:pPr>
            <a:r>
              <a:rPr lang="en-US" sz="2800" i="1" cap="none" dirty="0">
                <a:solidFill>
                  <a:schemeClr val="tx1"/>
                </a:solidFill>
                <a:latin typeface="+mn-lt"/>
              </a:rPr>
              <a:t>Approx. 2,239 </a:t>
            </a:r>
            <a:r>
              <a:rPr lang="en-US" sz="2800" i="1" dirty="0">
                <a:solidFill>
                  <a:schemeClr val="tx1"/>
                </a:solidFill>
                <a:latin typeface="+mn-lt"/>
              </a:rPr>
              <a:t>sf lot</a:t>
            </a:r>
            <a:endParaRPr lang="en-US" sz="2800" i="1" cap="none" dirty="0">
              <a:solidFill>
                <a:schemeClr val="tx1"/>
              </a:solidFill>
              <a:latin typeface="+mn-lt"/>
            </a:endParaRPr>
          </a:p>
          <a:p>
            <a:pPr indent="-228600" algn="l">
              <a:buFont typeface="Arial" panose="020B0604020202020204" pitchFamily="34" charset="0"/>
              <a:buChar char="•"/>
            </a:pP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7943467D-3D0E-EC03-AD6B-E7295F54E7F0}"/>
              </a:ext>
            </a:extLst>
          </p:cNvPr>
          <p:cNvSpPr>
            <a:spLocks noGrp="1"/>
          </p:cNvSpPr>
          <p:nvPr>
            <p:ph type="sldNum" sz="quarter" idx="12"/>
          </p:nvPr>
        </p:nvSpPr>
        <p:spPr/>
        <p:txBody>
          <a:bodyPr/>
          <a:lstStyle/>
          <a:p>
            <a:fld id="{B9713C8C-8E70-45D5-AE59-23E60168254E}" type="slidenum">
              <a:rPr lang="en-US" smtClean="0"/>
              <a:t>3</a:t>
            </a:fld>
            <a:endParaRPr lang="en-US" dirty="0"/>
          </a:p>
        </p:txBody>
      </p:sp>
    </p:spTree>
    <p:extLst>
      <p:ext uri="{BB962C8B-B14F-4D97-AF65-F5344CB8AC3E}">
        <p14:creationId xmlns:p14="http://schemas.microsoft.com/office/powerpoint/2010/main" val="3352029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FF3806-EE3C-EE76-0517-B7498787127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D1043A-2345-877E-F355-74FF6A60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EFB4D2D-15FE-96A2-4431-DCEDB27B5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690666F-8EF3-FE51-6423-D18B9E2A5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AEDBF93-8542-A0E8-EE54-854FA3C7B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F990859-56F2-98B5-9B4E-13B3E0FB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01625FF-440B-0C94-7A17-EBEB74A60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F6E9D-0A6E-5384-B273-FB6DC17468B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Exceptional Practical Difficulty</a:t>
            </a:r>
          </a:p>
        </p:txBody>
      </p:sp>
      <p:sp>
        <p:nvSpPr>
          <p:cNvPr id="3" name="Text Placeholder 2">
            <a:extLst>
              <a:ext uri="{FF2B5EF4-FFF2-40B4-BE49-F238E27FC236}">
                <a16:creationId xmlns:a16="http://schemas.microsoft.com/office/drawing/2014/main" id="{A5F11EA8-4A8F-C1F5-92BA-D5CB3E532CD2}"/>
              </a:ext>
            </a:extLst>
          </p:cNvPr>
          <p:cNvSpPr>
            <a:spLocks noGrp="1"/>
          </p:cNvSpPr>
          <p:nvPr>
            <p:ph type="body" sz="quarter" idx="13"/>
          </p:nvPr>
        </p:nvSpPr>
        <p:spPr>
          <a:xfrm>
            <a:off x="4581727" y="649481"/>
            <a:ext cx="7279347" cy="4543006"/>
          </a:xfrm>
        </p:spPr>
        <p:txBody>
          <a:bodyPr vert="horz" lIns="91440" tIns="45720" rIns="91440" bIns="45720" rtlCol="0" anchor="ctr">
            <a:normAutofit/>
          </a:bodyPr>
          <a:lstStyle/>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indent="-228600" algn="l">
              <a:spcBef>
                <a:spcPts val="500"/>
              </a:spcBef>
              <a:buFont typeface="Arial" panose="020B0604020202020204" pitchFamily="34" charset="0"/>
              <a:buChar char="•"/>
              <a:defRPr/>
            </a:pPr>
            <a:r>
              <a:rPr lang="en-US" dirty="0">
                <a:solidFill>
                  <a:schemeClr val="tx1"/>
                </a:solidFill>
              </a:rPr>
              <a:t>Balancing the interest of the applicant against the interest of the public demonstrates that an exceptional practical difficulty exists such that the applicant should be granted the variances.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B4FCB2D-5ED6-41CD-EFC1-3B00E101EFCA}"/>
              </a:ext>
            </a:extLst>
          </p:cNvPr>
          <p:cNvSpPr>
            <a:spLocks noGrp="1"/>
          </p:cNvSpPr>
          <p:nvPr>
            <p:ph type="sldNum" sz="quarter" idx="12"/>
          </p:nvPr>
        </p:nvSpPr>
        <p:spPr/>
        <p:txBody>
          <a:bodyPr/>
          <a:lstStyle/>
          <a:p>
            <a:fld id="{B9713C8C-8E70-45D5-AE59-23E60168254E}" type="slidenum">
              <a:rPr lang="en-US" smtClean="0"/>
              <a:t>30</a:t>
            </a:fld>
            <a:endParaRPr lang="en-US" dirty="0"/>
          </a:p>
        </p:txBody>
      </p:sp>
    </p:spTree>
    <p:extLst>
      <p:ext uri="{BB962C8B-B14F-4D97-AF65-F5344CB8AC3E}">
        <p14:creationId xmlns:p14="http://schemas.microsoft.com/office/powerpoint/2010/main" val="929211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20DCCF-E279-DB46-3BAD-A0E3A4683BB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74B869-088F-14E3-904E-F6C30FFEE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801BDAF-AFAC-1500-9711-FE6E31E2B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76ADB2-53EF-7D07-9842-9DFADD6AB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1316346-F597-A96B-2FA1-5C0E73EB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7FF8C8-852F-B301-8B7D-1961BB08F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37AC432-4D99-BC3A-8B99-FE90E7F69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D1E78-EF15-C877-19B1-E32DF4DD7154}"/>
              </a:ext>
            </a:extLst>
          </p:cNvPr>
          <p:cNvSpPr>
            <a:spLocks noGrp="1"/>
          </p:cNvSpPr>
          <p:nvPr>
            <p:ph type="title"/>
          </p:nvPr>
        </p:nvSpPr>
        <p:spPr>
          <a:xfrm>
            <a:off x="0" y="420040"/>
            <a:ext cx="3201366" cy="69206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Questions</a:t>
            </a:r>
          </a:p>
        </p:txBody>
      </p:sp>
      <p:sp>
        <p:nvSpPr>
          <p:cNvPr id="9" name="Rectangle 8">
            <a:extLst>
              <a:ext uri="{FF2B5EF4-FFF2-40B4-BE49-F238E27FC236}">
                <a16:creationId xmlns:a16="http://schemas.microsoft.com/office/drawing/2014/main" id="{43E3ACA1-1F32-27B3-868D-F7DC0DEA1144}"/>
              </a:ext>
            </a:extLst>
          </p:cNvPr>
          <p:cNvSpPr/>
          <p:nvPr/>
        </p:nvSpPr>
        <p:spPr>
          <a:xfrm>
            <a:off x="0" y="5640859"/>
            <a:ext cx="4102443" cy="1217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F37CBA25-1D28-DF53-7BEC-1B198FDE355D}"/>
              </a:ext>
            </a:extLst>
          </p:cNvPr>
          <p:cNvSpPr>
            <a:spLocks noGrp="1"/>
          </p:cNvSpPr>
          <p:nvPr>
            <p:ph type="sldNum" sz="quarter" idx="12"/>
          </p:nvPr>
        </p:nvSpPr>
        <p:spPr/>
        <p:txBody>
          <a:bodyPr/>
          <a:lstStyle/>
          <a:p>
            <a:fld id="{B9713C8C-8E70-45D5-AE59-23E60168254E}" type="slidenum">
              <a:rPr lang="en-US" smtClean="0"/>
              <a:t>31</a:t>
            </a:fld>
            <a:endParaRPr lang="en-US" dirty="0"/>
          </a:p>
        </p:txBody>
      </p:sp>
      <p:sp>
        <p:nvSpPr>
          <p:cNvPr id="8" name="Title 8">
            <a:extLst>
              <a:ext uri="{FF2B5EF4-FFF2-40B4-BE49-F238E27FC236}">
                <a16:creationId xmlns:a16="http://schemas.microsoft.com/office/drawing/2014/main" id="{ED2A9A29-08F1-7376-31CE-A8B26148DAE7}"/>
              </a:ext>
            </a:extLst>
          </p:cNvPr>
          <p:cNvSpPr txBox="1">
            <a:spLocks/>
          </p:cNvSpPr>
          <p:nvPr/>
        </p:nvSpPr>
        <p:spPr>
          <a:xfrm>
            <a:off x="7441633" y="3966239"/>
            <a:ext cx="3539691" cy="451184"/>
          </a:xfrm>
          <a:prstGeom prst="rect">
            <a:avLst/>
          </a:prstGeom>
        </p:spPr>
        <p:txBody>
          <a:bodyPr vert="horz" lIns="91440" tIns="45720" rIns="91440" bIns="45720" rtlCol="0" anchor="t">
            <a:normAutofit fontScale="45000" lnSpcReduction="20000"/>
          </a:bodyPr>
          <a:lstStyle>
            <a:lvl1pPr algn="ctr" defTabSz="914400" rtl="0" eaLnBrk="1" latinLnBrk="0" hangingPunct="1">
              <a:lnSpc>
                <a:spcPct val="90000"/>
              </a:lnSpc>
              <a:spcBef>
                <a:spcPct val="0"/>
              </a:spcBef>
              <a:buNone/>
              <a:defRPr sz="3600" kern="1200">
                <a:solidFill>
                  <a:schemeClr val="bg1"/>
                </a:solidFill>
                <a:latin typeface="+mn-lt"/>
                <a:ea typeface="+mj-ea"/>
                <a:cs typeface="+mj-cs"/>
              </a:defRPr>
            </a:lvl1pPr>
          </a:lstStyle>
          <a:p>
            <a:pPr algn="l"/>
            <a:r>
              <a:rPr lang="en-US" sz="4900" dirty="0">
                <a:solidFill>
                  <a:schemeClr val="accent1">
                    <a:lumMod val="75000"/>
                  </a:schemeClr>
                </a:solidFill>
              </a:rPr>
              <a:t>Glenn Mandalas, Esq</a:t>
            </a:r>
            <a:br>
              <a:rPr lang="en-US" sz="2400" dirty="0">
                <a:solidFill>
                  <a:schemeClr val="accent1">
                    <a:lumMod val="75000"/>
                  </a:schemeClr>
                </a:solidFill>
              </a:rPr>
            </a:br>
            <a:endParaRPr lang="en-US" sz="2400" dirty="0">
              <a:solidFill>
                <a:schemeClr val="accent1">
                  <a:lumMod val="75000"/>
                </a:schemeClr>
              </a:solidFill>
            </a:endParaRPr>
          </a:p>
        </p:txBody>
      </p:sp>
      <p:pic>
        <p:nvPicPr>
          <p:cNvPr id="13" name="Picture 12">
            <a:extLst>
              <a:ext uri="{FF2B5EF4-FFF2-40B4-BE49-F238E27FC236}">
                <a16:creationId xmlns:a16="http://schemas.microsoft.com/office/drawing/2014/main" id="{27C90478-68F2-A526-ACF1-6F44090FF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55690" y="3581228"/>
            <a:ext cx="2008896" cy="673614"/>
          </a:xfrm>
          <a:prstGeom prst="rect">
            <a:avLst/>
          </a:prstGeom>
          <a:noFill/>
          <a:ln>
            <a:noFill/>
          </a:ln>
        </p:spPr>
      </p:pic>
      <p:sp>
        <p:nvSpPr>
          <p:cNvPr id="15" name="TextBox 14">
            <a:extLst>
              <a:ext uri="{FF2B5EF4-FFF2-40B4-BE49-F238E27FC236}">
                <a16:creationId xmlns:a16="http://schemas.microsoft.com/office/drawing/2014/main" id="{C0A31207-D10C-8685-5A0C-7A5B848A4492}"/>
              </a:ext>
            </a:extLst>
          </p:cNvPr>
          <p:cNvSpPr txBox="1"/>
          <p:nvPr/>
        </p:nvSpPr>
        <p:spPr>
          <a:xfrm>
            <a:off x="7432765" y="4735379"/>
            <a:ext cx="3487783" cy="430887"/>
          </a:xfrm>
          <a:prstGeom prst="rect">
            <a:avLst/>
          </a:prstGeom>
          <a:noFill/>
        </p:spPr>
        <p:txBody>
          <a:bodyPr wrap="square" rtlCol="0">
            <a:spAutoFit/>
          </a:bodyPr>
          <a:lstStyle/>
          <a:p>
            <a:r>
              <a:rPr lang="en-US" sz="2200" dirty="0">
                <a:solidFill>
                  <a:schemeClr val="accent1">
                    <a:lumMod val="75000"/>
                  </a:schemeClr>
                </a:solidFill>
              </a:rPr>
              <a:t>Douglas M. Warner, P.E.</a:t>
            </a:r>
          </a:p>
        </p:txBody>
      </p:sp>
      <p:pic>
        <p:nvPicPr>
          <p:cNvPr id="17" name="Picture 2" descr="logo">
            <a:extLst>
              <a:ext uri="{FF2B5EF4-FFF2-40B4-BE49-F238E27FC236}">
                <a16:creationId xmlns:a16="http://schemas.microsoft.com/office/drawing/2014/main" id="{C2EEFDDC-4C05-CD87-8E57-D4F40E7D0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236" y="4745601"/>
            <a:ext cx="2068966" cy="41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7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D6157-680D-B58E-9C49-3AEA0B149A0B}"/>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B8254DF-C84D-9B34-2BF8-11EDF614024F}"/>
              </a:ext>
            </a:extLst>
          </p:cNvPr>
          <p:cNvSpPr>
            <a:spLocks noGrp="1"/>
          </p:cNvSpPr>
          <p:nvPr>
            <p:ph type="sldNum" sz="quarter" idx="12"/>
          </p:nvPr>
        </p:nvSpPr>
        <p:spPr/>
        <p:txBody>
          <a:bodyPr/>
          <a:lstStyle/>
          <a:p>
            <a:fld id="{B9713C8C-8E70-45D5-AE59-23E60168254E}" type="slidenum">
              <a:rPr lang="en-US" smtClean="0"/>
              <a:t>4</a:t>
            </a:fld>
            <a:endParaRPr lang="en-US" dirty="0"/>
          </a:p>
        </p:txBody>
      </p:sp>
      <p:pic>
        <p:nvPicPr>
          <p:cNvPr id="6" name="Picture 5">
            <a:extLst>
              <a:ext uri="{FF2B5EF4-FFF2-40B4-BE49-F238E27FC236}">
                <a16:creationId xmlns:a16="http://schemas.microsoft.com/office/drawing/2014/main" id="{BB809332-FF37-1CFA-FA91-0357765CE3FE}"/>
              </a:ext>
            </a:extLst>
          </p:cNvPr>
          <p:cNvPicPr>
            <a:picLocks noChangeAspect="1"/>
          </p:cNvPicPr>
          <p:nvPr/>
        </p:nvPicPr>
        <p:blipFill>
          <a:blip r:embed="rId2"/>
          <a:stretch>
            <a:fillRect/>
          </a:stretch>
        </p:blipFill>
        <p:spPr>
          <a:xfrm>
            <a:off x="750411" y="0"/>
            <a:ext cx="10691178" cy="6858000"/>
          </a:xfrm>
          <a:prstGeom prst="rect">
            <a:avLst/>
          </a:prstGeom>
        </p:spPr>
      </p:pic>
    </p:spTree>
    <p:extLst>
      <p:ext uri="{BB962C8B-B14F-4D97-AF65-F5344CB8AC3E}">
        <p14:creationId xmlns:p14="http://schemas.microsoft.com/office/powerpoint/2010/main" val="81161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FF9FB4-2497-8A36-552B-F3958233A08A}"/>
              </a:ext>
            </a:extLst>
          </p:cNvPr>
          <p:cNvSpPr>
            <a:spLocks noGrp="1"/>
          </p:cNvSpPr>
          <p:nvPr>
            <p:ph type="sldNum" sz="quarter" idx="12"/>
          </p:nvPr>
        </p:nvSpPr>
        <p:spPr/>
        <p:txBody>
          <a:bodyPr/>
          <a:lstStyle/>
          <a:p>
            <a:fld id="{B9713C8C-8E70-45D5-AE59-23E60168254E}" type="slidenum">
              <a:rPr lang="en-US" smtClean="0"/>
              <a:t>5</a:t>
            </a:fld>
            <a:endParaRPr lang="en-US" dirty="0"/>
          </a:p>
        </p:txBody>
      </p:sp>
      <p:pic>
        <p:nvPicPr>
          <p:cNvPr id="4" name="Picture 3">
            <a:extLst>
              <a:ext uri="{FF2B5EF4-FFF2-40B4-BE49-F238E27FC236}">
                <a16:creationId xmlns:a16="http://schemas.microsoft.com/office/drawing/2014/main" id="{940172E2-7EEE-4337-8E01-AB28A4439F40}"/>
              </a:ext>
            </a:extLst>
          </p:cNvPr>
          <p:cNvPicPr>
            <a:picLocks noChangeAspect="1"/>
          </p:cNvPicPr>
          <p:nvPr/>
        </p:nvPicPr>
        <p:blipFill>
          <a:blip r:embed="rId2"/>
          <a:stretch>
            <a:fillRect/>
          </a:stretch>
        </p:blipFill>
        <p:spPr>
          <a:xfrm>
            <a:off x="792244" y="0"/>
            <a:ext cx="10648152" cy="6858000"/>
          </a:xfrm>
          <a:prstGeom prst="rect">
            <a:avLst/>
          </a:prstGeom>
        </p:spPr>
      </p:pic>
      <p:grpSp>
        <p:nvGrpSpPr>
          <p:cNvPr id="23" name="Group 22">
            <a:extLst>
              <a:ext uri="{FF2B5EF4-FFF2-40B4-BE49-F238E27FC236}">
                <a16:creationId xmlns:a16="http://schemas.microsoft.com/office/drawing/2014/main" id="{8FE3FB16-CCC2-ED20-AFBE-CCA9DB5689B8}"/>
              </a:ext>
            </a:extLst>
          </p:cNvPr>
          <p:cNvGrpSpPr/>
          <p:nvPr/>
        </p:nvGrpSpPr>
        <p:grpSpPr>
          <a:xfrm>
            <a:off x="809897" y="2877250"/>
            <a:ext cx="10085551" cy="1306578"/>
            <a:chOff x="809897" y="2877250"/>
            <a:chExt cx="10085551" cy="1306578"/>
          </a:xfrm>
        </p:grpSpPr>
        <p:sp>
          <p:nvSpPr>
            <p:cNvPr id="7" name="Rectangle 6">
              <a:extLst>
                <a:ext uri="{FF2B5EF4-FFF2-40B4-BE49-F238E27FC236}">
                  <a16:creationId xmlns:a16="http://schemas.microsoft.com/office/drawing/2014/main" id="{86C6056B-96CE-7DA6-53B4-3AF47A8F6290}"/>
                </a:ext>
              </a:extLst>
            </p:cNvPr>
            <p:cNvSpPr/>
            <p:nvPr/>
          </p:nvSpPr>
          <p:spPr>
            <a:xfrm rot="21123660">
              <a:off x="6680456" y="3311669"/>
              <a:ext cx="292960" cy="408762"/>
            </a:xfrm>
            <a:prstGeom prst="rect">
              <a:avLst/>
            </a:prstGeom>
            <a:solidFill>
              <a:srgbClr val="FFFF00">
                <a:alpha val="30000"/>
              </a:srgbClr>
            </a:solid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A2F2AC-829D-9C9E-4FD1-9BD464E1596D}"/>
                </a:ext>
              </a:extLst>
            </p:cNvPr>
            <p:cNvSpPr/>
            <p:nvPr/>
          </p:nvSpPr>
          <p:spPr>
            <a:xfrm rot="21169239">
              <a:off x="4276387" y="3420747"/>
              <a:ext cx="525646" cy="42813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BA0404-8F12-F0B9-C8CE-2F601C2C8F35}"/>
                </a:ext>
              </a:extLst>
            </p:cNvPr>
            <p:cNvSpPr/>
            <p:nvPr/>
          </p:nvSpPr>
          <p:spPr>
            <a:xfrm rot="21169239">
              <a:off x="6082175" y="3270896"/>
              <a:ext cx="461013" cy="42813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60961A-6D6A-4473-5645-44D909F815B5}"/>
                </a:ext>
              </a:extLst>
            </p:cNvPr>
            <p:cNvSpPr/>
            <p:nvPr/>
          </p:nvSpPr>
          <p:spPr>
            <a:xfrm rot="21169239">
              <a:off x="7089283" y="3156911"/>
              <a:ext cx="579682" cy="780380"/>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7F2F05-2E6A-21DF-A29F-786BA07FF673}"/>
                </a:ext>
              </a:extLst>
            </p:cNvPr>
            <p:cNvSpPr/>
            <p:nvPr/>
          </p:nvSpPr>
          <p:spPr>
            <a:xfrm rot="21269082">
              <a:off x="7988119" y="3084433"/>
              <a:ext cx="1309266" cy="595629"/>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13F550-5EC5-ACAC-F8BB-2605421D5216}"/>
                </a:ext>
              </a:extLst>
            </p:cNvPr>
            <p:cNvSpPr/>
            <p:nvPr/>
          </p:nvSpPr>
          <p:spPr>
            <a:xfrm rot="21224516">
              <a:off x="9445463" y="3022317"/>
              <a:ext cx="449359" cy="536481"/>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737C6E-0763-2D7A-01ED-C6CE466BF916}"/>
                </a:ext>
              </a:extLst>
            </p:cNvPr>
            <p:cNvSpPr/>
            <p:nvPr/>
          </p:nvSpPr>
          <p:spPr>
            <a:xfrm rot="21360399">
              <a:off x="10236191" y="2877250"/>
              <a:ext cx="613918" cy="83407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C8C19A-DFBE-E3CC-408F-8533435A33F7}"/>
                </a:ext>
              </a:extLst>
            </p:cNvPr>
            <p:cNvSpPr/>
            <p:nvPr/>
          </p:nvSpPr>
          <p:spPr>
            <a:xfrm rot="21169239">
              <a:off x="817740" y="3483695"/>
              <a:ext cx="1000765" cy="678213"/>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962107-1B42-B7E9-A5FB-7D384923F53D}"/>
                </a:ext>
              </a:extLst>
            </p:cNvPr>
            <p:cNvSpPr/>
            <p:nvPr/>
          </p:nvSpPr>
          <p:spPr>
            <a:xfrm rot="21169239">
              <a:off x="5615086" y="3382960"/>
              <a:ext cx="255233" cy="177466"/>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0FC1CD8-B4CE-5F3B-138D-DD8A16EF90AF}"/>
                </a:ext>
              </a:extLst>
            </p:cNvPr>
            <p:cNvCxnSpPr>
              <a:cxnSpLocks/>
            </p:cNvCxnSpPr>
            <p:nvPr/>
          </p:nvCxnSpPr>
          <p:spPr>
            <a:xfrm flipV="1">
              <a:off x="809897" y="2952206"/>
              <a:ext cx="10019212" cy="65967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0F1895-4320-DDD5-9627-B32A6F4C14C4}"/>
                </a:ext>
              </a:extLst>
            </p:cNvPr>
            <p:cNvCxnSpPr>
              <a:cxnSpLocks/>
            </p:cNvCxnSpPr>
            <p:nvPr/>
          </p:nvCxnSpPr>
          <p:spPr>
            <a:xfrm flipV="1">
              <a:off x="876236" y="3524154"/>
              <a:ext cx="10019212" cy="65967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Star: 5 Points 23">
            <a:extLst>
              <a:ext uri="{FF2B5EF4-FFF2-40B4-BE49-F238E27FC236}">
                <a16:creationId xmlns:a16="http://schemas.microsoft.com/office/drawing/2014/main" id="{BFAB0481-19C5-AA7B-27DE-5E141247E74B}"/>
              </a:ext>
            </a:extLst>
          </p:cNvPr>
          <p:cNvSpPr/>
          <p:nvPr/>
        </p:nvSpPr>
        <p:spPr>
          <a:xfrm>
            <a:off x="6707778" y="3376749"/>
            <a:ext cx="235131"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99F90AC-BB4A-A318-17EC-CE787C35D481}"/>
              </a:ext>
            </a:extLst>
          </p:cNvPr>
          <p:cNvSpPr txBox="1"/>
          <p:nvPr/>
        </p:nvSpPr>
        <p:spPr>
          <a:xfrm>
            <a:off x="868682" y="313509"/>
            <a:ext cx="2645228" cy="369332"/>
          </a:xfrm>
          <a:prstGeom prst="rect">
            <a:avLst/>
          </a:prstGeom>
          <a:solidFill>
            <a:schemeClr val="accent1"/>
          </a:solidFill>
        </p:spPr>
        <p:txBody>
          <a:bodyPr wrap="square" rtlCol="0">
            <a:spAutoFit/>
          </a:bodyPr>
          <a:lstStyle/>
          <a:p>
            <a:pPr algn="ctr"/>
            <a:r>
              <a:rPr lang="en-US" dirty="0">
                <a:solidFill>
                  <a:schemeClr val="bg1"/>
                </a:solidFill>
              </a:rPr>
              <a:t>Established Building Lines</a:t>
            </a:r>
          </a:p>
        </p:txBody>
      </p:sp>
    </p:spTree>
    <p:extLst>
      <p:ext uri="{BB962C8B-B14F-4D97-AF65-F5344CB8AC3E}">
        <p14:creationId xmlns:p14="http://schemas.microsoft.com/office/powerpoint/2010/main" val="1413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56268-4791-CA2B-BD7D-6BBD808DD186}"/>
              </a:ext>
            </a:extLst>
          </p:cNvPr>
          <p:cNvSpPr>
            <a:spLocks noGrp="1"/>
          </p:cNvSpPr>
          <p:nvPr>
            <p:ph type="sldNum" sz="quarter" idx="12"/>
          </p:nvPr>
        </p:nvSpPr>
        <p:spPr/>
        <p:txBody>
          <a:bodyPr/>
          <a:lstStyle/>
          <a:p>
            <a:fld id="{B9713C8C-8E70-45D5-AE59-23E60168254E}" type="slidenum">
              <a:rPr lang="en-US" smtClean="0"/>
              <a:t>6</a:t>
            </a:fld>
            <a:endParaRPr lang="en-US" dirty="0"/>
          </a:p>
        </p:txBody>
      </p:sp>
      <p:pic>
        <p:nvPicPr>
          <p:cNvPr id="4" name="Picture 3">
            <a:extLst>
              <a:ext uri="{FF2B5EF4-FFF2-40B4-BE49-F238E27FC236}">
                <a16:creationId xmlns:a16="http://schemas.microsoft.com/office/drawing/2014/main" id="{CB050B18-2EA0-BB3A-6C57-1364E7016725}"/>
              </a:ext>
            </a:extLst>
          </p:cNvPr>
          <p:cNvPicPr>
            <a:picLocks noChangeAspect="1"/>
          </p:cNvPicPr>
          <p:nvPr/>
        </p:nvPicPr>
        <p:blipFill>
          <a:blip r:embed="rId2"/>
          <a:stretch>
            <a:fillRect/>
          </a:stretch>
        </p:blipFill>
        <p:spPr>
          <a:xfrm>
            <a:off x="651673" y="0"/>
            <a:ext cx="10888653" cy="6858000"/>
          </a:xfrm>
          <a:prstGeom prst="rect">
            <a:avLst/>
          </a:prstGeom>
        </p:spPr>
      </p:pic>
      <p:grpSp>
        <p:nvGrpSpPr>
          <p:cNvPr id="23" name="Group 22">
            <a:extLst>
              <a:ext uri="{FF2B5EF4-FFF2-40B4-BE49-F238E27FC236}">
                <a16:creationId xmlns:a16="http://schemas.microsoft.com/office/drawing/2014/main" id="{655CE0B3-88C5-AF91-7D1A-B7C1484D660F}"/>
              </a:ext>
            </a:extLst>
          </p:cNvPr>
          <p:cNvGrpSpPr/>
          <p:nvPr/>
        </p:nvGrpSpPr>
        <p:grpSpPr>
          <a:xfrm>
            <a:off x="653945" y="1933303"/>
            <a:ext cx="9717964" cy="1835331"/>
            <a:chOff x="653945" y="1933303"/>
            <a:chExt cx="9717964" cy="1835331"/>
          </a:xfrm>
        </p:grpSpPr>
        <p:cxnSp>
          <p:nvCxnSpPr>
            <p:cNvPr id="6" name="Straight Connector 5">
              <a:extLst>
                <a:ext uri="{FF2B5EF4-FFF2-40B4-BE49-F238E27FC236}">
                  <a16:creationId xmlns:a16="http://schemas.microsoft.com/office/drawing/2014/main" id="{CEB286E9-C073-63E5-DB3A-2BE454A16124}"/>
                </a:ext>
              </a:extLst>
            </p:cNvPr>
            <p:cNvCxnSpPr/>
            <p:nvPr/>
          </p:nvCxnSpPr>
          <p:spPr>
            <a:xfrm>
              <a:off x="2193185" y="2530069"/>
              <a:ext cx="191130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36137B4-4285-E6F5-E81D-CB4A2C4F94C8}"/>
                </a:ext>
              </a:extLst>
            </p:cNvPr>
            <p:cNvCxnSpPr>
              <a:cxnSpLocks/>
            </p:cNvCxnSpPr>
            <p:nvPr/>
          </p:nvCxnSpPr>
          <p:spPr>
            <a:xfrm flipV="1">
              <a:off x="4102539" y="1933303"/>
              <a:ext cx="6269370" cy="5924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66997F-99E2-80B1-5324-2067EF25FC6A}"/>
                </a:ext>
              </a:extLst>
            </p:cNvPr>
            <p:cNvCxnSpPr>
              <a:cxnSpLocks/>
            </p:cNvCxnSpPr>
            <p:nvPr/>
          </p:nvCxnSpPr>
          <p:spPr>
            <a:xfrm flipV="1">
              <a:off x="653945" y="3278777"/>
              <a:ext cx="4518946" cy="4487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02FC3E-2058-C15E-7E46-FABACB0C8E07}"/>
                </a:ext>
              </a:extLst>
            </p:cNvPr>
            <p:cNvCxnSpPr>
              <a:cxnSpLocks/>
            </p:cNvCxnSpPr>
            <p:nvPr/>
          </p:nvCxnSpPr>
          <p:spPr>
            <a:xfrm flipV="1">
              <a:off x="5199819" y="3043646"/>
              <a:ext cx="5132901" cy="5205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8695C8-68DB-6F37-231D-990E7F34C075}"/>
                </a:ext>
              </a:extLst>
            </p:cNvPr>
            <p:cNvCxnSpPr>
              <a:cxnSpLocks/>
            </p:cNvCxnSpPr>
            <p:nvPr/>
          </p:nvCxnSpPr>
          <p:spPr>
            <a:xfrm>
              <a:off x="5166360" y="3265714"/>
              <a:ext cx="58783" cy="3135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8F5818-6099-B8B3-0EBD-47107BCD14CD}"/>
                </a:ext>
              </a:extLst>
            </p:cNvPr>
            <p:cNvCxnSpPr/>
            <p:nvPr/>
          </p:nvCxnSpPr>
          <p:spPr>
            <a:xfrm>
              <a:off x="6159137" y="2351314"/>
              <a:ext cx="117566" cy="107768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739438-4B3E-640C-3C87-146B9DAC414D}"/>
                </a:ext>
              </a:extLst>
            </p:cNvPr>
            <p:cNvCxnSpPr>
              <a:cxnSpLocks/>
            </p:cNvCxnSpPr>
            <p:nvPr/>
          </p:nvCxnSpPr>
          <p:spPr>
            <a:xfrm>
              <a:off x="5414554" y="3233057"/>
              <a:ext cx="54429" cy="29609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817F7B-9C3B-5737-BDCD-F35504D67A3E}"/>
                </a:ext>
              </a:extLst>
            </p:cNvPr>
            <p:cNvSpPr txBox="1"/>
            <p:nvPr/>
          </p:nvSpPr>
          <p:spPr>
            <a:xfrm rot="21270522">
              <a:off x="6217920" y="2895600"/>
              <a:ext cx="940526" cy="369332"/>
            </a:xfrm>
            <a:prstGeom prst="rect">
              <a:avLst/>
            </a:prstGeom>
            <a:noFill/>
          </p:spPr>
          <p:txBody>
            <a:bodyPr wrap="square" rtlCol="0">
              <a:spAutoFit/>
            </a:bodyPr>
            <a:lstStyle/>
            <a:p>
              <a:r>
                <a:rPr lang="en-US" dirty="0"/>
                <a:t>100+ ft</a:t>
              </a:r>
            </a:p>
          </p:txBody>
        </p:sp>
        <p:sp>
          <p:nvSpPr>
            <p:cNvPr id="21" name="TextBox 20">
              <a:extLst>
                <a:ext uri="{FF2B5EF4-FFF2-40B4-BE49-F238E27FC236}">
                  <a16:creationId xmlns:a16="http://schemas.microsoft.com/office/drawing/2014/main" id="{039DB5E0-B6C4-CF20-5B43-D092700E07F8}"/>
                </a:ext>
              </a:extLst>
            </p:cNvPr>
            <p:cNvSpPr txBox="1"/>
            <p:nvPr/>
          </p:nvSpPr>
          <p:spPr>
            <a:xfrm rot="21270522">
              <a:off x="5397138" y="3119845"/>
              <a:ext cx="940526" cy="369332"/>
            </a:xfrm>
            <a:prstGeom prst="rect">
              <a:avLst/>
            </a:prstGeom>
            <a:noFill/>
          </p:spPr>
          <p:txBody>
            <a:bodyPr wrap="square" rtlCol="0">
              <a:spAutoFit/>
            </a:bodyPr>
            <a:lstStyle/>
            <a:p>
              <a:r>
                <a:rPr lang="en-US" dirty="0"/>
                <a:t>25 ft</a:t>
              </a:r>
            </a:p>
          </p:txBody>
        </p:sp>
        <p:sp>
          <p:nvSpPr>
            <p:cNvPr id="22" name="Star: 5 Points 21">
              <a:extLst>
                <a:ext uri="{FF2B5EF4-FFF2-40B4-BE49-F238E27FC236}">
                  <a16:creationId xmlns:a16="http://schemas.microsoft.com/office/drawing/2014/main" id="{EF5D9288-3987-6C10-534A-5934DD5A2990}"/>
                </a:ext>
              </a:extLst>
            </p:cNvPr>
            <p:cNvSpPr/>
            <p:nvPr/>
          </p:nvSpPr>
          <p:spPr>
            <a:xfrm>
              <a:off x="6296298" y="3540034"/>
              <a:ext cx="235131" cy="228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E08B9EDB-8B08-94EB-D8AA-C7BE3A4DB257}"/>
              </a:ext>
            </a:extLst>
          </p:cNvPr>
          <p:cNvSpPr txBox="1"/>
          <p:nvPr/>
        </p:nvSpPr>
        <p:spPr>
          <a:xfrm>
            <a:off x="868682" y="313509"/>
            <a:ext cx="2645228" cy="369332"/>
          </a:xfrm>
          <a:prstGeom prst="rect">
            <a:avLst/>
          </a:prstGeom>
          <a:solidFill>
            <a:schemeClr val="accent1"/>
          </a:solidFill>
        </p:spPr>
        <p:txBody>
          <a:bodyPr wrap="square" rtlCol="0">
            <a:spAutoFit/>
          </a:bodyPr>
          <a:lstStyle/>
          <a:p>
            <a:pPr algn="ctr"/>
            <a:r>
              <a:rPr lang="en-US" dirty="0" err="1">
                <a:solidFill>
                  <a:schemeClr val="bg1"/>
                </a:solidFill>
              </a:rPr>
              <a:t>Dagsworthy</a:t>
            </a:r>
            <a:r>
              <a:rPr lang="en-US" dirty="0">
                <a:solidFill>
                  <a:schemeClr val="bg1"/>
                </a:solidFill>
              </a:rPr>
              <a:t> Right-of-Way</a:t>
            </a:r>
          </a:p>
        </p:txBody>
      </p:sp>
    </p:spTree>
    <p:extLst>
      <p:ext uri="{BB962C8B-B14F-4D97-AF65-F5344CB8AC3E}">
        <p14:creationId xmlns:p14="http://schemas.microsoft.com/office/powerpoint/2010/main" val="3193671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9DAF6C-D4FB-B29F-4DDD-72E2E546E2D9}"/>
              </a:ext>
            </a:extLst>
          </p:cNvPr>
          <p:cNvSpPr>
            <a:spLocks noGrp="1"/>
          </p:cNvSpPr>
          <p:nvPr>
            <p:ph type="sldNum" sz="quarter" idx="12"/>
          </p:nvPr>
        </p:nvSpPr>
        <p:spPr/>
        <p:txBody>
          <a:bodyPr/>
          <a:lstStyle/>
          <a:p>
            <a:fld id="{B9713C8C-8E70-45D5-AE59-23E60168254E}" type="slidenum">
              <a:rPr lang="en-US" smtClean="0"/>
              <a:t>7</a:t>
            </a:fld>
            <a:endParaRPr lang="en-US" dirty="0"/>
          </a:p>
        </p:txBody>
      </p:sp>
      <p:pic>
        <p:nvPicPr>
          <p:cNvPr id="4" name="Picture 3">
            <a:extLst>
              <a:ext uri="{FF2B5EF4-FFF2-40B4-BE49-F238E27FC236}">
                <a16:creationId xmlns:a16="http://schemas.microsoft.com/office/drawing/2014/main" id="{D4A0AD5B-82DD-36D7-DEC8-21911225DAA6}"/>
              </a:ext>
            </a:extLst>
          </p:cNvPr>
          <p:cNvPicPr>
            <a:picLocks noChangeAspect="1"/>
          </p:cNvPicPr>
          <p:nvPr/>
        </p:nvPicPr>
        <p:blipFill>
          <a:blip r:embed="rId2"/>
          <a:stretch>
            <a:fillRect/>
          </a:stretch>
        </p:blipFill>
        <p:spPr>
          <a:xfrm>
            <a:off x="363140" y="0"/>
            <a:ext cx="11465719" cy="6858000"/>
          </a:xfrm>
          <a:prstGeom prst="rect">
            <a:avLst/>
          </a:prstGeom>
        </p:spPr>
      </p:pic>
    </p:spTree>
    <p:extLst>
      <p:ext uri="{BB962C8B-B14F-4D97-AF65-F5344CB8AC3E}">
        <p14:creationId xmlns:p14="http://schemas.microsoft.com/office/powerpoint/2010/main" val="387951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E9BC94-5175-4DCC-6760-DC6375C31E89}"/>
              </a:ext>
            </a:extLst>
          </p:cNvPr>
          <p:cNvSpPr>
            <a:spLocks noGrp="1"/>
          </p:cNvSpPr>
          <p:nvPr>
            <p:ph type="sldNum" sz="quarter" idx="12"/>
          </p:nvPr>
        </p:nvSpPr>
        <p:spPr/>
        <p:txBody>
          <a:bodyPr/>
          <a:lstStyle/>
          <a:p>
            <a:fld id="{B9713C8C-8E70-45D5-AE59-23E60168254E}" type="slidenum">
              <a:rPr lang="en-US" smtClean="0"/>
              <a:t>8</a:t>
            </a:fld>
            <a:endParaRPr lang="en-US" dirty="0"/>
          </a:p>
        </p:txBody>
      </p:sp>
      <p:pic>
        <p:nvPicPr>
          <p:cNvPr id="4" name="Picture 3">
            <a:extLst>
              <a:ext uri="{FF2B5EF4-FFF2-40B4-BE49-F238E27FC236}">
                <a16:creationId xmlns:a16="http://schemas.microsoft.com/office/drawing/2014/main" id="{A9D56AFA-D2F0-CB41-E6EE-40E903763DE7}"/>
              </a:ext>
            </a:extLst>
          </p:cNvPr>
          <p:cNvPicPr>
            <a:picLocks noChangeAspect="1"/>
          </p:cNvPicPr>
          <p:nvPr/>
        </p:nvPicPr>
        <p:blipFill>
          <a:blip r:embed="rId2"/>
          <a:stretch>
            <a:fillRect/>
          </a:stretch>
        </p:blipFill>
        <p:spPr>
          <a:xfrm>
            <a:off x="457995" y="0"/>
            <a:ext cx="11276010" cy="6858000"/>
          </a:xfrm>
          <a:prstGeom prst="rect">
            <a:avLst/>
          </a:prstGeom>
        </p:spPr>
      </p:pic>
    </p:spTree>
    <p:extLst>
      <p:ext uri="{BB962C8B-B14F-4D97-AF65-F5344CB8AC3E}">
        <p14:creationId xmlns:p14="http://schemas.microsoft.com/office/powerpoint/2010/main" val="29109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14F19F-5C88-A3F1-E0D4-016456D8118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8E3EDF-369A-B14D-CAFD-576F2775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D09CE11-F1A5-AADC-C902-7B3A92299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97A433-72E1-FDED-04A9-97FE5E67D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2C7B7C7-614F-7C75-047B-7D35B78C3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1DFC844-3699-8669-41C5-4482C8EBA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45D27D6-DDAC-C6C9-8BA1-D59CB7129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FF8690-76FD-622F-F728-3338F96A7694}"/>
              </a:ext>
            </a:extLst>
          </p:cNvPr>
          <p:cNvSpPr>
            <a:spLocks noGrp="1"/>
          </p:cNvSpPr>
          <p:nvPr>
            <p:ph type="title"/>
          </p:nvPr>
        </p:nvSpPr>
        <p:spPr>
          <a:xfrm>
            <a:off x="466722" y="2334409"/>
            <a:ext cx="3201366" cy="3138927"/>
          </a:xfrm>
        </p:spPr>
        <p:txBody>
          <a:bodyPr vert="horz" lIns="91440" tIns="45720" rIns="91440" bIns="45720" rtlCol="0" anchor="t">
            <a:normAutofit/>
          </a:bodyPr>
          <a:lstStyle/>
          <a:p>
            <a:pPr algn="r"/>
            <a:r>
              <a:rPr lang="en-US" sz="4000" kern="1200" dirty="0">
                <a:solidFill>
                  <a:srgbClr val="FFFFFF"/>
                </a:solidFill>
                <a:latin typeface="+mj-lt"/>
                <a:ea typeface="+mj-ea"/>
                <a:cs typeface="+mj-cs"/>
              </a:rPr>
              <a:t>Our Request</a:t>
            </a:r>
          </a:p>
        </p:txBody>
      </p:sp>
      <p:sp>
        <p:nvSpPr>
          <p:cNvPr id="3" name="Text Placeholder 2">
            <a:extLst>
              <a:ext uri="{FF2B5EF4-FFF2-40B4-BE49-F238E27FC236}">
                <a16:creationId xmlns:a16="http://schemas.microsoft.com/office/drawing/2014/main" id="{0B9F335A-A22D-A650-E930-E114D74B5DB4}"/>
              </a:ext>
            </a:extLst>
          </p:cNvPr>
          <p:cNvSpPr>
            <a:spLocks noGrp="1"/>
          </p:cNvSpPr>
          <p:nvPr>
            <p:ph type="body" sz="quarter" idx="13"/>
          </p:nvPr>
        </p:nvSpPr>
        <p:spPr>
          <a:xfrm>
            <a:off x="4495784" y="969261"/>
            <a:ext cx="7279347" cy="5546047"/>
          </a:xfrm>
        </p:spPr>
        <p:txBody>
          <a:bodyPr vert="horz" lIns="91440" tIns="45720" rIns="91440" bIns="45720" rtlCol="0" anchor="ctr">
            <a:normAutofit/>
          </a:bodyPr>
          <a:lstStyle/>
          <a:p>
            <a:pPr indent="-228600" algn="l">
              <a:buFont typeface="Arial" panose="020B0604020202020204" pitchFamily="34" charset="0"/>
              <a:buChar char="•"/>
            </a:pPr>
            <a:r>
              <a:rPr lang="en-US" sz="2800" b="1" i="1" dirty="0">
                <a:solidFill>
                  <a:schemeClr val="tx1"/>
                </a:solidFill>
                <a:latin typeface="+mn-lt"/>
              </a:rPr>
              <a:t>An 18.8 feet variance from the 22-feet front yard setback requirement; and  </a:t>
            </a:r>
          </a:p>
          <a:p>
            <a:pPr indent="-228600" algn="l">
              <a:buFont typeface="Arial" panose="020B0604020202020204" pitchFamily="34" charset="0"/>
              <a:buChar char="•"/>
            </a:pPr>
            <a:r>
              <a:rPr lang="en-US" sz="2800" b="1" i="1" dirty="0">
                <a:solidFill>
                  <a:schemeClr val="tx1"/>
                </a:solidFill>
                <a:latin typeface="+mn-lt"/>
              </a:rPr>
              <a:t>A 2 feet variance from the 10-feet rear yard setback requirement</a:t>
            </a:r>
            <a:endParaRPr lang="en-US" sz="2800" b="1" i="1" cap="none" dirty="0">
              <a:solidFill>
                <a:schemeClr val="tx1"/>
              </a:solidFill>
              <a:latin typeface="+mn-lt"/>
            </a:endParaRPr>
          </a:p>
          <a:p>
            <a:pPr indent="-228600" algn="l">
              <a:buFont typeface="Arial" panose="020B0604020202020204" pitchFamily="34" charset="0"/>
              <a:buChar char="•"/>
            </a:pPr>
            <a:endParaRPr lang="en-US" sz="2800" cap="none" dirty="0">
              <a:solidFill>
                <a:schemeClr val="tx1"/>
              </a:solidFill>
              <a:latin typeface="+mn-lt"/>
            </a:endParaRPr>
          </a:p>
          <a:p>
            <a:pPr indent="-228600" algn="l">
              <a:buFont typeface="Arial" panose="020B0604020202020204" pitchFamily="34" charset="0"/>
              <a:buChar char="•"/>
            </a:pPr>
            <a:endParaRPr lang="en-US" sz="2000" cap="none" dirty="0">
              <a:solidFill>
                <a:schemeClr val="tx1"/>
              </a:solidFill>
              <a:latin typeface="+mn-lt"/>
            </a:endParaRPr>
          </a:p>
        </p:txBody>
      </p:sp>
      <p:sp>
        <p:nvSpPr>
          <p:cNvPr id="4" name="Slide Number Placeholder 3">
            <a:extLst>
              <a:ext uri="{FF2B5EF4-FFF2-40B4-BE49-F238E27FC236}">
                <a16:creationId xmlns:a16="http://schemas.microsoft.com/office/drawing/2014/main" id="{74660405-6C3F-700E-9991-FBBD75E8E6D0}"/>
              </a:ext>
            </a:extLst>
          </p:cNvPr>
          <p:cNvSpPr>
            <a:spLocks noGrp="1"/>
          </p:cNvSpPr>
          <p:nvPr>
            <p:ph type="sldNum" sz="quarter" idx="12"/>
          </p:nvPr>
        </p:nvSpPr>
        <p:spPr/>
        <p:txBody>
          <a:bodyPr/>
          <a:lstStyle/>
          <a:p>
            <a:fld id="{B9713C8C-8E70-45D5-AE59-23E60168254E}" type="slidenum">
              <a:rPr lang="en-US" smtClean="0"/>
              <a:t>9</a:t>
            </a:fld>
            <a:endParaRPr lang="en-US" dirty="0"/>
          </a:p>
        </p:txBody>
      </p:sp>
    </p:spTree>
    <p:extLst>
      <p:ext uri="{BB962C8B-B14F-4D97-AF65-F5344CB8AC3E}">
        <p14:creationId xmlns:p14="http://schemas.microsoft.com/office/powerpoint/2010/main" val="1067900684"/>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CC198-DBFA-46B2-A241-8E3888E63670}">
  <ds:schemaRefs>
    <ds:schemaRef ds:uri="http://purl.org/dc/elements/1.1/"/>
    <ds:schemaRef ds:uri="71af3243-3dd4-4a8d-8c0d-dd76da1f02a5"/>
    <ds:schemaRef ds:uri="http://purl.org/dc/terms/"/>
    <ds:schemaRef ds:uri="http://schemas.microsoft.com/office/2006/documentManagement/types"/>
    <ds:schemaRef ds:uri="http://schemas.microsoft.com/office/infopath/2007/PartnerControls"/>
    <ds:schemaRef ds:uri="16c05727-aa75-4e4a-9b5f-8a80a1165891"/>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CE9DA-F7FD-45FA-83B7-D9813A442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7177</TotalTime>
  <Words>1158</Words>
  <Application>Microsoft Office PowerPoint</Application>
  <PresentationFormat>Widescreen</PresentationFormat>
  <Paragraphs>127</Paragraphs>
  <Slides>31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Century Gothic</vt:lpstr>
      <vt:lpstr>Elephant</vt:lpstr>
      <vt:lpstr>Brush</vt:lpstr>
      <vt:lpstr>Office Theme</vt:lpstr>
      <vt:lpstr>Glenn Mandalas, Esq </vt:lpstr>
      <vt:lpstr>Agenda</vt:lpstr>
      <vt:lpstr>Building Lot  Overview</vt:lpstr>
      <vt:lpstr>PowerPoint Presentation</vt:lpstr>
      <vt:lpstr>PowerPoint Presentation</vt:lpstr>
      <vt:lpstr>PowerPoint Presentation</vt:lpstr>
      <vt:lpstr>PowerPoint Presentation</vt:lpstr>
      <vt:lpstr>PowerPoint Presentation</vt:lpstr>
      <vt:lpstr>Our Request</vt:lpstr>
      <vt:lpstr>Circumstances Leading to Our Request</vt:lpstr>
      <vt:lpstr>Circumstances Leading to Our Request</vt:lpstr>
      <vt:lpstr>Circumstances Leading to Our Request</vt:lpstr>
      <vt:lpstr>PowerPoint Presentation</vt:lpstr>
      <vt:lpstr>PowerPoint Presentation</vt:lpstr>
      <vt:lpstr>Circumstances Leading to Our Request</vt:lpstr>
      <vt:lpstr>PowerPoint Presentation</vt:lpstr>
      <vt:lpstr>Circumstances Leading to Our Request</vt:lpstr>
      <vt:lpstr>PowerPoint Presentation</vt:lpstr>
      <vt:lpstr>PowerPoint Presentation</vt:lpstr>
      <vt:lpstr>Circumstances Leading to Our Request</vt:lpstr>
      <vt:lpstr>PowerPoint Presentation</vt:lpstr>
      <vt:lpstr>Exceptional Practical Difficulty</vt:lpstr>
      <vt:lpstr>Exceptional Practical Difficulty</vt:lpstr>
      <vt:lpstr>Exceptional Practical Difficulty</vt:lpstr>
      <vt:lpstr>Exceptional Practical Difficulty </vt:lpstr>
      <vt:lpstr>Exceptional Practical Difficulty</vt:lpstr>
      <vt:lpstr>Exceptional Practical Difficulty</vt:lpstr>
      <vt:lpstr>Exceptional Practical Difficulty</vt:lpstr>
      <vt:lpstr>Exceptional Practical Difficulty</vt:lpstr>
      <vt:lpstr>Exceptional Practical Difficulty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Dewey Beach  Board of Adjustment</dc:title>
  <dc:creator>Glenn Mandalas</dc:creator>
  <cp:lastModifiedBy>Glenn C. Mandalas</cp:lastModifiedBy>
  <cp:revision>59</cp:revision>
  <cp:lastPrinted>2025-12-15T21:23:11Z</cp:lastPrinted>
  <dcterms:created xsi:type="dcterms:W3CDTF">2022-09-14T15:00:58Z</dcterms:created>
  <dcterms:modified xsi:type="dcterms:W3CDTF">2025-12-15T21:23:12Z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